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61" r:id="rId6"/>
  </p:sldMasterIdLst>
  <p:sldIdLst>
    <p:sldId id="256" r:id="rId7"/>
    <p:sldId id="257" r:id="rId8"/>
    <p:sldId id="264" r:id="rId9"/>
    <p:sldId id="265" r:id="rId10"/>
    <p:sldId id="266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69" d="100"/>
          <a:sy n="69" d="100"/>
        </p:scale>
        <p:origin x="7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9897BB-544F-DB40-916D-E699BFE89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FFDE2-8BE8-134F-8FBB-D25EA4B106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1802" y="460827"/>
            <a:ext cx="637103" cy="129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9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6A90407-D02D-9F49-8A2C-3443310CF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12AB11C-65A4-2C46-ACEE-025A020E41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8794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7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82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A5B008-0300-494D-8CC7-50F4AE8D4D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35618AC-FCE5-9545-A06C-F73B94FCF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972E17F-73DC-4E47-B357-39CB55DCC1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DEF2F31D-0BDC-F549-9C33-1362DE75CE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5308" y="456106"/>
            <a:ext cx="639857" cy="129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88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DEB64-C0C7-6C43-B1A2-51C21FE16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65FCF-499D-6E45-B3AF-F414ABF50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772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621F9-4398-B14F-B02F-EFA3BCAC7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7F5E4-EAD3-8B42-9885-D7319185C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2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9CEA-A734-4A44-92E3-56758F5C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A4D1F-F0BD-8B43-9624-DE52BC95A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26995-C0D3-1C4D-B316-C55A678E7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25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3F0D6-21E2-AD40-ADB2-86E6C0E8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DB3F4-A41E-B74E-81FF-2CE011381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B1B4E-770D-634E-8CC9-C8F7CDB0E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D713-21DD-7344-87D9-DD08DE310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33EC3E-0F82-FA49-928B-1093BF6A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1894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0183A-87FA-904B-B8FC-31D5F4DD7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5292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742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F9904-060E-9243-9D0A-72C1077A0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42856-C495-1740-834F-9EEB4CA77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26381"/>
            <a:ext cx="3932237" cy="43426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059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4C4D4-802E-2347-A4FC-6A901222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5BFDC-A994-AD4B-8006-8BE297E19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3620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4DC307-33D6-2F4C-BE6C-9B3D37B57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80322"/>
            <a:ext cx="6172200" cy="42807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6DAB67-A291-1945-B3C2-A6150D8EC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80322"/>
            <a:ext cx="3932237" cy="42886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6869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4537C3-8C67-D940-A567-1C8EDCF82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ED03D8C-1934-6041-89AB-D85CD623D8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6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9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534BF-BA1E-1846-B924-657387788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AF2E7-0A7D-B14F-B007-ECC60D07A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5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5D329-20D7-5244-9816-8F465848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CACC6-9DDE-4C42-87A0-EC6DDA6B6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7C9A-7AD3-FC4A-AE43-9DBECDB1F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22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136A5-4EC3-5D40-8022-46415D71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5DD21-82F0-4347-AB80-2B2A91487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F27A1-F045-FD42-ACC3-1891D3FEA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A3B6B0-4677-8D4A-8F66-6FF3D4FC7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F6565-EC61-5943-B590-EA91238FE2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863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60429-474A-124A-AF5F-D5EA76CE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875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71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3D3FB-3539-C04E-A4E7-3B6421E73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13089"/>
            <a:ext cx="6172200" cy="44479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E39B9-1F22-3849-9230-C29893CEE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21027"/>
            <a:ext cx="3932237" cy="4447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130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B74AB4-6D80-EB4B-AFBF-5CF857ED5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62516"/>
            <a:ext cx="6172200" cy="43985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D8A52-F304-1044-B776-671CDC89C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70454"/>
            <a:ext cx="3932237" cy="43985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08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910C77-33BF-D743-87B2-BC46CCA5DD8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E6044D-1EB9-FF42-A7C9-DF535F40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8E220-7325-B14C-B1BB-009F2909E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720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0C5D41-422B-A74A-B8CD-07AAB99638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276192" y="90901"/>
            <a:ext cx="485112" cy="9865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34E456-D499-AB47-AD23-1C93058AD751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4948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2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B126BB-C052-2B43-864C-1221AD1D486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5A9E4-E614-D84D-9314-C67550366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D6AA1CD7-E794-3B4E-9D32-982B035D3E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96870" y="92933"/>
            <a:ext cx="494011" cy="1000372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1958FA5-E4DB-B34C-9943-858EA151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070596-D987-644D-87F0-1FF9E4EF055A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365593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6CB8-3653-644D-913F-B94CE3719F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Экономия Проекта ПРООН\ГФ</a:t>
            </a:r>
            <a:br>
              <a:rPr lang="ru-RU" dirty="0" smtClean="0"/>
            </a:br>
            <a:r>
              <a:rPr lang="ru-RU" dirty="0" smtClean="0"/>
              <a:t>Предложения по использованию средств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AFBDA5-E298-3440-8BED-4395E0318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0144" y="3934692"/>
            <a:ext cx="10280073" cy="29233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И. Бабичева</a:t>
            </a:r>
          </a:p>
          <a:p>
            <a:pPr algn="ctr"/>
            <a:r>
              <a:rPr lang="ru-RU" dirty="0" smtClean="0"/>
              <a:t>Координатор по ВИЧ и ТБ\Заместитель программного менеджера Проекта</a:t>
            </a:r>
          </a:p>
          <a:p>
            <a:pPr algn="ctr"/>
            <a:r>
              <a:rPr lang="ru-RU" dirty="0" smtClean="0"/>
              <a:t>Заседание Комитета по ВИЧ и ТБ</a:t>
            </a:r>
          </a:p>
          <a:p>
            <a:pPr algn="ctr"/>
            <a:r>
              <a:rPr lang="ru-RU" dirty="0" smtClean="0"/>
              <a:t>30 июня 2020 г.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16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Экономия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Объем денежных средств, сэкономленных в рамках Проекта – 1 квартал 2020 (СП) и 1 и </a:t>
            </a:r>
            <a:r>
              <a:rPr lang="ru-RU" dirty="0"/>
              <a:t>2 </a:t>
            </a:r>
            <a:r>
              <a:rPr lang="ru-RU" dirty="0" smtClean="0"/>
              <a:t> кварталы (закупки по обоим компонентам)</a:t>
            </a:r>
          </a:p>
          <a:p>
            <a:r>
              <a:rPr lang="en-US" dirty="0" smtClean="0"/>
              <a:t>USD </a:t>
            </a:r>
            <a:r>
              <a:rPr lang="ru-RU" dirty="0" smtClean="0"/>
              <a:t>603 088</a:t>
            </a:r>
          </a:p>
          <a:p>
            <a:r>
              <a:rPr lang="ru-RU" dirty="0" smtClean="0"/>
              <a:t>Из которых – закупки ВИЧ – </a:t>
            </a:r>
            <a:r>
              <a:rPr lang="en-US" dirty="0" smtClean="0"/>
              <a:t>USD </a:t>
            </a:r>
            <a:r>
              <a:rPr lang="ru-RU" dirty="0" smtClean="0"/>
              <a:t>384 525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</a:t>
            </a:r>
            <a:r>
              <a:rPr lang="ru-RU" dirty="0" smtClean="0"/>
              <a:t>   закупки ТБ – </a:t>
            </a:r>
            <a:r>
              <a:rPr lang="en-US" dirty="0" smtClean="0"/>
              <a:t>USD</a:t>
            </a:r>
            <a:r>
              <a:rPr lang="ru-RU" dirty="0" smtClean="0"/>
              <a:t> 117 577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компонент ВИЧ  - </a:t>
            </a:r>
            <a:r>
              <a:rPr lang="en-US" dirty="0" smtClean="0"/>
              <a:t>USD</a:t>
            </a:r>
            <a:r>
              <a:rPr lang="ru-RU" dirty="0" smtClean="0"/>
              <a:t> 21 320</a:t>
            </a:r>
          </a:p>
          <a:p>
            <a:pPr marL="0" indent="0">
              <a:buNone/>
            </a:pPr>
            <a:r>
              <a:rPr lang="ru-RU" dirty="0"/>
              <a:t>                       </a:t>
            </a:r>
            <a:r>
              <a:rPr lang="ru-RU" dirty="0" smtClean="0"/>
              <a:t>  компонент ТБ  </a:t>
            </a:r>
            <a:r>
              <a:rPr lang="ru-RU" dirty="0"/>
              <a:t>- </a:t>
            </a:r>
            <a:r>
              <a:rPr lang="en-US" dirty="0" smtClean="0"/>
              <a:t>USD</a:t>
            </a:r>
            <a:r>
              <a:rPr lang="ru-RU" dirty="0" smtClean="0"/>
              <a:t> 33 120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ПРООН – </a:t>
            </a:r>
            <a:r>
              <a:rPr lang="en-US" dirty="0" smtClean="0"/>
              <a:t>USD</a:t>
            </a:r>
            <a:r>
              <a:rPr lang="ru-RU" dirty="0" smtClean="0"/>
              <a:t> 46 546</a:t>
            </a:r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96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07003"/>
            <a:ext cx="10515600" cy="810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Размещенные заказы, активности в процессе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На основании одобрения комитета по ВИЧ и ТБ уже размещены заказы на закупку ИМН</a:t>
            </a:r>
          </a:p>
          <a:p>
            <a:pPr marL="0" indent="0">
              <a:buNone/>
            </a:pPr>
            <a:r>
              <a:rPr lang="ru-RU" dirty="0" smtClean="0"/>
              <a:t>Шприцы, салфетки на буфер 5 месяцев 2021 г. - </a:t>
            </a:r>
            <a:r>
              <a:rPr lang="en-US" dirty="0"/>
              <a:t>USD </a:t>
            </a:r>
            <a:r>
              <a:rPr lang="ru-RU" dirty="0" smtClean="0"/>
              <a:t>106 624</a:t>
            </a:r>
          </a:p>
          <a:p>
            <a:pPr marL="0" indent="0">
              <a:buNone/>
            </a:pPr>
            <a:r>
              <a:rPr lang="ru-RU" dirty="0" smtClean="0"/>
              <a:t>Оборудование для СП - </a:t>
            </a:r>
            <a:r>
              <a:rPr lang="en-US" dirty="0"/>
              <a:t>USD </a:t>
            </a:r>
            <a:r>
              <a:rPr lang="ru-RU" dirty="0" smtClean="0"/>
              <a:t>5 120</a:t>
            </a:r>
          </a:p>
          <a:p>
            <a:r>
              <a:rPr lang="ru-RU" dirty="0" smtClean="0"/>
              <a:t>В процессе размещения заказа</a:t>
            </a:r>
          </a:p>
          <a:p>
            <a:pPr marL="0" indent="0">
              <a:buNone/>
            </a:pPr>
            <a:r>
              <a:rPr lang="ru-RU" dirty="0" smtClean="0"/>
              <a:t>Презервативы для всех групп на буфер 5 месяцев 2021  г. - </a:t>
            </a:r>
            <a:r>
              <a:rPr lang="en-US" dirty="0" smtClean="0"/>
              <a:t>USD </a:t>
            </a:r>
            <a:r>
              <a:rPr lang="ru-RU" dirty="0" smtClean="0"/>
              <a:t>50 000</a:t>
            </a:r>
          </a:p>
          <a:p>
            <a:r>
              <a:rPr lang="ru-RU" dirty="0"/>
              <a:t>На основании </a:t>
            </a:r>
            <a:r>
              <a:rPr lang="ru-RU" dirty="0" smtClean="0"/>
              <a:t>одобренного комитетом </a:t>
            </a:r>
            <a:r>
              <a:rPr lang="ru-RU" dirty="0"/>
              <a:t>по ВИЧ и ТБ </a:t>
            </a:r>
            <a:r>
              <a:rPr lang="ru-RU" dirty="0" smtClean="0"/>
              <a:t>Плана адаптации услуг по ВИЧ и ТБ</a:t>
            </a:r>
          </a:p>
          <a:p>
            <a:pPr marL="0" indent="0">
              <a:buNone/>
            </a:pPr>
            <a:r>
              <a:rPr lang="ru-RU" dirty="0" smtClean="0"/>
              <a:t>Дополнительные соглашения с СП (НПО, государственными организациями) – </a:t>
            </a:r>
            <a:r>
              <a:rPr lang="en-US" dirty="0" smtClean="0"/>
              <a:t>USD 150 000</a:t>
            </a:r>
            <a:endParaRPr lang="ru-RU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270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07003"/>
            <a:ext cx="10515600" cy="8105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Предложения по использованию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Оставшаяся сумма экономии – </a:t>
            </a:r>
            <a:r>
              <a:rPr lang="en-US" dirty="0" smtClean="0"/>
              <a:t>USD</a:t>
            </a:r>
            <a:r>
              <a:rPr lang="ru-RU" dirty="0" smtClean="0"/>
              <a:t> 291 344</a:t>
            </a:r>
          </a:p>
          <a:p>
            <a:r>
              <a:rPr lang="ru-RU" dirty="0" smtClean="0"/>
              <a:t>Предлагается:</a:t>
            </a:r>
          </a:p>
          <a:p>
            <a:pPr marL="0" indent="0">
              <a:buNone/>
            </a:pPr>
            <a:r>
              <a:rPr lang="ru-RU" dirty="0" smtClean="0"/>
              <a:t>Ремонт флюорографа в ООЦБТ - </a:t>
            </a:r>
            <a:r>
              <a:rPr lang="en-US" dirty="0"/>
              <a:t>USD</a:t>
            </a:r>
            <a:r>
              <a:rPr lang="ru-RU" dirty="0"/>
              <a:t> </a:t>
            </a:r>
            <a:r>
              <a:rPr lang="ru-RU" dirty="0" smtClean="0"/>
              <a:t>11 500</a:t>
            </a:r>
          </a:p>
          <a:p>
            <a:pPr marL="0" indent="0">
              <a:buNone/>
            </a:pPr>
            <a:r>
              <a:rPr lang="ru-RU" dirty="0" smtClean="0"/>
              <a:t>Закупка метадона до конца 2021 г. (использование всей текущей имеющейся квоты ) – </a:t>
            </a:r>
            <a:r>
              <a:rPr lang="en-US" dirty="0" smtClean="0"/>
              <a:t>USD</a:t>
            </a:r>
            <a:r>
              <a:rPr lang="ru-RU" dirty="0" smtClean="0"/>
              <a:t> 127 200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Закупка мобильного цифрового флюорографа для ГСИН – </a:t>
            </a:r>
            <a:r>
              <a:rPr lang="en-US" dirty="0" smtClean="0"/>
              <a:t>USD 153 000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726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07003"/>
            <a:ext cx="10515600" cy="8105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Важно при принятии решения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7596"/>
            <a:ext cx="10515600" cy="564040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Проект заканчивается в декабре 2020 г. </a:t>
            </a:r>
          </a:p>
          <a:p>
            <a:r>
              <a:rPr lang="ru-RU" dirty="0" smtClean="0"/>
              <a:t>Все товары и услуги должны прибыть в страну физически\оказаны к дате окончания Проекта </a:t>
            </a:r>
          </a:p>
          <a:p>
            <a:r>
              <a:rPr lang="ru-RU" dirty="0" smtClean="0"/>
              <a:t>Продолжительность закупочного цикла должна быть не дольше </a:t>
            </a:r>
            <a:r>
              <a:rPr lang="en-US" dirty="0" smtClean="0"/>
              <a:t>5</a:t>
            </a:r>
            <a:r>
              <a:rPr lang="ru-RU" dirty="0" smtClean="0"/>
              <a:t>,5 </a:t>
            </a:r>
            <a:r>
              <a:rPr lang="ru-RU" dirty="0" smtClean="0"/>
              <a:t>месяцев (от создания ТЗ до поставки в страну)</a:t>
            </a:r>
          </a:p>
          <a:p>
            <a:r>
              <a:rPr lang="ru-RU" dirty="0" smtClean="0"/>
              <a:t>Если такое не случится – мы теряем сумму, на которую не пришел товар\не оплачены услуги и товар\услуга будет оплачена из средств следующего гранта, поскольку контракт имеется, т.е. имеются финансовые обязательства</a:t>
            </a:r>
          </a:p>
          <a:p>
            <a:r>
              <a:rPr lang="ru-RU" dirty="0" smtClean="0"/>
              <a:t>Это значит, мы теряем средства дважды – из текущего гранта и из будущего (поскольку в будущем гранте назначение всех средств определены</a:t>
            </a:r>
            <a:r>
              <a:rPr lang="ru-RU" dirty="0" smtClean="0"/>
              <a:t>)</a:t>
            </a:r>
          </a:p>
          <a:p>
            <a:r>
              <a:rPr lang="ru-RU" dirty="0" smtClean="0"/>
              <a:t>Товары услуги должны быть ориентированы на ВИЧ и ТБ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07242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911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d6d9d182-1b51-4d13-91b7-4a83422f327c">
      <Url xsi:nil="true"/>
      <Description xsi:nil="true"/>
    </Thumbnail>
    <_x0023_ xmlns="d6d9d182-1b51-4d13-91b7-4a83422f327c" xsi:nil="true"/>
    <_dlc_DocId xmlns="059678d3-0933-4798-85ce-4e8030ba05bc">UNITPB-486-54015</_dlc_DocId>
    <_dlc_DocIdUrl xmlns="059678d3-0933-4798-85ce-4e8030ba05bc">
      <Url>https://intranet.undp.org/unit/pb/communicate/_layouts/15/DocIdRedir.aspx?ID=UNITPB-486-54015</Url>
      <Description>UNITPB-486-54015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981E8A26D6C246AE44E9FDAFE54C35" ma:contentTypeVersion="2" ma:contentTypeDescription="Create a new document." ma:contentTypeScope="" ma:versionID="2bafee30312a17e35afbe94b7810dbe1">
  <xsd:schema xmlns:xsd="http://www.w3.org/2001/XMLSchema" xmlns:xs="http://www.w3.org/2001/XMLSchema" xmlns:p="http://schemas.microsoft.com/office/2006/metadata/properties" xmlns:ns2="059678d3-0933-4798-85ce-4e8030ba05bc" xmlns:ns3="d6d9d182-1b51-4d13-91b7-4a83422f327c" targetNamespace="http://schemas.microsoft.com/office/2006/metadata/properties" ma:root="true" ma:fieldsID="9e25fca6862e2cb423d20a055f158612" ns2:_="" ns3:_="">
    <xsd:import namespace="059678d3-0933-4798-85ce-4e8030ba05bc"/>
    <xsd:import namespace="d6d9d182-1b51-4d13-91b7-4a83422f327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humbnail" minOccurs="0"/>
                <xsd:element ref="ns3:_x0023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678d3-0933-4798-85ce-4e8030ba05b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d9d182-1b51-4d13-91b7-4a83422f327c" elementFormDefault="qualified">
    <xsd:import namespace="http://schemas.microsoft.com/office/2006/documentManagement/types"/>
    <xsd:import namespace="http://schemas.microsoft.com/office/infopath/2007/PartnerControls"/>
    <xsd:element name="Thumbnail" ma:index="11" nillable="true" ma:displayName="Thumbnail" ma:format="Image" ma:internalName="Thumbn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x0023_" ma:index="12" nillable="true" ma:displayName="#" ma:internalName="_x0023_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504553-3E3C-4767-9D24-7D5707FBF882}">
  <ds:schemaRefs>
    <ds:schemaRef ds:uri="http://schemas.microsoft.com/office/2006/metadata/properties"/>
    <ds:schemaRef ds:uri="http://schemas.microsoft.com/office/infopath/2007/PartnerControls"/>
    <ds:schemaRef ds:uri="d6d9d182-1b51-4d13-91b7-4a83422f327c"/>
    <ds:schemaRef ds:uri="059678d3-0933-4798-85ce-4e8030ba05bc"/>
  </ds:schemaRefs>
</ds:datastoreItem>
</file>

<file path=customXml/itemProps2.xml><?xml version="1.0" encoding="utf-8"?>
<ds:datastoreItem xmlns:ds="http://schemas.openxmlformats.org/officeDocument/2006/customXml" ds:itemID="{90F3DEA2-9199-4D75-AE55-25BE911D27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9678d3-0933-4798-85ce-4e8030ba05bc"/>
    <ds:schemaRef ds:uri="d6d9d182-1b51-4d13-91b7-4a83422f32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98140E-C229-4DEF-9022-DBD93A78311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741DC0A-1DCC-4F03-AFCC-17E26D6995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338</Words>
  <Application>Microsoft Office PowerPoint</Application>
  <PresentationFormat>Широкоэкранный</PresentationFormat>
  <Paragraphs>34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Office Theme</vt:lpstr>
      <vt:lpstr>Custom Design</vt:lpstr>
      <vt:lpstr>Экономия Проекта ПРООН\ГФ Предложения по использованию средств</vt:lpstr>
      <vt:lpstr>Экономия</vt:lpstr>
      <vt:lpstr>Размещенные заказы, активности в процессе</vt:lpstr>
      <vt:lpstr>Предложения по использованию </vt:lpstr>
      <vt:lpstr>Важно при принятии решения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pragya mahendru</dc:creator>
  <cp:lastModifiedBy>Inga Babicheva</cp:lastModifiedBy>
  <cp:revision>21</cp:revision>
  <dcterms:created xsi:type="dcterms:W3CDTF">2020-05-07T16:23:44Z</dcterms:created>
  <dcterms:modified xsi:type="dcterms:W3CDTF">2020-06-29T17:00:01Z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f48c212f-6798-4e20-a56b-e8dbe132730e</vt:lpwstr>
  </property>
  <property fmtid="{D5CDD505-2E9C-101B-9397-08002B2CF9AE}" pid="3" name="ContentTypeId">
    <vt:lpwstr>0x010100B4981E8A26D6C246AE44E9FDAFE54C35</vt:lpwstr>
  </property>
</Properties>
</file>