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76" r:id="rId3"/>
    <p:sldId id="277" r:id="rId4"/>
    <p:sldId id="257" r:id="rId5"/>
    <p:sldId id="258" r:id="rId6"/>
    <p:sldId id="271" r:id="rId7"/>
    <p:sldId id="272" r:id="rId8"/>
    <p:sldId id="274" r:id="rId9"/>
    <p:sldId id="278" r:id="rId10"/>
    <p:sldId id="273" r:id="rId11"/>
    <p:sldId id="259" r:id="rId12"/>
    <p:sldId id="260" r:id="rId13"/>
    <p:sldId id="261" r:id="rId14"/>
    <p:sldId id="262" r:id="rId15"/>
    <p:sldId id="280" r:id="rId16"/>
    <p:sldId id="279" r:id="rId17"/>
    <p:sldId id="281" r:id="rId18"/>
    <p:sldId id="282" r:id="rId19"/>
    <p:sldId id="283" r:id="rId20"/>
  </p:sldIdLst>
  <p:sldSz cx="9144000" cy="6858000" type="screen4x3"/>
  <p:notesSz cx="6858000" cy="9144000"/>
  <p:defaultTextStyle>
    <a:defPPr>
      <a:defRPr lang="ky-K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257ECEC-9FE1-4200-B672-1E4ADAA44437}">
          <p14:sldIdLst>
            <p14:sldId id="256"/>
            <p14:sldId id="276"/>
            <p14:sldId id="277"/>
            <p14:sldId id="257"/>
            <p14:sldId id="258"/>
            <p14:sldId id="271"/>
            <p14:sldId id="272"/>
            <p14:sldId id="274"/>
            <p14:sldId id="278"/>
            <p14:sldId id="273"/>
            <p14:sldId id="259"/>
            <p14:sldId id="260"/>
            <p14:sldId id="261"/>
            <p14:sldId id="262"/>
            <p14:sldId id="280"/>
            <p14:sldId id="279"/>
            <p14:sldId id="281"/>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59" autoAdjust="0"/>
  </p:normalViewPr>
  <p:slideViewPr>
    <p:cSldViewPr>
      <p:cViewPr>
        <p:scale>
          <a:sx n="60" d="100"/>
          <a:sy n="60" d="100"/>
        </p:scale>
        <p:origin x="-1656" y="-240"/>
      </p:cViewPr>
      <p:guideLst>
        <p:guide orient="horz" pos="2160"/>
        <p:guide pos="2880"/>
      </p:guideLst>
    </p:cSldViewPr>
  </p:slideViewPr>
  <p:outlineViewPr>
    <p:cViewPr>
      <p:scale>
        <a:sx n="33" d="100"/>
        <a:sy n="33" d="100"/>
      </p:scale>
      <p:origin x="48" y="85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y-KG"/>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EC57B-E1C5-4841-AFB4-D0457163EC42}" type="datetimeFigureOut">
              <a:rPr lang="ky-KG" smtClean="0"/>
              <a:t>27-июн 18</a:t>
            </a:fld>
            <a:endParaRPr lang="ky-KG"/>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y-KG"/>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y-KG"/>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51C97-2A1F-48F4-A90C-C4E1ABF3E144}" type="slidenum">
              <a:rPr lang="ky-KG" smtClean="0"/>
              <a:t>‹#›</a:t>
            </a:fld>
            <a:endParaRPr lang="ky-KG"/>
          </a:p>
        </p:txBody>
      </p:sp>
    </p:spTree>
    <p:extLst>
      <p:ext uri="{BB962C8B-B14F-4D97-AF65-F5344CB8AC3E}">
        <p14:creationId xmlns:p14="http://schemas.microsoft.com/office/powerpoint/2010/main" val="426821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y-KG"/>
          </a:p>
        </p:txBody>
      </p:sp>
      <p:sp>
        <p:nvSpPr>
          <p:cNvPr id="4" name="Номер слайда 3"/>
          <p:cNvSpPr>
            <a:spLocks noGrp="1"/>
          </p:cNvSpPr>
          <p:nvPr>
            <p:ph type="sldNum" sz="quarter" idx="10"/>
          </p:nvPr>
        </p:nvSpPr>
        <p:spPr/>
        <p:txBody>
          <a:bodyPr/>
          <a:lstStyle/>
          <a:p>
            <a:fld id="{C1651C97-2A1F-48F4-A90C-C4E1ABF3E144}" type="slidenum">
              <a:rPr lang="ky-KG" smtClean="0"/>
              <a:t>2</a:t>
            </a:fld>
            <a:endParaRPr lang="ky-KG"/>
          </a:p>
        </p:txBody>
      </p:sp>
    </p:spTree>
    <p:extLst>
      <p:ext uri="{BB962C8B-B14F-4D97-AF65-F5344CB8AC3E}">
        <p14:creationId xmlns:p14="http://schemas.microsoft.com/office/powerpoint/2010/main" val="68960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ky-KG"/>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ky-KG"/>
          </a:p>
        </p:txBody>
      </p:sp>
      <p:sp>
        <p:nvSpPr>
          <p:cNvPr id="4" name="Дата 3"/>
          <p:cNvSpPr>
            <a:spLocks noGrp="1"/>
          </p:cNvSpPr>
          <p:nvPr>
            <p:ph type="dt" sz="half" idx="10"/>
          </p:nvPr>
        </p:nvSpPr>
        <p:spPr/>
        <p:txBody>
          <a:bodyPr/>
          <a:lstStyle/>
          <a:p>
            <a:fld id="{74DAA2B4-E15B-4BB2-AE63-3B67C5A0CEB8}" type="datetime1">
              <a:rPr lang="ky-KG" smtClean="0"/>
              <a:t>27-июн 18</a:t>
            </a:fld>
            <a:endParaRPr lang="ky-KG"/>
          </a:p>
        </p:txBody>
      </p:sp>
      <p:sp>
        <p:nvSpPr>
          <p:cNvPr id="5" name="Нижний колонтитул 4"/>
          <p:cNvSpPr>
            <a:spLocks noGrp="1"/>
          </p:cNvSpPr>
          <p:nvPr>
            <p:ph type="ftr" sz="quarter" idx="11"/>
          </p:nvPr>
        </p:nvSpPr>
        <p:spPr/>
        <p:txBody>
          <a:bodyPr/>
          <a:lstStyle/>
          <a:p>
            <a:endParaRPr lang="ky-KG"/>
          </a:p>
        </p:txBody>
      </p:sp>
      <p:sp>
        <p:nvSpPr>
          <p:cNvPr id="6" name="Номер слайда 5"/>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188549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y-KG"/>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4" name="Дата 3"/>
          <p:cNvSpPr>
            <a:spLocks noGrp="1"/>
          </p:cNvSpPr>
          <p:nvPr>
            <p:ph type="dt" sz="half" idx="10"/>
          </p:nvPr>
        </p:nvSpPr>
        <p:spPr/>
        <p:txBody>
          <a:bodyPr/>
          <a:lstStyle/>
          <a:p>
            <a:fld id="{576B7E3F-F0C3-4AA9-B189-9EE2DEE91561}" type="datetime1">
              <a:rPr lang="ky-KG" smtClean="0"/>
              <a:t>27-июн 18</a:t>
            </a:fld>
            <a:endParaRPr lang="ky-KG"/>
          </a:p>
        </p:txBody>
      </p:sp>
      <p:sp>
        <p:nvSpPr>
          <p:cNvPr id="5" name="Нижний колонтитул 4"/>
          <p:cNvSpPr>
            <a:spLocks noGrp="1"/>
          </p:cNvSpPr>
          <p:nvPr>
            <p:ph type="ftr" sz="quarter" idx="11"/>
          </p:nvPr>
        </p:nvSpPr>
        <p:spPr/>
        <p:txBody>
          <a:bodyPr/>
          <a:lstStyle/>
          <a:p>
            <a:endParaRPr lang="ky-KG"/>
          </a:p>
        </p:txBody>
      </p:sp>
      <p:sp>
        <p:nvSpPr>
          <p:cNvPr id="6" name="Номер слайда 5"/>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60255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ky-KG"/>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4" name="Дата 3"/>
          <p:cNvSpPr>
            <a:spLocks noGrp="1"/>
          </p:cNvSpPr>
          <p:nvPr>
            <p:ph type="dt" sz="half" idx="10"/>
          </p:nvPr>
        </p:nvSpPr>
        <p:spPr/>
        <p:txBody>
          <a:bodyPr/>
          <a:lstStyle/>
          <a:p>
            <a:fld id="{7364A5ED-502A-4D5A-A7C3-E8C268F3753C}" type="datetime1">
              <a:rPr lang="ky-KG" smtClean="0"/>
              <a:t>27-июн 18</a:t>
            </a:fld>
            <a:endParaRPr lang="ky-KG"/>
          </a:p>
        </p:txBody>
      </p:sp>
      <p:sp>
        <p:nvSpPr>
          <p:cNvPr id="5" name="Нижний колонтитул 4"/>
          <p:cNvSpPr>
            <a:spLocks noGrp="1"/>
          </p:cNvSpPr>
          <p:nvPr>
            <p:ph type="ftr" sz="quarter" idx="11"/>
          </p:nvPr>
        </p:nvSpPr>
        <p:spPr/>
        <p:txBody>
          <a:bodyPr/>
          <a:lstStyle/>
          <a:p>
            <a:endParaRPr lang="ky-KG"/>
          </a:p>
        </p:txBody>
      </p:sp>
      <p:sp>
        <p:nvSpPr>
          <p:cNvPr id="6" name="Номер слайда 5"/>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22799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y-KG"/>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4" name="Дата 3"/>
          <p:cNvSpPr>
            <a:spLocks noGrp="1"/>
          </p:cNvSpPr>
          <p:nvPr>
            <p:ph type="dt" sz="half" idx="10"/>
          </p:nvPr>
        </p:nvSpPr>
        <p:spPr/>
        <p:txBody>
          <a:bodyPr/>
          <a:lstStyle/>
          <a:p>
            <a:fld id="{5ABCD8DD-9B75-43EA-9582-E3543B996E5E}" type="datetime1">
              <a:rPr lang="ky-KG" smtClean="0"/>
              <a:t>27-июн 18</a:t>
            </a:fld>
            <a:endParaRPr lang="ky-KG"/>
          </a:p>
        </p:txBody>
      </p:sp>
      <p:sp>
        <p:nvSpPr>
          <p:cNvPr id="5" name="Нижний колонтитул 4"/>
          <p:cNvSpPr>
            <a:spLocks noGrp="1"/>
          </p:cNvSpPr>
          <p:nvPr>
            <p:ph type="ftr" sz="quarter" idx="11"/>
          </p:nvPr>
        </p:nvSpPr>
        <p:spPr/>
        <p:txBody>
          <a:bodyPr/>
          <a:lstStyle/>
          <a:p>
            <a:endParaRPr lang="ky-KG"/>
          </a:p>
        </p:txBody>
      </p:sp>
      <p:sp>
        <p:nvSpPr>
          <p:cNvPr id="6" name="Номер слайда 5"/>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299879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ky-KG"/>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6266C2-D8D2-45BA-91FE-1B6124DF8612}" type="datetime1">
              <a:rPr lang="ky-KG" smtClean="0"/>
              <a:t>27-июн 18</a:t>
            </a:fld>
            <a:endParaRPr lang="ky-KG"/>
          </a:p>
        </p:txBody>
      </p:sp>
      <p:sp>
        <p:nvSpPr>
          <p:cNvPr id="5" name="Нижний колонтитул 4"/>
          <p:cNvSpPr>
            <a:spLocks noGrp="1"/>
          </p:cNvSpPr>
          <p:nvPr>
            <p:ph type="ftr" sz="quarter" idx="11"/>
          </p:nvPr>
        </p:nvSpPr>
        <p:spPr/>
        <p:txBody>
          <a:bodyPr/>
          <a:lstStyle/>
          <a:p>
            <a:endParaRPr lang="ky-KG"/>
          </a:p>
        </p:txBody>
      </p:sp>
      <p:sp>
        <p:nvSpPr>
          <p:cNvPr id="6" name="Номер слайда 5"/>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265544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y-KG"/>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5" name="Дата 4"/>
          <p:cNvSpPr>
            <a:spLocks noGrp="1"/>
          </p:cNvSpPr>
          <p:nvPr>
            <p:ph type="dt" sz="half" idx="10"/>
          </p:nvPr>
        </p:nvSpPr>
        <p:spPr/>
        <p:txBody>
          <a:bodyPr/>
          <a:lstStyle/>
          <a:p>
            <a:fld id="{949A3938-6273-4499-9B84-B686833E7838}" type="datetime1">
              <a:rPr lang="ky-KG" smtClean="0"/>
              <a:t>27-июн 18</a:t>
            </a:fld>
            <a:endParaRPr lang="ky-KG"/>
          </a:p>
        </p:txBody>
      </p:sp>
      <p:sp>
        <p:nvSpPr>
          <p:cNvPr id="6" name="Нижний колонтитул 5"/>
          <p:cNvSpPr>
            <a:spLocks noGrp="1"/>
          </p:cNvSpPr>
          <p:nvPr>
            <p:ph type="ftr" sz="quarter" idx="11"/>
          </p:nvPr>
        </p:nvSpPr>
        <p:spPr/>
        <p:txBody>
          <a:bodyPr/>
          <a:lstStyle/>
          <a:p>
            <a:endParaRPr lang="ky-KG"/>
          </a:p>
        </p:txBody>
      </p:sp>
      <p:sp>
        <p:nvSpPr>
          <p:cNvPr id="7" name="Номер слайда 6"/>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429212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ky-KG"/>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7" name="Дата 6"/>
          <p:cNvSpPr>
            <a:spLocks noGrp="1"/>
          </p:cNvSpPr>
          <p:nvPr>
            <p:ph type="dt" sz="half" idx="10"/>
          </p:nvPr>
        </p:nvSpPr>
        <p:spPr/>
        <p:txBody>
          <a:bodyPr/>
          <a:lstStyle/>
          <a:p>
            <a:fld id="{DDA5E0A1-6E4F-40F4-B2C5-17FDE8B1178A}" type="datetime1">
              <a:rPr lang="ky-KG" smtClean="0"/>
              <a:t>27-июн 18</a:t>
            </a:fld>
            <a:endParaRPr lang="ky-KG"/>
          </a:p>
        </p:txBody>
      </p:sp>
      <p:sp>
        <p:nvSpPr>
          <p:cNvPr id="8" name="Нижний колонтитул 7"/>
          <p:cNvSpPr>
            <a:spLocks noGrp="1"/>
          </p:cNvSpPr>
          <p:nvPr>
            <p:ph type="ftr" sz="quarter" idx="11"/>
          </p:nvPr>
        </p:nvSpPr>
        <p:spPr/>
        <p:txBody>
          <a:bodyPr/>
          <a:lstStyle/>
          <a:p>
            <a:endParaRPr lang="ky-KG"/>
          </a:p>
        </p:txBody>
      </p:sp>
      <p:sp>
        <p:nvSpPr>
          <p:cNvPr id="9" name="Номер слайда 8"/>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277735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y-KG"/>
          </a:p>
        </p:txBody>
      </p:sp>
      <p:sp>
        <p:nvSpPr>
          <p:cNvPr id="3" name="Дата 2"/>
          <p:cNvSpPr>
            <a:spLocks noGrp="1"/>
          </p:cNvSpPr>
          <p:nvPr>
            <p:ph type="dt" sz="half" idx="10"/>
          </p:nvPr>
        </p:nvSpPr>
        <p:spPr/>
        <p:txBody>
          <a:bodyPr/>
          <a:lstStyle/>
          <a:p>
            <a:fld id="{D8B78730-FABD-4BB4-8CE9-A3CCFA4207E2}" type="datetime1">
              <a:rPr lang="ky-KG" smtClean="0"/>
              <a:t>27-июн 18</a:t>
            </a:fld>
            <a:endParaRPr lang="ky-KG"/>
          </a:p>
        </p:txBody>
      </p:sp>
      <p:sp>
        <p:nvSpPr>
          <p:cNvPr id="4" name="Нижний колонтитул 3"/>
          <p:cNvSpPr>
            <a:spLocks noGrp="1"/>
          </p:cNvSpPr>
          <p:nvPr>
            <p:ph type="ftr" sz="quarter" idx="11"/>
          </p:nvPr>
        </p:nvSpPr>
        <p:spPr/>
        <p:txBody>
          <a:bodyPr/>
          <a:lstStyle/>
          <a:p>
            <a:endParaRPr lang="ky-KG"/>
          </a:p>
        </p:txBody>
      </p:sp>
      <p:sp>
        <p:nvSpPr>
          <p:cNvPr id="5" name="Номер слайда 4"/>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397380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12BE91-D0F1-4B0E-B737-4E219B92C082}" type="datetime1">
              <a:rPr lang="ky-KG" smtClean="0"/>
              <a:t>27-июн 18</a:t>
            </a:fld>
            <a:endParaRPr lang="ky-KG"/>
          </a:p>
        </p:txBody>
      </p:sp>
      <p:sp>
        <p:nvSpPr>
          <p:cNvPr id="3" name="Нижний колонтитул 2"/>
          <p:cNvSpPr>
            <a:spLocks noGrp="1"/>
          </p:cNvSpPr>
          <p:nvPr>
            <p:ph type="ftr" sz="quarter" idx="11"/>
          </p:nvPr>
        </p:nvSpPr>
        <p:spPr/>
        <p:txBody>
          <a:bodyPr/>
          <a:lstStyle/>
          <a:p>
            <a:endParaRPr lang="ky-KG"/>
          </a:p>
        </p:txBody>
      </p:sp>
      <p:sp>
        <p:nvSpPr>
          <p:cNvPr id="4" name="Номер слайда 3"/>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319455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ky-KG"/>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359D6F-2ED9-4ABF-AF0A-1A0E38B405A8}" type="datetime1">
              <a:rPr lang="ky-KG" smtClean="0"/>
              <a:t>27-июн 18</a:t>
            </a:fld>
            <a:endParaRPr lang="ky-KG"/>
          </a:p>
        </p:txBody>
      </p:sp>
      <p:sp>
        <p:nvSpPr>
          <p:cNvPr id="6" name="Нижний колонтитул 5"/>
          <p:cNvSpPr>
            <a:spLocks noGrp="1"/>
          </p:cNvSpPr>
          <p:nvPr>
            <p:ph type="ftr" sz="quarter" idx="11"/>
          </p:nvPr>
        </p:nvSpPr>
        <p:spPr/>
        <p:txBody>
          <a:bodyPr/>
          <a:lstStyle/>
          <a:p>
            <a:endParaRPr lang="ky-KG"/>
          </a:p>
        </p:txBody>
      </p:sp>
      <p:sp>
        <p:nvSpPr>
          <p:cNvPr id="7" name="Номер слайда 6"/>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360500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ky-KG"/>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y-KG"/>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669D5-6050-41C2-9225-93AB213BBD3C}" type="datetime1">
              <a:rPr lang="ky-KG" smtClean="0"/>
              <a:t>27-июн 18</a:t>
            </a:fld>
            <a:endParaRPr lang="ky-KG"/>
          </a:p>
        </p:txBody>
      </p:sp>
      <p:sp>
        <p:nvSpPr>
          <p:cNvPr id="6" name="Нижний колонтитул 5"/>
          <p:cNvSpPr>
            <a:spLocks noGrp="1"/>
          </p:cNvSpPr>
          <p:nvPr>
            <p:ph type="ftr" sz="quarter" idx="11"/>
          </p:nvPr>
        </p:nvSpPr>
        <p:spPr/>
        <p:txBody>
          <a:bodyPr/>
          <a:lstStyle/>
          <a:p>
            <a:endParaRPr lang="ky-KG"/>
          </a:p>
        </p:txBody>
      </p:sp>
      <p:sp>
        <p:nvSpPr>
          <p:cNvPr id="7" name="Номер слайда 6"/>
          <p:cNvSpPr>
            <a:spLocks noGrp="1"/>
          </p:cNvSpPr>
          <p:nvPr>
            <p:ph type="sldNum" sz="quarter" idx="12"/>
          </p:nvPr>
        </p:nvSpPr>
        <p:spPr/>
        <p:txBody>
          <a:bodyPr/>
          <a:lstStyle/>
          <a:p>
            <a:fld id="{F53213B4-FC83-4E4B-AFED-F15AEFA28391}" type="slidenum">
              <a:rPr lang="ky-KG" smtClean="0"/>
              <a:t>‹#›</a:t>
            </a:fld>
            <a:endParaRPr lang="ky-KG"/>
          </a:p>
        </p:txBody>
      </p:sp>
    </p:spTree>
    <p:extLst>
      <p:ext uri="{BB962C8B-B14F-4D97-AF65-F5344CB8AC3E}">
        <p14:creationId xmlns:p14="http://schemas.microsoft.com/office/powerpoint/2010/main" val="186747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ky-KG"/>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y-KG"/>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CF325-E4FE-4390-8302-4345E0ABCD0D}" type="datetime1">
              <a:rPr lang="ky-KG" smtClean="0"/>
              <a:t>27-июн 18</a:t>
            </a:fld>
            <a:endParaRPr lang="ky-KG"/>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y-KG"/>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213B4-FC83-4E4B-AFED-F15AEFA28391}" type="slidenum">
              <a:rPr lang="ky-KG" smtClean="0"/>
              <a:t>‹#›</a:t>
            </a:fld>
            <a:endParaRPr lang="ky-KG"/>
          </a:p>
        </p:txBody>
      </p:sp>
    </p:spTree>
    <p:extLst>
      <p:ext uri="{BB962C8B-B14F-4D97-AF65-F5344CB8AC3E}">
        <p14:creationId xmlns:p14="http://schemas.microsoft.com/office/powerpoint/2010/main" val="328645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y-K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333.k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hivtbcc.k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xage.ru/media/posts/2014/1/21/holodilniki-i-televizory-rassylajutspa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3750" r="15007"/>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07504" y="2312876"/>
            <a:ext cx="8784976" cy="2232248"/>
          </a:xfrm>
        </p:spPr>
        <p:txBody>
          <a:bodyPr>
            <a:noAutofit/>
          </a:bodyPr>
          <a:lstStyle/>
          <a:p>
            <a:r>
              <a:rPr lang="ru-RU" sz="3600" b="1" dirty="0">
                <a:solidFill>
                  <a:schemeClr val="bg1"/>
                </a:solidFill>
                <a:effectLst>
                  <a:outerShdw blurRad="38100" dist="38100" dir="2700000" algn="tl">
                    <a:srgbClr val="000000">
                      <a:alpha val="43137"/>
                    </a:srgbClr>
                  </a:outerShdw>
                </a:effectLst>
              </a:rPr>
              <a:t>Результаты обеспечения функций коммуникаций и внедрения электронного картирования мероприятий на сайте Секретариата Комитета КСОЗ </a:t>
            </a:r>
            <a:endParaRPr lang="ky-KG" sz="3600" b="1" dirty="0">
              <a:solidFill>
                <a:schemeClr val="bg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71600" y="5877272"/>
            <a:ext cx="6400800" cy="504056"/>
          </a:xfrm>
        </p:spPr>
        <p:txBody>
          <a:bodyPr>
            <a:normAutofit/>
          </a:bodyPr>
          <a:lstStyle/>
          <a:p>
            <a:r>
              <a:rPr lang="ky-KG" sz="2000" dirty="0" smtClean="0">
                <a:solidFill>
                  <a:schemeClr val="bg1"/>
                </a:solidFill>
              </a:rPr>
              <a:t>Бишкек 2018</a:t>
            </a:r>
            <a:endParaRPr lang="ky-KG" sz="2000" dirty="0">
              <a:solidFill>
                <a:schemeClr val="bg1"/>
              </a:solidFill>
            </a:endParaRPr>
          </a:p>
        </p:txBody>
      </p:sp>
    </p:spTree>
    <p:extLst>
      <p:ext uri="{BB962C8B-B14F-4D97-AF65-F5344CB8AC3E}">
        <p14:creationId xmlns:p14="http://schemas.microsoft.com/office/powerpoint/2010/main" val="1282646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869160"/>
            <a:ext cx="8229600" cy="1540768"/>
          </a:xfrm>
        </p:spPr>
        <p:txBody>
          <a:bodyPr>
            <a:normAutofit fontScale="92500"/>
          </a:bodyPr>
          <a:lstStyle/>
          <a:p>
            <a:r>
              <a:rPr lang="ru-RU" dirty="0" smtClean="0"/>
              <a:t>У каждой организации можно найти активные ссылки, перенаправляющие на страницы с отчетами о сайт визитах, если они </a:t>
            </a:r>
            <a:r>
              <a:rPr lang="ru-RU" dirty="0" smtClean="0"/>
              <a:t>имеются</a:t>
            </a:r>
            <a:r>
              <a:rPr lang="ru-RU" dirty="0" smtClean="0"/>
              <a:t>.</a:t>
            </a:r>
            <a:endParaRPr lang="ky-KG"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45" t="31452" r="7845" b="27218"/>
          <a:stretch/>
        </p:blipFill>
        <p:spPr bwMode="auto">
          <a:xfrm>
            <a:off x="467544" y="1449696"/>
            <a:ext cx="8185355" cy="3023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Скругленный прямоугольник 4"/>
          <p:cNvSpPr/>
          <p:nvPr/>
        </p:nvSpPr>
        <p:spPr>
          <a:xfrm>
            <a:off x="611560" y="3537012"/>
            <a:ext cx="1224136" cy="18002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y-KG"/>
          </a:p>
        </p:txBody>
      </p:sp>
      <p:sp>
        <p:nvSpPr>
          <p:cNvPr id="9" name="Скругленный прямоугольник 8"/>
          <p:cNvSpPr/>
          <p:nvPr/>
        </p:nvSpPr>
        <p:spPr>
          <a:xfrm>
            <a:off x="1691680" y="4077072"/>
            <a:ext cx="1368152" cy="18002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y-KG"/>
          </a:p>
        </p:txBody>
      </p:sp>
      <p:sp>
        <p:nvSpPr>
          <p:cNvPr id="8" name="Заголовок 1"/>
          <p:cNvSpPr>
            <a:spLocks noGrp="1"/>
          </p:cNvSpPr>
          <p:nvPr>
            <p:ph type="title"/>
          </p:nvPr>
        </p:nvSpPr>
        <p:spPr>
          <a:xfrm>
            <a:off x="2319164" y="116632"/>
            <a:ext cx="4505672" cy="940966"/>
          </a:xfrm>
        </p:spPr>
        <p:txBody>
          <a:bodyPr>
            <a:normAutofit fontScale="90000"/>
          </a:bodyPr>
          <a:lstStyle/>
          <a:p>
            <a:r>
              <a:rPr lang="ky-KG" b="1" dirty="0" smtClean="0"/>
              <a:t>Электронная карта</a:t>
            </a:r>
            <a:endParaRPr lang="ky-KG" b="1" dirty="0"/>
          </a:p>
        </p:txBody>
      </p:sp>
      <p:sp>
        <p:nvSpPr>
          <p:cNvPr id="4" name="Номер слайда 3"/>
          <p:cNvSpPr>
            <a:spLocks noGrp="1"/>
          </p:cNvSpPr>
          <p:nvPr>
            <p:ph type="sldNum" sz="quarter" idx="12"/>
          </p:nvPr>
        </p:nvSpPr>
        <p:spPr/>
        <p:txBody>
          <a:bodyPr/>
          <a:lstStyle/>
          <a:p>
            <a:fld id="{F53213B4-FC83-4E4B-AFED-F15AEFA28391}" type="slidenum">
              <a:rPr lang="ky-KG" smtClean="0"/>
              <a:t>10</a:t>
            </a:fld>
            <a:endParaRPr lang="ky-KG"/>
          </a:p>
        </p:txBody>
      </p:sp>
    </p:spTree>
    <p:extLst>
      <p:ext uri="{BB962C8B-B14F-4D97-AF65-F5344CB8AC3E}">
        <p14:creationId xmlns:p14="http://schemas.microsoft.com/office/powerpoint/2010/main" val="2878289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43000"/>
          </a:xfrm>
        </p:spPr>
        <p:txBody>
          <a:bodyPr/>
          <a:lstStyle/>
          <a:p>
            <a:r>
              <a:rPr lang="ky-KG" b="1" dirty="0" smtClean="0"/>
              <a:t>Мультиязычность</a:t>
            </a:r>
            <a:endParaRPr lang="ky-KG" b="1" dirty="0"/>
          </a:p>
        </p:txBody>
      </p:sp>
      <p:sp>
        <p:nvSpPr>
          <p:cNvPr id="3" name="Объект 2"/>
          <p:cNvSpPr>
            <a:spLocks noGrp="1"/>
          </p:cNvSpPr>
          <p:nvPr>
            <p:ph idx="1"/>
          </p:nvPr>
        </p:nvSpPr>
        <p:spPr>
          <a:xfrm>
            <a:off x="520067" y="4941168"/>
            <a:ext cx="8084381" cy="1440160"/>
          </a:xfrm>
        </p:spPr>
        <p:txBody>
          <a:bodyPr>
            <a:normAutofit lnSpcReduction="10000"/>
          </a:bodyPr>
          <a:lstStyle/>
          <a:p>
            <a:r>
              <a:rPr lang="ru-RU" dirty="0" smtClean="0"/>
              <a:t>Исправлен компонент </a:t>
            </a:r>
            <a:r>
              <a:rPr lang="ru-RU" dirty="0" err="1" smtClean="0"/>
              <a:t>мультиязычности</a:t>
            </a:r>
            <a:r>
              <a:rPr lang="ru-RU" dirty="0" smtClean="0"/>
              <a:t>,  </a:t>
            </a:r>
            <a:r>
              <a:rPr lang="ru-RU" dirty="0" smtClean="0"/>
              <a:t>переведено большое количество материала на английский язык</a:t>
            </a:r>
            <a:endParaRPr lang="ky-K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10" t="8411" r="6482" b="34380"/>
          <a:stretch/>
        </p:blipFill>
        <p:spPr bwMode="auto">
          <a:xfrm>
            <a:off x="480527" y="1412776"/>
            <a:ext cx="8182947" cy="2997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F53213B4-FC83-4E4B-AFED-F15AEFA28391}" type="slidenum">
              <a:rPr lang="ky-KG" smtClean="0"/>
              <a:t>11</a:t>
            </a:fld>
            <a:endParaRPr lang="ky-KG"/>
          </a:p>
        </p:txBody>
      </p:sp>
    </p:spTree>
    <p:extLst>
      <p:ext uri="{BB962C8B-B14F-4D97-AF65-F5344CB8AC3E}">
        <p14:creationId xmlns:p14="http://schemas.microsoft.com/office/powerpoint/2010/main" val="2644966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412" y="274638"/>
            <a:ext cx="7499176" cy="1143000"/>
          </a:xfrm>
        </p:spPr>
        <p:txBody>
          <a:bodyPr>
            <a:normAutofit fontScale="90000"/>
          </a:bodyPr>
          <a:lstStyle/>
          <a:p>
            <a:r>
              <a:rPr lang="ru-RU" b="1" dirty="0" smtClean="0"/>
              <a:t>Корректировка страниц и блоков на сайте</a:t>
            </a:r>
            <a:endParaRPr lang="ky-KG" b="1" dirty="0"/>
          </a:p>
        </p:txBody>
      </p:sp>
      <p:sp>
        <p:nvSpPr>
          <p:cNvPr id="3" name="Объект 2"/>
          <p:cNvSpPr>
            <a:spLocks noGrp="1"/>
          </p:cNvSpPr>
          <p:nvPr>
            <p:ph idx="1"/>
          </p:nvPr>
        </p:nvSpPr>
        <p:spPr>
          <a:xfrm>
            <a:off x="395536" y="4221088"/>
            <a:ext cx="8229600" cy="2404864"/>
          </a:xfrm>
        </p:spPr>
        <p:txBody>
          <a:bodyPr>
            <a:normAutofit lnSpcReduction="10000"/>
          </a:bodyPr>
          <a:lstStyle/>
          <a:p>
            <a:pPr lvl="0"/>
            <a:r>
              <a:rPr lang="ru-RU" sz="2000" dirty="0"/>
              <a:t>Изменено названия HTML-блока "Информация" на главной странице сайта Комитета на "Информация для населения", в данном блоке размещены ссылки на страницы, находящиеся в разделе "Для населения"</a:t>
            </a:r>
            <a:endParaRPr lang="ky-KG" sz="2000" dirty="0"/>
          </a:p>
          <a:p>
            <a:pPr lvl="0"/>
            <a:r>
              <a:rPr lang="ru-RU" sz="2000" dirty="0"/>
              <a:t>Внесены изменения в раздел "Проектная деятельность": удалены не функционирующие подразделы, изменены настройки создания новой записи в этом разделе (добавлены HTML-поле для описание записи, добавлены поля загрузки файлов)</a:t>
            </a:r>
            <a:endParaRPr lang="ky-KG" sz="2000" dirty="0"/>
          </a:p>
          <a:p>
            <a:endParaRPr lang="ky-KG" sz="2000" dirty="0"/>
          </a:p>
        </p:txBody>
      </p:sp>
      <p:pic>
        <p:nvPicPr>
          <p:cNvPr id="4" name="Рисунок 3"/>
          <p:cNvPicPr/>
          <p:nvPr/>
        </p:nvPicPr>
        <p:blipFill rotWithShape="1">
          <a:blip r:embed="rId2"/>
          <a:srcRect l="18313" t="40705" r="66713" b="39323"/>
          <a:stretch/>
        </p:blipFill>
        <p:spPr bwMode="auto">
          <a:xfrm>
            <a:off x="683568" y="1628800"/>
            <a:ext cx="3600400" cy="244827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Номер слайда 4"/>
          <p:cNvSpPr>
            <a:spLocks noGrp="1"/>
          </p:cNvSpPr>
          <p:nvPr>
            <p:ph type="sldNum" sz="quarter" idx="12"/>
          </p:nvPr>
        </p:nvSpPr>
        <p:spPr/>
        <p:txBody>
          <a:bodyPr/>
          <a:lstStyle/>
          <a:p>
            <a:fld id="{F53213B4-FC83-4E4B-AFED-F15AEFA28391}" type="slidenum">
              <a:rPr lang="ky-KG" smtClean="0"/>
              <a:t>12</a:t>
            </a:fld>
            <a:endParaRPr lang="ky-KG"/>
          </a:p>
        </p:txBody>
      </p:sp>
    </p:spTree>
    <p:extLst>
      <p:ext uri="{BB962C8B-B14F-4D97-AF65-F5344CB8AC3E}">
        <p14:creationId xmlns:p14="http://schemas.microsoft.com/office/powerpoint/2010/main" val="2047517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lstStyle/>
          <a:p>
            <a:r>
              <a:rPr lang="ky-KG" b="1" dirty="0" smtClean="0"/>
              <a:t>Наполнение сайта контентом</a:t>
            </a:r>
            <a:endParaRPr lang="ky-KG" b="1" dirty="0"/>
          </a:p>
        </p:txBody>
      </p:sp>
      <p:sp>
        <p:nvSpPr>
          <p:cNvPr id="3" name="Объект 2"/>
          <p:cNvSpPr>
            <a:spLocks noGrp="1"/>
          </p:cNvSpPr>
          <p:nvPr>
            <p:ph idx="1"/>
          </p:nvPr>
        </p:nvSpPr>
        <p:spPr>
          <a:xfrm>
            <a:off x="457200" y="5445224"/>
            <a:ext cx="8229600" cy="1224136"/>
          </a:xfrm>
        </p:spPr>
        <p:txBody>
          <a:bodyPr>
            <a:normAutofit/>
          </a:bodyPr>
          <a:lstStyle/>
          <a:p>
            <a:r>
              <a:rPr lang="ru-RU" sz="2400" dirty="0" smtClean="0"/>
              <a:t>На сайте Комитета периодически размещаются новости, статьи, видео ролики, связанные </a:t>
            </a:r>
            <a:r>
              <a:rPr lang="ru-RU" sz="2400" dirty="0"/>
              <a:t>с проблематикой ВИЧ/СПИД и ТБ</a:t>
            </a:r>
            <a:endParaRPr lang="ky-KG" sz="2400" dirty="0"/>
          </a:p>
        </p:txBody>
      </p:sp>
      <p:pic>
        <p:nvPicPr>
          <p:cNvPr id="4" name="Рисунок 3"/>
          <p:cNvPicPr/>
          <p:nvPr/>
        </p:nvPicPr>
        <p:blipFill rotWithShape="1">
          <a:blip r:embed="rId2"/>
          <a:srcRect l="34487" t="11417" r="19371" b="36152"/>
          <a:stretch/>
        </p:blipFill>
        <p:spPr bwMode="auto">
          <a:xfrm>
            <a:off x="249555" y="1340768"/>
            <a:ext cx="2881630" cy="194437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Рисунок 4"/>
          <p:cNvPicPr/>
          <p:nvPr/>
        </p:nvPicPr>
        <p:blipFill rotWithShape="1">
          <a:blip r:embed="rId3"/>
          <a:srcRect l="34488" t="12474" r="24960" b="20296"/>
          <a:stretch/>
        </p:blipFill>
        <p:spPr bwMode="auto">
          <a:xfrm>
            <a:off x="249555" y="3285139"/>
            <a:ext cx="2887567" cy="187205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Рисунок 5"/>
          <p:cNvPicPr/>
          <p:nvPr/>
        </p:nvPicPr>
        <p:blipFill rotWithShape="1">
          <a:blip r:embed="rId4"/>
          <a:srcRect l="24617" t="41881" r="25318" b="9060"/>
          <a:stretch/>
        </p:blipFill>
        <p:spPr bwMode="auto">
          <a:xfrm>
            <a:off x="3137122" y="1340768"/>
            <a:ext cx="5755357" cy="381642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F53213B4-FC83-4E4B-AFED-F15AEFA28391}" type="slidenum">
              <a:rPr lang="ky-KG" smtClean="0"/>
              <a:t>13</a:t>
            </a:fld>
            <a:endParaRPr lang="ky-KG"/>
          </a:p>
        </p:txBody>
      </p:sp>
    </p:spTree>
    <p:extLst>
      <p:ext uri="{BB962C8B-B14F-4D97-AF65-F5344CB8AC3E}">
        <p14:creationId xmlns:p14="http://schemas.microsoft.com/office/powerpoint/2010/main" val="4222833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fontScale="90000"/>
          </a:bodyPr>
          <a:lstStyle/>
          <a:p>
            <a:r>
              <a:rPr lang="ru-RU" b="1" dirty="0" smtClean="0"/>
              <a:t>Оцифровка документов и создание на сайте раздела "Архив"</a:t>
            </a:r>
            <a:endParaRPr lang="ky-KG" b="1" dirty="0"/>
          </a:p>
        </p:txBody>
      </p:sp>
      <p:sp>
        <p:nvSpPr>
          <p:cNvPr id="3" name="Объект 2"/>
          <p:cNvSpPr>
            <a:spLocks noGrp="1"/>
          </p:cNvSpPr>
          <p:nvPr>
            <p:ph idx="1"/>
          </p:nvPr>
        </p:nvSpPr>
        <p:spPr>
          <a:xfrm>
            <a:off x="367035" y="3933056"/>
            <a:ext cx="8229600" cy="2736304"/>
          </a:xfrm>
        </p:spPr>
        <p:txBody>
          <a:bodyPr>
            <a:noAutofit/>
          </a:bodyPr>
          <a:lstStyle/>
          <a:p>
            <a:r>
              <a:rPr lang="ru-RU" sz="2000" dirty="0"/>
              <a:t>Н</a:t>
            </a:r>
            <a:r>
              <a:rPr lang="ru-RU" sz="2000" dirty="0" smtClean="0"/>
              <a:t>а </a:t>
            </a:r>
            <a:r>
              <a:rPr lang="ru-RU" sz="2000" dirty="0"/>
              <a:t>сайте Комитета создан подраздел "Архив", в котором архивированный материал систематизирован в виде классификации файлов по определенным признакам и по датам</a:t>
            </a:r>
            <a:r>
              <a:rPr lang="ru-RU" sz="2000" dirty="0" smtClean="0"/>
              <a:t>.</a:t>
            </a:r>
          </a:p>
          <a:p>
            <a:r>
              <a:rPr lang="ru-RU" sz="2000" dirty="0" smtClean="0"/>
              <a:t>На данный момент в Базе данных хранятся:</a:t>
            </a:r>
          </a:p>
          <a:p>
            <a:pPr lvl="1"/>
            <a:r>
              <a:rPr lang="ru-RU" sz="1600" dirty="0" smtClean="0"/>
              <a:t>Протоколы всех заседаний с 2011 года</a:t>
            </a:r>
          </a:p>
          <a:p>
            <a:pPr lvl="1"/>
            <a:r>
              <a:rPr lang="ru-RU" sz="1600" dirty="0" smtClean="0"/>
              <a:t>Отчеты сайт-визитов</a:t>
            </a:r>
          </a:p>
          <a:p>
            <a:pPr lvl="1"/>
            <a:r>
              <a:rPr lang="ru-RU" sz="1600" dirty="0" smtClean="0"/>
              <a:t>Отчеты привлеченных экспертов</a:t>
            </a:r>
          </a:p>
          <a:p>
            <a:pPr lvl="1"/>
            <a:r>
              <a:rPr lang="ru-RU" sz="1600" dirty="0" smtClean="0"/>
              <a:t>Другие материалы деятельности Комитета</a:t>
            </a:r>
          </a:p>
          <a:p>
            <a:pPr lvl="1"/>
            <a:endParaRPr lang="ru-RU" sz="1600" dirty="0" smtClean="0"/>
          </a:p>
          <a:p>
            <a:pPr lvl="1"/>
            <a:endParaRPr lang="ky-KG" sz="1600" dirty="0"/>
          </a:p>
        </p:txBody>
      </p:sp>
      <p:pic>
        <p:nvPicPr>
          <p:cNvPr id="4" name="Рисунок 3"/>
          <p:cNvPicPr/>
          <p:nvPr/>
        </p:nvPicPr>
        <p:blipFill rotWithShape="1">
          <a:blip r:embed="rId2"/>
          <a:srcRect l="18195" t="6554" r="19015" b="23890"/>
          <a:stretch/>
        </p:blipFill>
        <p:spPr bwMode="auto">
          <a:xfrm>
            <a:off x="535013" y="1412776"/>
            <a:ext cx="3748955" cy="23762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Рисунок 4"/>
          <p:cNvPicPr/>
          <p:nvPr/>
        </p:nvPicPr>
        <p:blipFill rotWithShape="1">
          <a:blip r:embed="rId3"/>
          <a:srcRect l="33773" t="23466" r="19491" b="15857"/>
          <a:stretch/>
        </p:blipFill>
        <p:spPr bwMode="auto">
          <a:xfrm>
            <a:off x="4283968" y="1412776"/>
            <a:ext cx="4032448" cy="23762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Номер слайда 5"/>
          <p:cNvSpPr>
            <a:spLocks noGrp="1"/>
          </p:cNvSpPr>
          <p:nvPr>
            <p:ph type="sldNum" sz="quarter" idx="12"/>
          </p:nvPr>
        </p:nvSpPr>
        <p:spPr/>
        <p:txBody>
          <a:bodyPr/>
          <a:lstStyle/>
          <a:p>
            <a:fld id="{F53213B4-FC83-4E4B-AFED-F15AEFA28391}" type="slidenum">
              <a:rPr lang="ky-KG" smtClean="0"/>
              <a:t>14</a:t>
            </a:fld>
            <a:endParaRPr lang="ky-KG"/>
          </a:p>
        </p:txBody>
      </p:sp>
    </p:spTree>
    <p:extLst>
      <p:ext uri="{BB962C8B-B14F-4D97-AF65-F5344CB8AC3E}">
        <p14:creationId xmlns:p14="http://schemas.microsoft.com/office/powerpoint/2010/main" val="1731305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85402"/>
            <a:ext cx="8229600" cy="1570186"/>
          </a:xfrm>
        </p:spPr>
        <p:txBody>
          <a:bodyPr>
            <a:normAutofit/>
          </a:bodyPr>
          <a:lstStyle/>
          <a:p>
            <a:pPr algn="l"/>
            <a:r>
              <a:rPr lang="ru-RU" b="1" dirty="0" smtClean="0"/>
              <a:t>Система безопасности</a:t>
            </a:r>
            <a:endParaRPr lang="ky-KG" b="1" dirty="0"/>
          </a:p>
        </p:txBody>
      </p:sp>
      <p:sp>
        <p:nvSpPr>
          <p:cNvPr id="3" name="Объект 2"/>
          <p:cNvSpPr>
            <a:spLocks noGrp="1"/>
          </p:cNvSpPr>
          <p:nvPr>
            <p:ph idx="1"/>
          </p:nvPr>
        </p:nvSpPr>
        <p:spPr>
          <a:xfrm>
            <a:off x="467544" y="1268760"/>
            <a:ext cx="8352928" cy="4968552"/>
          </a:xfrm>
        </p:spPr>
        <p:txBody>
          <a:bodyPr>
            <a:normAutofit/>
          </a:bodyPr>
          <a:lstStyle/>
          <a:p>
            <a:pPr marL="0" indent="0">
              <a:buNone/>
            </a:pPr>
            <a:r>
              <a:rPr lang="ru-RU" sz="2100" dirty="0" smtClean="0"/>
              <a:t>Система управления сайта Секретариата Комитета КСОЗ является </a:t>
            </a:r>
            <a:r>
              <a:rPr lang="en-US" sz="2100" dirty="0" err="1" smtClean="0"/>
              <a:t>InstantCMS</a:t>
            </a:r>
            <a:r>
              <a:rPr lang="ru-RU" sz="2100" dirty="0" smtClean="0"/>
              <a:t>.</a:t>
            </a:r>
            <a:r>
              <a:rPr lang="en-US" sz="2100" dirty="0" smtClean="0"/>
              <a:t> </a:t>
            </a:r>
            <a:r>
              <a:rPr lang="ru-RU" sz="2100" dirty="0" err="1" smtClean="0"/>
              <a:t>InstantCMS</a:t>
            </a:r>
            <a:r>
              <a:rPr lang="ru-RU" sz="2100" dirty="0" smtClean="0"/>
              <a:t> – это высокопроизводительная, безопасная </a:t>
            </a:r>
            <a:r>
              <a:rPr lang="ru-RU" sz="2100" dirty="0"/>
              <a:t>и </a:t>
            </a:r>
            <a:r>
              <a:rPr lang="ru-RU" sz="2100" dirty="0" smtClean="0"/>
              <a:t>надежная система управления сайтом.</a:t>
            </a:r>
            <a:r>
              <a:rPr lang="en-US" sz="2100" dirty="0" smtClean="0"/>
              <a:t> </a:t>
            </a:r>
            <a:r>
              <a:rPr lang="ru-RU" sz="2100" dirty="0"/>
              <a:t/>
            </a:r>
            <a:br>
              <a:rPr lang="ru-RU" sz="2100" dirty="0"/>
            </a:br>
            <a:r>
              <a:rPr lang="ru-RU" sz="2100" dirty="0" smtClean="0"/>
              <a:t>Система управления сайтом своевременно обновляется  </a:t>
            </a:r>
            <a:r>
              <a:rPr lang="ru-RU" sz="2100" dirty="0"/>
              <a:t>– </a:t>
            </a:r>
            <a:r>
              <a:rPr lang="ru-RU" sz="2100" dirty="0" smtClean="0"/>
              <a:t>это залог </a:t>
            </a:r>
            <a:r>
              <a:rPr lang="ru-RU" sz="2100" dirty="0"/>
              <a:t>безопасной и стабильной работы </a:t>
            </a:r>
            <a:r>
              <a:rPr lang="ru-RU" sz="2100" dirty="0" smtClean="0"/>
              <a:t>сайта</a:t>
            </a:r>
            <a:r>
              <a:rPr lang="en-US" sz="2100" dirty="0" smtClean="0"/>
              <a:t>.</a:t>
            </a:r>
            <a:r>
              <a:rPr lang="ru-RU" sz="2100" dirty="0" smtClean="0"/>
              <a:t> При </a:t>
            </a:r>
            <a:r>
              <a:rPr lang="ru-RU" sz="2100" dirty="0"/>
              <a:t>этом выполняется следующий комплекс обязательных мер:</a:t>
            </a:r>
          </a:p>
          <a:p>
            <a:r>
              <a:rPr lang="ru-RU" sz="2100" dirty="0"/>
              <a:t>резервное копирование сайта</a:t>
            </a:r>
          </a:p>
          <a:p>
            <a:r>
              <a:rPr lang="ru-RU" sz="2100" dirty="0"/>
              <a:t>сохранение наработок по оптимизации сайта</a:t>
            </a:r>
          </a:p>
          <a:p>
            <a:r>
              <a:rPr lang="ru-RU" sz="2100" dirty="0"/>
              <a:t>сохранение всего содержимого сайта (фото, видео, данные, текст)</a:t>
            </a:r>
          </a:p>
          <a:p>
            <a:r>
              <a:rPr lang="ru-RU" sz="2100" dirty="0"/>
              <a:t>проверка сайта на вирусы, лечение вирусов</a:t>
            </a:r>
          </a:p>
          <a:p>
            <a:r>
              <a:rPr lang="ru-RU" sz="2100" dirty="0"/>
              <a:t>тест на работоспособность после каждого этапа </a:t>
            </a:r>
            <a:r>
              <a:rPr lang="ru-RU" sz="2100" dirty="0" smtClean="0"/>
              <a:t>работ</a:t>
            </a:r>
            <a:endParaRPr lang="ru-RU" sz="2100" dirty="0"/>
          </a:p>
        </p:txBody>
      </p:sp>
      <p:sp>
        <p:nvSpPr>
          <p:cNvPr id="4" name="Номер слайда 3"/>
          <p:cNvSpPr>
            <a:spLocks noGrp="1"/>
          </p:cNvSpPr>
          <p:nvPr>
            <p:ph type="sldNum" sz="quarter" idx="12"/>
          </p:nvPr>
        </p:nvSpPr>
        <p:spPr/>
        <p:txBody>
          <a:bodyPr/>
          <a:lstStyle/>
          <a:p>
            <a:fld id="{F53213B4-FC83-4E4B-AFED-F15AEFA28391}" type="slidenum">
              <a:rPr lang="ky-KG" smtClean="0"/>
              <a:t>15</a:t>
            </a:fld>
            <a:endParaRPr lang="ky-KG"/>
          </a:p>
        </p:txBody>
      </p:sp>
    </p:spTree>
    <p:extLst>
      <p:ext uri="{BB962C8B-B14F-4D97-AF65-F5344CB8AC3E}">
        <p14:creationId xmlns:p14="http://schemas.microsoft.com/office/powerpoint/2010/main" val="298853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9552" y="58614"/>
            <a:ext cx="8229600" cy="1570186"/>
          </a:xfrm>
        </p:spPr>
        <p:txBody>
          <a:bodyPr>
            <a:normAutofit/>
          </a:bodyPr>
          <a:lstStyle/>
          <a:p>
            <a:pPr algn="l"/>
            <a:r>
              <a:rPr lang="ru-RU" b="1" dirty="0" smtClean="0"/>
              <a:t>Хранение Базы Данных на облачном сервере</a:t>
            </a:r>
            <a:endParaRPr lang="ky-KG" b="1" dirty="0"/>
          </a:p>
        </p:txBody>
      </p:sp>
      <p:sp>
        <p:nvSpPr>
          <p:cNvPr id="3" name="Объект 2"/>
          <p:cNvSpPr>
            <a:spLocks noGrp="1"/>
          </p:cNvSpPr>
          <p:nvPr>
            <p:ph idx="1"/>
          </p:nvPr>
        </p:nvSpPr>
        <p:spPr>
          <a:xfrm>
            <a:off x="251520" y="1700808"/>
            <a:ext cx="6984776" cy="4107641"/>
          </a:xfrm>
        </p:spPr>
        <p:txBody>
          <a:bodyPr>
            <a:normAutofit fontScale="92500" lnSpcReduction="20000"/>
          </a:bodyPr>
          <a:lstStyle/>
          <a:p>
            <a:r>
              <a:rPr lang="ru-RU" sz="2400" dirty="0" smtClean="0"/>
              <a:t>Для хранения архивных файлов Комитета, во избежание их утери при различных обстоятельствах, рекомендуется размещение резервных копий документов на удаленном облачном сервере. Это обеспечило бы дополнительную безопасность хранения данных. Также хранение данных на удаленном облачном сервере обеспечило бы удобство работы с файлами всем сотрудникам секретариата комитета </a:t>
            </a:r>
            <a:r>
              <a:rPr lang="ru-RU" sz="2400" dirty="0" smtClean="0"/>
              <a:t>КСОЗ</a:t>
            </a:r>
          </a:p>
          <a:p>
            <a:r>
              <a:rPr lang="ru-RU" sz="2400" dirty="0"/>
              <a:t>Изучив коммерческие предложения </a:t>
            </a:r>
            <a:r>
              <a:rPr lang="ru-RU" sz="2400" dirty="0" smtClean="0"/>
              <a:t>различных компаний</a:t>
            </a:r>
            <a:r>
              <a:rPr lang="ru-RU" sz="2400" dirty="0"/>
              <a:t>, была выделена компания </a:t>
            </a:r>
            <a:r>
              <a:rPr lang="ru-RU" sz="2400" dirty="0" smtClean="0"/>
              <a:t>«</a:t>
            </a:r>
            <a:r>
              <a:rPr lang="ru-RU" sz="2400" dirty="0" smtClean="0">
                <a:hlinkClick r:id="rId3" action="ppaction://hlinkfile"/>
              </a:rPr>
              <a:t>333.</a:t>
            </a:r>
            <a:r>
              <a:rPr lang="en-US" sz="2400" dirty="0" smtClean="0">
                <a:hlinkClick r:id="rId3" action="ppaction://hlinkfile"/>
              </a:rPr>
              <a:t>KG</a:t>
            </a:r>
            <a:r>
              <a:rPr lang="ru-RU" sz="2400" dirty="0" smtClean="0"/>
              <a:t>», </a:t>
            </a:r>
            <a:r>
              <a:rPr lang="ru-RU" sz="2400" dirty="0"/>
              <a:t>которая предложила самое подходящее по техническим требованиям облачный сервер по самой выгодной цене.</a:t>
            </a:r>
            <a:endParaRPr lang="ky-KG" sz="2400" dirty="0"/>
          </a:p>
          <a:p>
            <a:endParaRPr lang="ky-KG" sz="2400" dirty="0"/>
          </a:p>
        </p:txBody>
      </p:sp>
      <p:sp>
        <p:nvSpPr>
          <p:cNvPr id="4" name="Номер слайда 3"/>
          <p:cNvSpPr>
            <a:spLocks noGrp="1"/>
          </p:cNvSpPr>
          <p:nvPr>
            <p:ph type="sldNum" sz="quarter" idx="12"/>
          </p:nvPr>
        </p:nvSpPr>
        <p:spPr/>
        <p:txBody>
          <a:bodyPr/>
          <a:lstStyle/>
          <a:p>
            <a:fld id="{F53213B4-FC83-4E4B-AFED-F15AEFA28391}" type="slidenum">
              <a:rPr lang="ky-KG" smtClean="0"/>
              <a:t>16</a:t>
            </a:fld>
            <a:endParaRPr lang="ky-KG"/>
          </a:p>
        </p:txBody>
      </p:sp>
    </p:spTree>
    <p:extLst>
      <p:ext uri="{BB962C8B-B14F-4D97-AF65-F5344CB8AC3E}">
        <p14:creationId xmlns:p14="http://schemas.microsoft.com/office/powerpoint/2010/main" val="1198444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9552" y="0"/>
            <a:ext cx="8229600" cy="1489778"/>
          </a:xfrm>
        </p:spPr>
        <p:txBody>
          <a:bodyPr>
            <a:normAutofit/>
          </a:bodyPr>
          <a:lstStyle/>
          <a:p>
            <a:pPr algn="l"/>
            <a:r>
              <a:rPr lang="ru-RU" b="1" dirty="0" smtClean="0"/>
              <a:t>Достигнутые результаты</a:t>
            </a:r>
            <a:endParaRPr lang="ky-KG" b="1" dirty="0"/>
          </a:p>
        </p:txBody>
      </p:sp>
      <p:sp>
        <p:nvSpPr>
          <p:cNvPr id="3" name="Объект 2"/>
          <p:cNvSpPr>
            <a:spLocks noGrp="1"/>
          </p:cNvSpPr>
          <p:nvPr>
            <p:ph idx="1"/>
          </p:nvPr>
        </p:nvSpPr>
        <p:spPr>
          <a:xfrm>
            <a:off x="179512" y="1484784"/>
            <a:ext cx="7992888" cy="4709120"/>
          </a:xfrm>
        </p:spPr>
        <p:txBody>
          <a:bodyPr>
            <a:normAutofit/>
          </a:bodyPr>
          <a:lstStyle/>
          <a:p>
            <a:pPr marL="0" indent="0">
              <a:buNone/>
            </a:pPr>
            <a:r>
              <a:rPr lang="ru-RU" sz="2400" dirty="0" smtClean="0"/>
              <a:t>      </a:t>
            </a:r>
            <a:r>
              <a:rPr lang="ru-RU" sz="2400" b="1" dirty="0" smtClean="0"/>
              <a:t>На сайте секретариата комитета КСОЗ размещено:</a:t>
            </a:r>
          </a:p>
          <a:p>
            <a:r>
              <a:rPr lang="ru-RU" sz="2400" dirty="0" smtClean="0"/>
              <a:t>Более </a:t>
            </a:r>
            <a:r>
              <a:rPr lang="ru-RU" sz="2400" b="1" dirty="0" smtClean="0"/>
              <a:t>100</a:t>
            </a:r>
            <a:r>
              <a:rPr lang="ru-RU" sz="2400" dirty="0" smtClean="0"/>
              <a:t> новостей</a:t>
            </a:r>
            <a:r>
              <a:rPr lang="ru-RU" sz="2400" dirty="0"/>
              <a:t> </a:t>
            </a:r>
            <a:r>
              <a:rPr lang="ru-RU" sz="2400" dirty="0" smtClean="0"/>
              <a:t>и статей о мероприятиях тесно связанных с деятельностью Секретариата Комитета КСОЗ;</a:t>
            </a:r>
          </a:p>
          <a:p>
            <a:r>
              <a:rPr lang="ru-RU" sz="2400" dirty="0" smtClean="0"/>
              <a:t>Более </a:t>
            </a:r>
            <a:r>
              <a:rPr lang="ru-RU" sz="2400" b="1" dirty="0" smtClean="0"/>
              <a:t>200</a:t>
            </a:r>
            <a:r>
              <a:rPr lang="ru-RU" sz="2400" dirty="0" smtClean="0"/>
              <a:t> файлов документации заархивированы и хранятся в открытом доступе на сайте Комитета </a:t>
            </a:r>
          </a:p>
          <a:p>
            <a:r>
              <a:rPr lang="ru-RU" sz="2400" dirty="0" smtClean="0"/>
              <a:t>На сайте Комитета размещены данные более </a:t>
            </a:r>
            <a:r>
              <a:rPr lang="ru-RU" sz="2400" b="1" dirty="0" smtClean="0"/>
              <a:t>90</a:t>
            </a:r>
            <a:r>
              <a:rPr lang="ru-RU" sz="2400" dirty="0" smtClean="0"/>
              <a:t> организаций партнеров Комитета</a:t>
            </a:r>
          </a:p>
          <a:p>
            <a:endParaRPr lang="ky-KG" sz="2100" dirty="0"/>
          </a:p>
        </p:txBody>
      </p:sp>
      <p:sp>
        <p:nvSpPr>
          <p:cNvPr id="4" name="Номер слайда 3"/>
          <p:cNvSpPr>
            <a:spLocks noGrp="1"/>
          </p:cNvSpPr>
          <p:nvPr>
            <p:ph type="sldNum" sz="quarter" idx="12"/>
          </p:nvPr>
        </p:nvSpPr>
        <p:spPr/>
        <p:txBody>
          <a:bodyPr/>
          <a:lstStyle/>
          <a:p>
            <a:fld id="{F53213B4-FC83-4E4B-AFED-F15AEFA28391}" type="slidenum">
              <a:rPr lang="ky-KG" smtClean="0"/>
              <a:t>17</a:t>
            </a:fld>
            <a:endParaRPr lang="ky-KG"/>
          </a:p>
        </p:txBody>
      </p:sp>
    </p:spTree>
    <p:extLst>
      <p:ext uri="{BB962C8B-B14F-4D97-AF65-F5344CB8AC3E}">
        <p14:creationId xmlns:p14="http://schemas.microsoft.com/office/powerpoint/2010/main" val="505664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9552" y="0"/>
            <a:ext cx="8229600" cy="1570186"/>
          </a:xfrm>
        </p:spPr>
        <p:txBody>
          <a:bodyPr>
            <a:normAutofit/>
          </a:bodyPr>
          <a:lstStyle/>
          <a:p>
            <a:pPr algn="l"/>
            <a:r>
              <a:rPr lang="ru-RU" b="1" dirty="0" smtClean="0"/>
              <a:t>Выводы и предложения</a:t>
            </a:r>
            <a:endParaRPr lang="ky-KG" b="1" dirty="0"/>
          </a:p>
        </p:txBody>
      </p:sp>
      <p:sp>
        <p:nvSpPr>
          <p:cNvPr id="3" name="Объект 2"/>
          <p:cNvSpPr>
            <a:spLocks noGrp="1"/>
          </p:cNvSpPr>
          <p:nvPr>
            <p:ph idx="1"/>
          </p:nvPr>
        </p:nvSpPr>
        <p:spPr>
          <a:xfrm>
            <a:off x="179512" y="1412776"/>
            <a:ext cx="7704856" cy="4781128"/>
          </a:xfrm>
        </p:spPr>
        <p:txBody>
          <a:bodyPr>
            <a:normAutofit/>
          </a:bodyPr>
          <a:lstStyle/>
          <a:p>
            <a:r>
              <a:rPr lang="ru-RU" sz="2400" dirty="0" smtClean="0"/>
              <a:t>Создана уникальная на данный момент платформа для обеспечения коммуникаций с общественностью, информированию и получение обратной связи от населения </a:t>
            </a:r>
            <a:r>
              <a:rPr lang="ru-RU" sz="2400" dirty="0" smtClean="0"/>
              <a:t>в </a:t>
            </a:r>
            <a:r>
              <a:rPr lang="ru-RU" sz="2400" dirty="0" smtClean="0"/>
              <a:t>тематике ВИЧ/СПИД, ТБ и </a:t>
            </a:r>
            <a:r>
              <a:rPr lang="ru-RU" sz="2400" dirty="0"/>
              <a:t>М</a:t>
            </a:r>
            <a:r>
              <a:rPr lang="ru-RU" sz="2400" dirty="0" smtClean="0"/>
              <a:t>алярии </a:t>
            </a:r>
            <a:r>
              <a:rPr lang="ru-RU" sz="2400" dirty="0" smtClean="0"/>
              <a:t>в Кыргызстане.</a:t>
            </a:r>
          </a:p>
          <a:p>
            <a:r>
              <a:rPr lang="ru-RU" sz="2400" dirty="0" smtClean="0"/>
              <a:t>Для дальнейшего развития сайта предлагаем сделать упор на </a:t>
            </a:r>
            <a:r>
              <a:rPr lang="ru-RU" sz="2400" dirty="0" smtClean="0"/>
              <a:t>продвижение в </a:t>
            </a:r>
            <a:r>
              <a:rPr lang="ru-RU" sz="2400" dirty="0" smtClean="0"/>
              <a:t>интернете, как посредством оптимизации поисковых выдач, так и через социальные сети, также </a:t>
            </a:r>
            <a:r>
              <a:rPr lang="ru-RU" sz="2400" dirty="0" smtClean="0"/>
              <a:t>сотрудничества </a:t>
            </a:r>
            <a:r>
              <a:rPr lang="ru-RU" sz="2400" dirty="0" smtClean="0"/>
              <a:t>с другими </a:t>
            </a:r>
            <a:r>
              <a:rPr lang="ru-RU" sz="2400" dirty="0" smtClean="0"/>
              <a:t>ресурсами и СМИ</a:t>
            </a:r>
            <a:r>
              <a:rPr lang="ru-RU" sz="2400" dirty="0" smtClean="0"/>
              <a:t> </a:t>
            </a:r>
            <a:r>
              <a:rPr lang="ru-RU" sz="2400" dirty="0" smtClean="0"/>
              <a:t>представленных в </a:t>
            </a:r>
            <a:r>
              <a:rPr lang="ru-RU" sz="2400" dirty="0" smtClean="0"/>
              <a:t>интернете по смежной тематике.</a:t>
            </a:r>
            <a:endParaRPr lang="ky-KG" sz="2400" dirty="0"/>
          </a:p>
        </p:txBody>
      </p:sp>
      <p:sp>
        <p:nvSpPr>
          <p:cNvPr id="4" name="Номер слайда 3"/>
          <p:cNvSpPr>
            <a:spLocks noGrp="1"/>
          </p:cNvSpPr>
          <p:nvPr>
            <p:ph type="sldNum" sz="quarter" idx="12"/>
          </p:nvPr>
        </p:nvSpPr>
        <p:spPr/>
        <p:txBody>
          <a:bodyPr/>
          <a:lstStyle/>
          <a:p>
            <a:fld id="{F53213B4-FC83-4E4B-AFED-F15AEFA28391}" type="slidenum">
              <a:rPr lang="ky-KG" smtClean="0"/>
              <a:t>18</a:t>
            </a:fld>
            <a:endParaRPr lang="ky-KG"/>
          </a:p>
        </p:txBody>
      </p:sp>
    </p:spTree>
    <p:extLst>
      <p:ext uri="{BB962C8B-B14F-4D97-AF65-F5344CB8AC3E}">
        <p14:creationId xmlns:p14="http://schemas.microsoft.com/office/powerpoint/2010/main" val="121569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17440"/>
            <a:ext cx="9144000" cy="1143000"/>
          </a:xfrm>
        </p:spPr>
        <p:txBody>
          <a:bodyPr>
            <a:noAutofit/>
          </a:bodyPr>
          <a:lstStyle/>
          <a:p>
            <a:r>
              <a:rPr lang="ru-RU" sz="6600" b="1" i="1" dirty="0" smtClean="0"/>
              <a:t>Ответы на вопросы</a:t>
            </a:r>
            <a:endParaRPr lang="ky-KG" sz="6600" b="1" i="1" dirty="0"/>
          </a:p>
        </p:txBody>
      </p:sp>
      <p:sp>
        <p:nvSpPr>
          <p:cNvPr id="4" name="Номер слайда 3"/>
          <p:cNvSpPr>
            <a:spLocks noGrp="1"/>
          </p:cNvSpPr>
          <p:nvPr>
            <p:ph type="sldNum" sz="quarter" idx="12"/>
          </p:nvPr>
        </p:nvSpPr>
        <p:spPr/>
        <p:txBody>
          <a:bodyPr/>
          <a:lstStyle/>
          <a:p>
            <a:fld id="{F53213B4-FC83-4E4B-AFED-F15AEFA28391}" type="slidenum">
              <a:rPr lang="ky-KG" smtClean="0"/>
              <a:t>19</a:t>
            </a:fld>
            <a:endParaRPr lang="ky-KG"/>
          </a:p>
        </p:txBody>
      </p:sp>
      <p:sp>
        <p:nvSpPr>
          <p:cNvPr id="5" name="Подзаголовок 2"/>
          <p:cNvSpPr txBox="1">
            <a:spLocks/>
          </p:cNvSpPr>
          <p:nvPr/>
        </p:nvSpPr>
        <p:spPr>
          <a:xfrm>
            <a:off x="1371600" y="3429000"/>
            <a:ext cx="6400800"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ky-KG" dirty="0" smtClean="0">
                <a:solidFill>
                  <a:schemeClr val="bg1">
                    <a:lumMod val="50000"/>
                  </a:schemeClr>
                </a:solidFill>
              </a:rPr>
              <a:t>Спасибо за внимание!</a:t>
            </a:r>
            <a:endParaRPr lang="ky-KG" dirty="0">
              <a:solidFill>
                <a:schemeClr val="bg1">
                  <a:lumMod val="50000"/>
                </a:schemeClr>
              </a:solidFill>
            </a:endParaRPr>
          </a:p>
        </p:txBody>
      </p:sp>
    </p:spTree>
    <p:extLst>
      <p:ext uri="{BB962C8B-B14F-4D97-AF65-F5344CB8AC3E}">
        <p14:creationId xmlns:p14="http://schemas.microsoft.com/office/powerpoint/2010/main" val="834437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83568" y="332656"/>
            <a:ext cx="6779096" cy="1143000"/>
          </a:xfrm>
        </p:spPr>
        <p:txBody>
          <a:bodyPr/>
          <a:lstStyle/>
          <a:p>
            <a:pPr algn="l"/>
            <a:r>
              <a:rPr lang="ru-RU" b="1" dirty="0" smtClean="0"/>
              <a:t>Назначение веб-сайта</a:t>
            </a:r>
            <a:endParaRPr lang="ky-KG" b="1" dirty="0"/>
          </a:p>
        </p:txBody>
      </p:sp>
      <p:sp>
        <p:nvSpPr>
          <p:cNvPr id="3" name="Объект 2"/>
          <p:cNvSpPr>
            <a:spLocks noGrp="1"/>
          </p:cNvSpPr>
          <p:nvPr>
            <p:ph idx="1"/>
          </p:nvPr>
        </p:nvSpPr>
        <p:spPr>
          <a:xfrm>
            <a:off x="323528" y="1628800"/>
            <a:ext cx="7920880" cy="4525963"/>
          </a:xfrm>
        </p:spPr>
        <p:txBody>
          <a:bodyPr>
            <a:normAutofit/>
          </a:bodyPr>
          <a:lstStyle/>
          <a:p>
            <a:r>
              <a:rPr lang="ru-RU" sz="2100" dirty="0"/>
              <a:t>Важными функциями Комитета являются коммуникация и распространение информации для обеспечения прозрачности и вовлеченности, которые являются основными принципами Глобального Фонда.</a:t>
            </a:r>
            <a:endParaRPr lang="ky-KG" sz="2100" dirty="0"/>
          </a:p>
          <a:p>
            <a:r>
              <a:rPr lang="ru-RU" sz="2100" dirty="0"/>
              <a:t>Для обеспечения функций коммуникации и распространения информации был создан официальный веб-сайт Комитета </a:t>
            </a:r>
            <a:r>
              <a:rPr lang="en-US" sz="2100" u="sng" dirty="0">
                <a:hlinkClick r:id="rId4"/>
              </a:rPr>
              <a:t>www</a:t>
            </a:r>
            <a:r>
              <a:rPr lang="ru-RU" sz="2100" u="sng" dirty="0">
                <a:hlinkClick r:id="rId4"/>
              </a:rPr>
              <a:t>.</a:t>
            </a:r>
            <a:r>
              <a:rPr lang="en-US" sz="2100" u="sng" dirty="0" err="1">
                <a:hlinkClick r:id="rId4"/>
              </a:rPr>
              <a:t>hivtbcc</a:t>
            </a:r>
            <a:r>
              <a:rPr lang="ru-RU" sz="2100" u="sng" dirty="0">
                <a:hlinkClick r:id="rId4"/>
              </a:rPr>
              <a:t>.</a:t>
            </a:r>
            <a:r>
              <a:rPr lang="en-US" sz="2100" u="sng" dirty="0">
                <a:hlinkClick r:id="rId4"/>
              </a:rPr>
              <a:t>kg</a:t>
            </a:r>
            <a:r>
              <a:rPr lang="ru-RU" sz="2100" dirty="0"/>
              <a:t>, на котором освещаются все мероприятия Комитета КСОЗ в области борьбы с ВИЧ/СПИДом и ТБ.</a:t>
            </a:r>
            <a:endParaRPr lang="ky-KG" sz="2100" dirty="0"/>
          </a:p>
          <a:p>
            <a:endParaRPr lang="ky-KG" sz="2100" dirty="0"/>
          </a:p>
        </p:txBody>
      </p:sp>
      <p:sp>
        <p:nvSpPr>
          <p:cNvPr id="4" name="Номер слайда 3"/>
          <p:cNvSpPr>
            <a:spLocks noGrp="1"/>
          </p:cNvSpPr>
          <p:nvPr>
            <p:ph type="sldNum" sz="quarter" idx="12"/>
          </p:nvPr>
        </p:nvSpPr>
        <p:spPr/>
        <p:txBody>
          <a:bodyPr/>
          <a:lstStyle/>
          <a:p>
            <a:fld id="{F53213B4-FC83-4E4B-AFED-F15AEFA28391}" type="slidenum">
              <a:rPr lang="ky-KG" smtClean="0"/>
              <a:t>2</a:t>
            </a:fld>
            <a:endParaRPr lang="ky-KG" dirty="0"/>
          </a:p>
        </p:txBody>
      </p:sp>
    </p:spTree>
    <p:extLst>
      <p:ext uri="{BB962C8B-B14F-4D97-AF65-F5344CB8AC3E}">
        <p14:creationId xmlns:p14="http://schemas.microsoft.com/office/powerpoint/2010/main" val="1798985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1560" y="260648"/>
            <a:ext cx="7859216" cy="1143000"/>
          </a:xfrm>
        </p:spPr>
        <p:txBody>
          <a:bodyPr/>
          <a:lstStyle/>
          <a:p>
            <a:pPr algn="l"/>
            <a:r>
              <a:rPr lang="ru-RU" b="1" dirty="0" smtClean="0"/>
              <a:t>Какие задачи выполняет сайт</a:t>
            </a:r>
            <a:endParaRPr lang="ky-KG" b="1" dirty="0"/>
          </a:p>
        </p:txBody>
      </p:sp>
      <p:sp>
        <p:nvSpPr>
          <p:cNvPr id="3" name="Объект 2"/>
          <p:cNvSpPr>
            <a:spLocks noGrp="1"/>
          </p:cNvSpPr>
          <p:nvPr>
            <p:ph idx="1"/>
          </p:nvPr>
        </p:nvSpPr>
        <p:spPr>
          <a:xfrm>
            <a:off x="323528" y="1628800"/>
            <a:ext cx="7283152" cy="3773015"/>
          </a:xfrm>
        </p:spPr>
        <p:txBody>
          <a:bodyPr>
            <a:noAutofit/>
          </a:bodyPr>
          <a:lstStyle/>
          <a:p>
            <a:r>
              <a:rPr lang="ru-RU" sz="2100" dirty="0"/>
              <a:t>П</a:t>
            </a:r>
            <a:r>
              <a:rPr lang="ru-RU" sz="2100" dirty="0" smtClean="0"/>
              <a:t>убликация </a:t>
            </a:r>
            <a:r>
              <a:rPr lang="ru-RU" sz="2100" dirty="0"/>
              <a:t>информационных бюллетеней по итогам работы Комитета КСОЗ за квартал, освещение мероприятий, связанных с очередными и внеочередными заседаниями Секторов Комитета, осуществления мониторинга сайтов партнеров, международных организаций, публикация новостей и освещение ситуации в целом по стране в области борьбы с ВИЧ/СПИДом и ТБ. В целях обеспечения сохранности материалов Комитета КСОЗ необходимо внедрение системы архивирования данных на жесткий диск и периодическое обновление архивных записей. </a:t>
            </a:r>
            <a:endParaRPr lang="ky-KG" sz="2100" dirty="0"/>
          </a:p>
        </p:txBody>
      </p:sp>
      <p:sp>
        <p:nvSpPr>
          <p:cNvPr id="4" name="Номер слайда 3"/>
          <p:cNvSpPr>
            <a:spLocks noGrp="1"/>
          </p:cNvSpPr>
          <p:nvPr>
            <p:ph type="sldNum" sz="quarter" idx="12"/>
          </p:nvPr>
        </p:nvSpPr>
        <p:spPr/>
        <p:txBody>
          <a:bodyPr/>
          <a:lstStyle/>
          <a:p>
            <a:fld id="{F53213B4-FC83-4E4B-AFED-F15AEFA28391}" type="slidenum">
              <a:rPr lang="ky-KG" smtClean="0"/>
              <a:t>3</a:t>
            </a:fld>
            <a:endParaRPr lang="ky-KG"/>
          </a:p>
        </p:txBody>
      </p:sp>
    </p:spTree>
    <p:extLst>
      <p:ext uri="{BB962C8B-B14F-4D97-AF65-F5344CB8AC3E}">
        <p14:creationId xmlns:p14="http://schemas.microsoft.com/office/powerpoint/2010/main" val="422623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83568" y="188640"/>
            <a:ext cx="6707088" cy="1143000"/>
          </a:xfrm>
        </p:spPr>
        <p:txBody>
          <a:bodyPr/>
          <a:lstStyle/>
          <a:p>
            <a:pPr algn="l"/>
            <a:r>
              <a:rPr lang="ru-RU" b="1" dirty="0" smtClean="0"/>
              <a:t>Техническое задание</a:t>
            </a:r>
            <a:endParaRPr lang="ky-KG" b="1" dirty="0"/>
          </a:p>
        </p:txBody>
      </p:sp>
      <p:sp>
        <p:nvSpPr>
          <p:cNvPr id="3" name="Объект 2"/>
          <p:cNvSpPr>
            <a:spLocks noGrp="1"/>
          </p:cNvSpPr>
          <p:nvPr>
            <p:ph idx="1"/>
          </p:nvPr>
        </p:nvSpPr>
        <p:spPr>
          <a:xfrm>
            <a:off x="323528" y="1340768"/>
            <a:ext cx="8229600" cy="4525963"/>
          </a:xfrm>
        </p:spPr>
        <p:txBody>
          <a:bodyPr>
            <a:normAutofit/>
          </a:bodyPr>
          <a:lstStyle/>
          <a:p>
            <a:pPr lvl="0"/>
            <a:r>
              <a:rPr lang="ru-RU" sz="2100" dirty="0" smtClean="0"/>
              <a:t>Оказание </a:t>
            </a:r>
            <a:r>
              <a:rPr lang="ru-RU" sz="2100" dirty="0"/>
              <a:t>помощи Секретариату Комитета КСОЗ в управлении и обновлении веб-сайта;</a:t>
            </a:r>
            <a:endParaRPr lang="ky-KG" sz="2100" dirty="0"/>
          </a:p>
          <a:p>
            <a:pPr lvl="0"/>
            <a:r>
              <a:rPr lang="ru-RU" sz="2100" dirty="0"/>
              <a:t>Ввод информации и документации (протоколы заседаний КСОЗ и Секторов КСОЗ, отчеты сайт-визитов по ВИЧ и ТБ, отчеты привлеченных экспертов и другие материалы деятельности Комитета);</a:t>
            </a:r>
            <a:endParaRPr lang="ky-KG" sz="2100" dirty="0"/>
          </a:p>
          <a:p>
            <a:pPr lvl="0"/>
            <a:r>
              <a:rPr lang="ru-RU" sz="2100" dirty="0"/>
              <a:t>Архивирование всех рабочих материалов на жесткий диск и на сервере;</a:t>
            </a:r>
            <a:endParaRPr lang="ky-KG" sz="2100" dirty="0"/>
          </a:p>
          <a:p>
            <a:pPr lvl="0"/>
            <a:r>
              <a:rPr lang="ru-RU" sz="2100" dirty="0"/>
              <a:t>Обслуживание баз данных на сайте;</a:t>
            </a:r>
            <a:endParaRPr lang="ky-KG" sz="2100" dirty="0"/>
          </a:p>
          <a:p>
            <a:pPr lvl="0"/>
            <a:r>
              <a:rPr lang="ru-RU" sz="2100" dirty="0"/>
              <a:t>Обновление антивирусных программ</a:t>
            </a:r>
            <a:r>
              <a:rPr lang="ru-RU" sz="2100" dirty="0" smtClean="0"/>
              <a:t>;</a:t>
            </a:r>
            <a:endParaRPr lang="ky-KG" sz="2100" dirty="0"/>
          </a:p>
        </p:txBody>
      </p:sp>
      <p:sp>
        <p:nvSpPr>
          <p:cNvPr id="4" name="Номер слайда 3"/>
          <p:cNvSpPr>
            <a:spLocks noGrp="1"/>
          </p:cNvSpPr>
          <p:nvPr>
            <p:ph type="sldNum" sz="quarter" idx="12"/>
          </p:nvPr>
        </p:nvSpPr>
        <p:spPr/>
        <p:txBody>
          <a:bodyPr/>
          <a:lstStyle/>
          <a:p>
            <a:fld id="{F53213B4-FC83-4E4B-AFED-F15AEFA28391}" type="slidenum">
              <a:rPr lang="ky-KG" smtClean="0"/>
              <a:t>4</a:t>
            </a:fld>
            <a:endParaRPr lang="ky-KG"/>
          </a:p>
        </p:txBody>
      </p:sp>
    </p:spTree>
    <p:extLst>
      <p:ext uri="{BB962C8B-B14F-4D97-AF65-F5344CB8AC3E}">
        <p14:creationId xmlns:p14="http://schemas.microsoft.com/office/powerpoint/2010/main" val="2746729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9552" y="332656"/>
            <a:ext cx="8229600" cy="1143000"/>
          </a:xfrm>
        </p:spPr>
        <p:txBody>
          <a:bodyPr>
            <a:noAutofit/>
          </a:bodyPr>
          <a:lstStyle/>
          <a:p>
            <a:pPr algn="l"/>
            <a:r>
              <a:rPr lang="ky-KG" sz="3600" b="1" dirty="0" smtClean="0"/>
              <a:t>Согласно ТЗ выполнены следующие мероприятия</a:t>
            </a:r>
            <a:endParaRPr lang="ky-KG" sz="3600" b="1" dirty="0"/>
          </a:p>
        </p:txBody>
      </p:sp>
      <p:sp>
        <p:nvSpPr>
          <p:cNvPr id="3" name="Объект 2"/>
          <p:cNvSpPr>
            <a:spLocks noGrp="1"/>
          </p:cNvSpPr>
          <p:nvPr>
            <p:ph idx="1"/>
          </p:nvPr>
        </p:nvSpPr>
        <p:spPr>
          <a:xfrm>
            <a:off x="251520" y="1628800"/>
            <a:ext cx="8229600" cy="4525963"/>
          </a:xfrm>
        </p:spPr>
        <p:txBody>
          <a:bodyPr>
            <a:normAutofit/>
          </a:bodyPr>
          <a:lstStyle/>
          <a:p>
            <a:r>
              <a:rPr lang="ru-RU" sz="2100" dirty="0" smtClean="0"/>
              <a:t>Мультиязычность: исправлен сам компонент, и переведено большое количество материала на английский язык</a:t>
            </a:r>
            <a:endParaRPr lang="ru-RU" sz="2100" dirty="0"/>
          </a:p>
          <a:p>
            <a:r>
              <a:rPr lang="ru-RU" sz="2100" dirty="0" smtClean="0"/>
              <a:t>Корректировка страниц и блоков на сайте</a:t>
            </a:r>
          </a:p>
          <a:p>
            <a:r>
              <a:rPr lang="ru-RU" sz="2100" dirty="0" smtClean="0"/>
              <a:t>Наполнение сайта контентом</a:t>
            </a:r>
          </a:p>
          <a:p>
            <a:r>
              <a:rPr lang="ru-RU" sz="2100" dirty="0" smtClean="0"/>
              <a:t>Оцифровка документов и создание на сайте раздела "Архив"</a:t>
            </a:r>
          </a:p>
          <a:p>
            <a:r>
              <a:rPr lang="ru-RU" sz="2100" dirty="0" smtClean="0"/>
              <a:t>Исправлены небольшие ошибки на сайте</a:t>
            </a:r>
          </a:p>
          <a:p>
            <a:r>
              <a:rPr lang="ru-RU" sz="2100" dirty="0" smtClean="0"/>
              <a:t>Постоянное обновление ПО</a:t>
            </a:r>
          </a:p>
          <a:p>
            <a:r>
              <a:rPr lang="ru-RU" sz="2100" dirty="0" smtClean="0"/>
              <a:t>Постоянное обновление систем безопасности</a:t>
            </a:r>
            <a:endParaRPr lang="ky-KG" sz="2100" dirty="0"/>
          </a:p>
        </p:txBody>
      </p:sp>
      <p:sp>
        <p:nvSpPr>
          <p:cNvPr id="4" name="Номер слайда 3"/>
          <p:cNvSpPr>
            <a:spLocks noGrp="1"/>
          </p:cNvSpPr>
          <p:nvPr>
            <p:ph type="sldNum" sz="quarter" idx="12"/>
          </p:nvPr>
        </p:nvSpPr>
        <p:spPr/>
        <p:txBody>
          <a:bodyPr/>
          <a:lstStyle/>
          <a:p>
            <a:fld id="{F53213B4-FC83-4E4B-AFED-F15AEFA28391}" type="slidenum">
              <a:rPr lang="ky-KG" smtClean="0"/>
              <a:t>5</a:t>
            </a:fld>
            <a:endParaRPr lang="ky-KG"/>
          </a:p>
        </p:txBody>
      </p:sp>
    </p:spTree>
    <p:extLst>
      <p:ext uri="{BB962C8B-B14F-4D97-AF65-F5344CB8AC3E}">
        <p14:creationId xmlns:p14="http://schemas.microsoft.com/office/powerpoint/2010/main" val="2509785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9164" y="-32246"/>
            <a:ext cx="4505672" cy="940966"/>
          </a:xfrm>
        </p:spPr>
        <p:txBody>
          <a:bodyPr>
            <a:normAutofit fontScale="90000"/>
          </a:bodyPr>
          <a:lstStyle/>
          <a:p>
            <a:r>
              <a:rPr lang="ky-KG" b="1" dirty="0" smtClean="0"/>
              <a:t>Электронная карта</a:t>
            </a:r>
            <a:endParaRPr lang="ky-KG" b="1" dirty="0"/>
          </a:p>
        </p:txBody>
      </p:sp>
      <p:sp>
        <p:nvSpPr>
          <p:cNvPr id="3" name="Объект 2"/>
          <p:cNvSpPr>
            <a:spLocks noGrp="1"/>
          </p:cNvSpPr>
          <p:nvPr>
            <p:ph idx="1"/>
          </p:nvPr>
        </p:nvSpPr>
        <p:spPr>
          <a:xfrm>
            <a:off x="206579" y="4725144"/>
            <a:ext cx="8856984" cy="1936420"/>
          </a:xfrm>
        </p:spPr>
        <p:txBody>
          <a:bodyPr>
            <a:normAutofit/>
          </a:bodyPr>
          <a:lstStyle/>
          <a:p>
            <a:r>
              <a:rPr lang="ru-RU" sz="2100" dirty="0"/>
              <a:t>Для </a:t>
            </a:r>
            <a:r>
              <a:rPr lang="ru-RU" sz="2100" dirty="0" smtClean="0"/>
              <a:t>исключения дублирования </a:t>
            </a:r>
            <a:r>
              <a:rPr lang="ru-RU" sz="2100" dirty="0"/>
              <a:t>мероприятий необходимо </a:t>
            </a:r>
            <a:r>
              <a:rPr lang="ru-RU" sz="2100" dirty="0" smtClean="0"/>
              <a:t>было проведение </a:t>
            </a:r>
            <a:r>
              <a:rPr lang="ru-RU" sz="2100" dirty="0"/>
              <a:t>картирования мероприятий по ВИЧ </a:t>
            </a:r>
            <a:r>
              <a:rPr lang="ru-RU" sz="2100" dirty="0" smtClean="0"/>
              <a:t>и ТБ в стране. Для удобства использования данных на сайте секретариата Комитета КСОЗ вся информация по картированию мероприятий были нанесены на электронную карту.</a:t>
            </a:r>
            <a:endParaRPr lang="ky-KG" sz="21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98" t="24899" r="6825" b="6250"/>
          <a:stretch/>
        </p:blipFill>
        <p:spPr bwMode="auto">
          <a:xfrm>
            <a:off x="1547664" y="916685"/>
            <a:ext cx="6048672" cy="3592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F53213B4-FC83-4E4B-AFED-F15AEFA28391}" type="slidenum">
              <a:rPr lang="ky-KG" smtClean="0"/>
              <a:t>6</a:t>
            </a:fld>
            <a:endParaRPr lang="ky-KG"/>
          </a:p>
        </p:txBody>
      </p:sp>
    </p:spTree>
    <p:extLst>
      <p:ext uri="{BB962C8B-B14F-4D97-AF65-F5344CB8AC3E}">
        <p14:creationId xmlns:p14="http://schemas.microsoft.com/office/powerpoint/2010/main" val="4056529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438" y="4758899"/>
            <a:ext cx="3358562" cy="209910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7544" y="1268760"/>
            <a:ext cx="7632848" cy="3816424"/>
          </a:xfrm>
        </p:spPr>
        <p:txBody>
          <a:bodyPr>
            <a:normAutofit lnSpcReduction="10000"/>
          </a:bodyPr>
          <a:lstStyle/>
          <a:p>
            <a:pPr marL="0" indent="0">
              <a:buNone/>
            </a:pPr>
            <a:r>
              <a:rPr lang="ru-RU" sz="2800" b="1" dirty="0" smtClean="0"/>
              <a:t>На электронной карте сайта Секретариата Комитета КСОЗ отмечены более 90 организаций:</a:t>
            </a:r>
          </a:p>
          <a:p>
            <a:pPr marL="0" indent="0">
              <a:buNone/>
            </a:pPr>
            <a:endParaRPr lang="ru-RU" sz="1200" dirty="0"/>
          </a:p>
          <a:p>
            <a:r>
              <a:rPr lang="ru-RU" sz="2300" dirty="0" smtClean="0"/>
              <a:t>Государственные организации </a:t>
            </a:r>
            <a:r>
              <a:rPr lang="ru-RU" sz="2300" dirty="0" smtClean="0"/>
              <a:t>(Правительство КР, ОГА, Исполнительные организации)</a:t>
            </a:r>
            <a:endParaRPr lang="ru-RU" sz="2300" dirty="0" smtClean="0"/>
          </a:p>
          <a:p>
            <a:r>
              <a:rPr lang="ru-RU" sz="2300" dirty="0" smtClean="0"/>
              <a:t>Неправительственные </a:t>
            </a:r>
            <a:r>
              <a:rPr lang="ru-RU" sz="2300" dirty="0"/>
              <a:t>организации </a:t>
            </a:r>
            <a:r>
              <a:rPr lang="ru-RU" sz="2300" dirty="0" err="1"/>
              <a:t>вовченные</a:t>
            </a:r>
            <a:r>
              <a:rPr lang="ru-RU" sz="2300" dirty="0"/>
              <a:t> в процессе </a:t>
            </a:r>
            <a:r>
              <a:rPr lang="ru-RU" sz="2300" dirty="0" smtClean="0"/>
              <a:t>ВИЧ/ТБ </a:t>
            </a:r>
            <a:r>
              <a:rPr lang="ru-RU" sz="2300" dirty="0" smtClean="0"/>
              <a:t>(Индиго, </a:t>
            </a:r>
            <a:r>
              <a:rPr lang="ru-RU" sz="2300" dirty="0" err="1" smtClean="0"/>
              <a:t>Таис</a:t>
            </a:r>
            <a:r>
              <a:rPr lang="ru-RU" sz="2300" dirty="0" smtClean="0"/>
              <a:t> плюс, </a:t>
            </a:r>
            <a:r>
              <a:rPr lang="ru-RU" sz="2300" dirty="0" err="1" smtClean="0"/>
              <a:t>Ранс</a:t>
            </a:r>
            <a:r>
              <a:rPr lang="ru-RU" sz="2300" dirty="0" smtClean="0"/>
              <a:t> плюс)</a:t>
            </a:r>
            <a:endParaRPr lang="ru-RU" sz="2300" dirty="0" smtClean="0"/>
          </a:p>
          <a:p>
            <a:r>
              <a:rPr lang="ru-RU" sz="2300" dirty="0" smtClean="0"/>
              <a:t>Международные </a:t>
            </a:r>
            <a:r>
              <a:rPr lang="ru-RU" sz="2300" dirty="0" smtClean="0"/>
              <a:t>организации занимающиеся вопросами ВИЧ/ТБ (</a:t>
            </a:r>
            <a:r>
              <a:rPr lang="en-US" sz="2300" dirty="0" smtClean="0"/>
              <a:t>USAID, UNAIDS, </a:t>
            </a:r>
            <a:r>
              <a:rPr lang="ky-KG" sz="2300" dirty="0" smtClean="0"/>
              <a:t>ПРООН ГФ)</a:t>
            </a:r>
            <a:endParaRPr lang="ru-RU" sz="2300" dirty="0" smtClean="0"/>
          </a:p>
          <a:p>
            <a:endParaRPr lang="ru-RU" dirty="0" smtClean="0"/>
          </a:p>
          <a:p>
            <a:pPr marL="0" indent="0">
              <a:buNone/>
            </a:pPr>
            <a:endParaRPr lang="ky-KG" dirty="0"/>
          </a:p>
        </p:txBody>
      </p:sp>
      <p:sp>
        <p:nvSpPr>
          <p:cNvPr id="7" name="Заголовок 1"/>
          <p:cNvSpPr>
            <a:spLocks noGrp="1"/>
          </p:cNvSpPr>
          <p:nvPr>
            <p:ph type="title"/>
          </p:nvPr>
        </p:nvSpPr>
        <p:spPr>
          <a:xfrm>
            <a:off x="2319164" y="116632"/>
            <a:ext cx="4505672" cy="940966"/>
          </a:xfrm>
        </p:spPr>
        <p:txBody>
          <a:bodyPr>
            <a:normAutofit fontScale="90000"/>
          </a:bodyPr>
          <a:lstStyle/>
          <a:p>
            <a:r>
              <a:rPr lang="ky-KG" b="1" dirty="0" smtClean="0"/>
              <a:t>Электронная карта</a:t>
            </a:r>
            <a:endParaRPr lang="ky-KG" b="1" dirty="0"/>
          </a:p>
        </p:txBody>
      </p:sp>
      <p:sp>
        <p:nvSpPr>
          <p:cNvPr id="4" name="Номер слайда 3"/>
          <p:cNvSpPr>
            <a:spLocks noGrp="1"/>
          </p:cNvSpPr>
          <p:nvPr>
            <p:ph type="sldNum" sz="quarter" idx="12"/>
          </p:nvPr>
        </p:nvSpPr>
        <p:spPr/>
        <p:txBody>
          <a:bodyPr/>
          <a:lstStyle/>
          <a:p>
            <a:fld id="{F53213B4-FC83-4E4B-AFED-F15AEFA28391}" type="slidenum">
              <a:rPr lang="ky-KG" smtClean="0"/>
              <a:t>7</a:t>
            </a:fld>
            <a:endParaRPr lang="ky-KG"/>
          </a:p>
        </p:txBody>
      </p:sp>
    </p:spTree>
    <p:extLst>
      <p:ext uri="{BB962C8B-B14F-4D97-AF65-F5344CB8AC3E}">
        <p14:creationId xmlns:p14="http://schemas.microsoft.com/office/powerpoint/2010/main" val="3408989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56528"/>
            <a:ext cx="4032448" cy="5328592"/>
          </a:xfrm>
        </p:spPr>
        <p:txBody>
          <a:bodyPr>
            <a:normAutofit/>
          </a:bodyPr>
          <a:lstStyle/>
          <a:p>
            <a:pPr marL="0" indent="0">
              <a:buNone/>
            </a:pPr>
            <a:r>
              <a:rPr lang="ky-KG" sz="2400" dirty="0" smtClean="0"/>
              <a:t>Организации на карте для удобства поиска разделены по следующим группам:</a:t>
            </a:r>
          </a:p>
          <a:p>
            <a:r>
              <a:rPr lang="ky-KG" sz="2400" dirty="0" smtClean="0"/>
              <a:t>Государственные организации</a:t>
            </a:r>
            <a:endParaRPr lang="ky-KG" sz="2400" dirty="0" smtClean="0"/>
          </a:p>
          <a:p>
            <a:r>
              <a:rPr lang="ky-KG" sz="2400" dirty="0" smtClean="0"/>
              <a:t>Международные </a:t>
            </a:r>
            <a:r>
              <a:rPr lang="ky-KG" sz="2400" dirty="0" smtClean="0"/>
              <a:t>организации</a:t>
            </a:r>
          </a:p>
          <a:p>
            <a:r>
              <a:rPr lang="ru-RU" sz="2400" dirty="0" smtClean="0"/>
              <a:t>НПО</a:t>
            </a:r>
            <a:endParaRPr lang="ky-KG" sz="2400" dirty="0" smtClean="0"/>
          </a:p>
          <a:p>
            <a:r>
              <a:rPr lang="ky-KG" sz="2400" dirty="0" smtClean="0"/>
              <a:t>НОКП КР</a:t>
            </a:r>
          </a:p>
          <a:p>
            <a:r>
              <a:rPr lang="ky-KG" sz="2400" dirty="0" smtClean="0"/>
              <a:t>По городам</a:t>
            </a:r>
          </a:p>
          <a:p>
            <a:r>
              <a:rPr lang="ky-KG" sz="2400" dirty="0" smtClean="0"/>
              <a:t>По областям</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9358" t="8669" r="39810" b="13307"/>
          <a:stretch/>
        </p:blipFill>
        <p:spPr bwMode="auto">
          <a:xfrm>
            <a:off x="4467045" y="1124744"/>
            <a:ext cx="3704191" cy="5270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a:spLocks noGrp="1"/>
          </p:cNvSpPr>
          <p:nvPr>
            <p:ph type="title"/>
          </p:nvPr>
        </p:nvSpPr>
        <p:spPr>
          <a:xfrm>
            <a:off x="2319164" y="-32246"/>
            <a:ext cx="4505672" cy="940966"/>
          </a:xfrm>
        </p:spPr>
        <p:txBody>
          <a:bodyPr>
            <a:normAutofit fontScale="90000"/>
          </a:bodyPr>
          <a:lstStyle/>
          <a:p>
            <a:r>
              <a:rPr lang="ky-KG" b="1" dirty="0" smtClean="0"/>
              <a:t>Электронная карта</a:t>
            </a:r>
            <a:endParaRPr lang="ky-KG" b="1" dirty="0"/>
          </a:p>
        </p:txBody>
      </p:sp>
      <p:sp>
        <p:nvSpPr>
          <p:cNvPr id="5" name="Номер слайда 4"/>
          <p:cNvSpPr>
            <a:spLocks noGrp="1"/>
          </p:cNvSpPr>
          <p:nvPr>
            <p:ph type="sldNum" sz="quarter" idx="12"/>
          </p:nvPr>
        </p:nvSpPr>
        <p:spPr/>
        <p:txBody>
          <a:bodyPr/>
          <a:lstStyle/>
          <a:p>
            <a:fld id="{F53213B4-FC83-4E4B-AFED-F15AEFA28391}" type="slidenum">
              <a:rPr lang="ky-KG" smtClean="0"/>
              <a:t>8</a:t>
            </a:fld>
            <a:endParaRPr lang="ky-KG"/>
          </a:p>
        </p:txBody>
      </p:sp>
    </p:spTree>
    <p:extLst>
      <p:ext uri="{BB962C8B-B14F-4D97-AF65-F5344CB8AC3E}">
        <p14:creationId xmlns:p14="http://schemas.microsoft.com/office/powerpoint/2010/main" val="186476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96752"/>
            <a:ext cx="4032448" cy="5328592"/>
          </a:xfrm>
        </p:spPr>
        <p:txBody>
          <a:bodyPr>
            <a:normAutofit lnSpcReduction="10000"/>
          </a:bodyPr>
          <a:lstStyle/>
          <a:p>
            <a:pPr marL="0" indent="0">
              <a:buNone/>
            </a:pPr>
            <a:r>
              <a:rPr lang="ky-KG" sz="2400" dirty="0" smtClean="0"/>
              <a:t>Каждая организация отмеченная на карте имеет следующие данные:</a:t>
            </a:r>
          </a:p>
          <a:p>
            <a:r>
              <a:rPr lang="ky-KG" sz="2400" dirty="0" smtClean="0"/>
              <a:t>Название организации</a:t>
            </a:r>
          </a:p>
          <a:p>
            <a:r>
              <a:rPr lang="ky-KG" sz="2400" dirty="0" smtClean="0"/>
              <a:t>Направление деятельности</a:t>
            </a:r>
          </a:p>
          <a:p>
            <a:r>
              <a:rPr lang="ky-KG" sz="2400" dirty="0" smtClean="0"/>
              <a:t>Период деятельности</a:t>
            </a:r>
          </a:p>
          <a:p>
            <a:r>
              <a:rPr lang="ky-KG" sz="2400" dirty="0" smtClean="0"/>
              <a:t>Охват деятельности</a:t>
            </a:r>
          </a:p>
          <a:p>
            <a:r>
              <a:rPr lang="ky-KG" sz="2400" dirty="0" smtClean="0"/>
              <a:t>Источник финансирования</a:t>
            </a:r>
          </a:p>
          <a:p>
            <a:r>
              <a:rPr lang="ky-KG" sz="2400" dirty="0" smtClean="0"/>
              <a:t>Руководитель</a:t>
            </a:r>
          </a:p>
          <a:p>
            <a:r>
              <a:rPr lang="ky-KG" sz="2400" dirty="0" smtClean="0"/>
              <a:t>Адрес и Контактные данные</a:t>
            </a:r>
          </a:p>
          <a:p>
            <a:r>
              <a:rPr lang="ky-KG" sz="2400" dirty="0" smtClean="0"/>
              <a:t>Информация о проведенном сайт-визите</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246" t="10351" r="38690" b="11914"/>
          <a:stretch/>
        </p:blipFill>
        <p:spPr bwMode="auto">
          <a:xfrm>
            <a:off x="4458245" y="1162473"/>
            <a:ext cx="3776079" cy="5146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a:spLocks noGrp="1"/>
          </p:cNvSpPr>
          <p:nvPr>
            <p:ph type="title"/>
          </p:nvPr>
        </p:nvSpPr>
        <p:spPr>
          <a:xfrm>
            <a:off x="2319164" y="39762"/>
            <a:ext cx="4505672" cy="940966"/>
          </a:xfrm>
        </p:spPr>
        <p:txBody>
          <a:bodyPr>
            <a:normAutofit fontScale="90000"/>
          </a:bodyPr>
          <a:lstStyle/>
          <a:p>
            <a:r>
              <a:rPr lang="ky-KG" b="1" dirty="0" smtClean="0"/>
              <a:t>Электронная карта</a:t>
            </a:r>
            <a:endParaRPr lang="ky-KG" b="1" dirty="0"/>
          </a:p>
        </p:txBody>
      </p:sp>
      <p:sp>
        <p:nvSpPr>
          <p:cNvPr id="5" name="Номер слайда 4"/>
          <p:cNvSpPr>
            <a:spLocks noGrp="1"/>
          </p:cNvSpPr>
          <p:nvPr>
            <p:ph type="sldNum" sz="quarter" idx="12"/>
          </p:nvPr>
        </p:nvSpPr>
        <p:spPr/>
        <p:txBody>
          <a:bodyPr/>
          <a:lstStyle/>
          <a:p>
            <a:fld id="{F53213B4-FC83-4E4B-AFED-F15AEFA28391}" type="slidenum">
              <a:rPr lang="ky-KG" smtClean="0"/>
              <a:t>9</a:t>
            </a:fld>
            <a:endParaRPr lang="ky-KG"/>
          </a:p>
        </p:txBody>
      </p:sp>
    </p:spTree>
    <p:extLst>
      <p:ext uri="{BB962C8B-B14F-4D97-AF65-F5344CB8AC3E}">
        <p14:creationId xmlns:p14="http://schemas.microsoft.com/office/powerpoint/2010/main" val="2810233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1791</TotalTime>
  <Words>836</Words>
  <Application>Microsoft Office PowerPoint</Application>
  <PresentationFormat>Экран (4:3)</PresentationFormat>
  <Paragraphs>102</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Результаты обеспечения функций коммуникаций и внедрения электронного картирования мероприятий на сайте Секретариата Комитета КСОЗ </vt:lpstr>
      <vt:lpstr>Назначение веб-сайта</vt:lpstr>
      <vt:lpstr>Какие задачи выполняет сайт</vt:lpstr>
      <vt:lpstr>Техническое задание</vt:lpstr>
      <vt:lpstr>Согласно ТЗ выполнены следующие мероприятия</vt:lpstr>
      <vt:lpstr>Электронная карта</vt:lpstr>
      <vt:lpstr>Электронная карта</vt:lpstr>
      <vt:lpstr>Электронная карта</vt:lpstr>
      <vt:lpstr>Электронная карта</vt:lpstr>
      <vt:lpstr>Электронная карта</vt:lpstr>
      <vt:lpstr>Мультиязычность</vt:lpstr>
      <vt:lpstr>Корректировка страниц и блоков на сайте</vt:lpstr>
      <vt:lpstr>Наполнение сайта контентом</vt:lpstr>
      <vt:lpstr>Оцифровка документов и создание на сайте раздела "Архив"</vt:lpstr>
      <vt:lpstr>Система безопасности</vt:lpstr>
      <vt:lpstr>Хранение Базы Данных на облачном сервере</vt:lpstr>
      <vt:lpstr>Достигнутые результаты</vt:lpstr>
      <vt:lpstr>Выводы и предложения</vt:lpstr>
      <vt:lpstr>Ответы на вопросы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38</cp:revision>
  <dcterms:created xsi:type="dcterms:W3CDTF">2018-06-22T07:02:49Z</dcterms:created>
  <dcterms:modified xsi:type="dcterms:W3CDTF">2018-06-27T07:21:15Z</dcterms:modified>
</cp:coreProperties>
</file>