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1" r:id="rId6"/>
  </p:sldMasterIdLst>
  <p:sldIdLst>
    <p:sldId id="256" r:id="rId7"/>
    <p:sldId id="257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Экономия Проекта ПРООН\ГФ</a:t>
            </a:r>
            <a:br>
              <a:rPr lang="ru-RU" dirty="0" smtClean="0"/>
            </a:br>
            <a:r>
              <a:rPr lang="ru-RU" dirty="0" smtClean="0"/>
              <a:t>Предложения по использованию средств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144" y="3934692"/>
            <a:ext cx="10280073" cy="29233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И. Бабичева</a:t>
            </a:r>
          </a:p>
          <a:p>
            <a:pPr algn="ctr"/>
            <a:r>
              <a:rPr lang="ru-RU" dirty="0" smtClean="0"/>
              <a:t>Координатор по ВИЧ и ТБ\Заместитель программного менеджера Проекта</a:t>
            </a:r>
          </a:p>
          <a:p>
            <a:pPr algn="ctr"/>
            <a:r>
              <a:rPr lang="ru-RU" dirty="0" smtClean="0"/>
              <a:t>Заседание Комитета по ВИЧ и ТБ</a:t>
            </a:r>
          </a:p>
          <a:p>
            <a:pPr algn="ctr"/>
            <a:r>
              <a:rPr lang="ru-RU" dirty="0" smtClean="0"/>
              <a:t>30 июня 2020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Экономия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Объем денежных средств, сэкономленных в рамках Проекта – 1 квартал 2020 (СП) и 1 и </a:t>
            </a:r>
            <a:r>
              <a:rPr lang="ru-RU" dirty="0"/>
              <a:t>2 </a:t>
            </a:r>
            <a:r>
              <a:rPr lang="ru-RU" dirty="0" smtClean="0"/>
              <a:t> кварталы (закупки по обоим компонентам)</a:t>
            </a:r>
          </a:p>
          <a:p>
            <a:r>
              <a:rPr lang="en-US" dirty="0" smtClean="0"/>
              <a:t>USD </a:t>
            </a:r>
            <a:r>
              <a:rPr lang="ru-RU" dirty="0" smtClean="0"/>
              <a:t>603 088</a:t>
            </a:r>
          </a:p>
          <a:p>
            <a:r>
              <a:rPr lang="ru-RU" dirty="0" smtClean="0"/>
              <a:t>Из которых – закупки ВИЧ – </a:t>
            </a:r>
            <a:r>
              <a:rPr lang="en-US" dirty="0" smtClean="0"/>
              <a:t>USD </a:t>
            </a:r>
            <a:r>
              <a:rPr lang="ru-RU" dirty="0" smtClean="0"/>
              <a:t>384 525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r>
              <a:rPr lang="ru-RU" dirty="0" smtClean="0"/>
              <a:t>   закупки ТБ – </a:t>
            </a:r>
            <a:r>
              <a:rPr lang="en-US" dirty="0" smtClean="0"/>
              <a:t>USD</a:t>
            </a:r>
            <a:r>
              <a:rPr lang="ru-RU" dirty="0" smtClean="0"/>
              <a:t> 117 577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компонент ВИЧ  - </a:t>
            </a:r>
            <a:r>
              <a:rPr lang="en-US" dirty="0" smtClean="0"/>
              <a:t>USD</a:t>
            </a:r>
            <a:r>
              <a:rPr lang="ru-RU" dirty="0" smtClean="0"/>
              <a:t> 21 320</a:t>
            </a:r>
          </a:p>
          <a:p>
            <a:pPr marL="0" indent="0">
              <a:buNone/>
            </a:pPr>
            <a:r>
              <a:rPr lang="ru-RU" dirty="0"/>
              <a:t>                       </a:t>
            </a:r>
            <a:r>
              <a:rPr lang="ru-RU" dirty="0" smtClean="0"/>
              <a:t>  компонент ТБ  </a:t>
            </a:r>
            <a:r>
              <a:rPr lang="ru-RU" dirty="0"/>
              <a:t>- </a:t>
            </a:r>
            <a:r>
              <a:rPr lang="en-US" dirty="0" smtClean="0"/>
              <a:t>USD</a:t>
            </a:r>
            <a:r>
              <a:rPr lang="ru-RU" dirty="0" smtClean="0"/>
              <a:t> 33 120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ПРООН – </a:t>
            </a:r>
            <a:r>
              <a:rPr lang="en-US" dirty="0" smtClean="0"/>
              <a:t>USD</a:t>
            </a:r>
            <a:r>
              <a:rPr lang="ru-RU" dirty="0" smtClean="0"/>
              <a:t> 46 546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6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Размещенные заказы, активности в процессе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4"/>
            <a:ext cx="10515600" cy="478443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Поддержать предложение Проекта ПРООН/ГФ в части закупок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Шприцы, салфетки на буфер 5 месяцев 2021 г. - </a:t>
            </a:r>
            <a:r>
              <a:rPr lang="en-US" dirty="0"/>
              <a:t>USD </a:t>
            </a:r>
            <a:r>
              <a:rPr lang="ru-RU" dirty="0" smtClean="0"/>
              <a:t>106 624</a:t>
            </a:r>
          </a:p>
          <a:p>
            <a:pPr marL="0" indent="0">
              <a:buNone/>
            </a:pPr>
            <a:r>
              <a:rPr lang="ru-RU" dirty="0" smtClean="0"/>
              <a:t>Оборудование для СП - </a:t>
            </a:r>
            <a:r>
              <a:rPr lang="en-US" dirty="0"/>
              <a:t>USD </a:t>
            </a:r>
            <a:r>
              <a:rPr lang="ru-RU" dirty="0" smtClean="0"/>
              <a:t>5 120</a:t>
            </a:r>
          </a:p>
          <a:p>
            <a:r>
              <a:rPr lang="ru-RU" dirty="0" smtClean="0"/>
              <a:t>В процессе размещения заказа</a:t>
            </a:r>
          </a:p>
          <a:p>
            <a:pPr marL="0" indent="0">
              <a:buNone/>
            </a:pPr>
            <a:r>
              <a:rPr lang="ru-RU" dirty="0" smtClean="0"/>
              <a:t>Презервативы для всех групп на буфер 5 месяцев 2021  г. - </a:t>
            </a:r>
            <a:r>
              <a:rPr lang="en-US" dirty="0" smtClean="0"/>
              <a:t>USD </a:t>
            </a:r>
            <a:r>
              <a:rPr lang="ru-RU" dirty="0" smtClean="0"/>
              <a:t>50 000</a:t>
            </a:r>
          </a:p>
          <a:p>
            <a:r>
              <a:rPr lang="ru-RU" dirty="0"/>
              <a:t>На основании </a:t>
            </a:r>
            <a:r>
              <a:rPr lang="ru-RU" dirty="0" smtClean="0"/>
              <a:t>одобренного комитетом </a:t>
            </a:r>
            <a:r>
              <a:rPr lang="ru-RU" dirty="0"/>
              <a:t>по ВИЧ и ТБ </a:t>
            </a:r>
            <a:r>
              <a:rPr lang="ru-RU" dirty="0" smtClean="0"/>
              <a:t>Плана адаптации услуг по ВИЧ и ТБ</a:t>
            </a:r>
          </a:p>
          <a:p>
            <a:pPr marL="0" indent="0">
              <a:buNone/>
            </a:pPr>
            <a:r>
              <a:rPr lang="ru-RU" dirty="0" smtClean="0"/>
              <a:t>Дополнительные соглашения с СП (НПО, государственными организациями) – </a:t>
            </a:r>
            <a:r>
              <a:rPr lang="en-US" dirty="0" smtClean="0"/>
              <a:t>USD </a:t>
            </a:r>
            <a:r>
              <a:rPr lang="en-US" dirty="0" smtClean="0"/>
              <a:t>1</a:t>
            </a:r>
            <a:r>
              <a:rPr lang="ru-RU" dirty="0" smtClean="0"/>
              <a:t>0</a:t>
            </a:r>
            <a:r>
              <a:rPr lang="en-US" dirty="0" smtClean="0"/>
              <a:t>0 000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Ремонт </a:t>
            </a:r>
            <a:r>
              <a:rPr lang="ru-RU" dirty="0" err="1"/>
              <a:t>флюорографа</a:t>
            </a:r>
            <a:r>
              <a:rPr lang="ru-RU" dirty="0"/>
              <a:t> в ООЦБТ - </a:t>
            </a:r>
            <a:r>
              <a:rPr lang="en-US" dirty="0"/>
              <a:t>USD</a:t>
            </a:r>
            <a:r>
              <a:rPr lang="ru-RU" dirty="0"/>
              <a:t> 11 </a:t>
            </a:r>
            <a:r>
              <a:rPr lang="ru-RU" dirty="0" smtClean="0"/>
              <a:t>500</a:t>
            </a:r>
          </a:p>
          <a:p>
            <a:pPr marL="0" indent="0">
              <a:buNone/>
            </a:pPr>
            <a:r>
              <a:rPr lang="ru-RU" dirty="0"/>
              <a:t>Закупка </a:t>
            </a:r>
            <a:r>
              <a:rPr lang="ru-RU" dirty="0" err="1" smtClean="0"/>
              <a:t>метадона</a:t>
            </a:r>
            <a:r>
              <a:rPr lang="ru-RU" dirty="0" smtClean="0"/>
              <a:t> на 9 месяцев 92 000 долларов США</a:t>
            </a:r>
          </a:p>
          <a:p>
            <a:pPr marL="0" indent="0">
              <a:buNone/>
            </a:pPr>
            <a:r>
              <a:rPr lang="ru-RU" dirty="0" smtClean="0"/>
              <a:t>Остальные средства направить на закупку томографа, включая экономию из 2-го полугодия после удовлетворения запроса РЦ СПИД. В случае, если средств не хватит на закупку томографа и по срокам не успеют поставить, то полностью удовлетворить сценарий Проекта ПРООН/ГФ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7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Предложения по использованию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Оставшаяся сумма экономии – </a:t>
            </a:r>
            <a:r>
              <a:rPr lang="en-US" dirty="0" smtClean="0"/>
              <a:t>USD</a:t>
            </a:r>
            <a:r>
              <a:rPr lang="ru-RU" dirty="0" smtClean="0"/>
              <a:t> 291 344</a:t>
            </a:r>
          </a:p>
          <a:p>
            <a:r>
              <a:rPr lang="ru-RU" dirty="0" smtClean="0"/>
              <a:t>Предлагается:</a:t>
            </a:r>
          </a:p>
          <a:p>
            <a:pPr marL="0" indent="0">
              <a:buNone/>
            </a:pPr>
            <a:r>
              <a:rPr lang="ru-RU" dirty="0" smtClean="0"/>
              <a:t>Ремонт флюорографа в ООЦБТ - </a:t>
            </a:r>
            <a:r>
              <a:rPr lang="en-US" dirty="0"/>
              <a:t>USD</a:t>
            </a:r>
            <a:r>
              <a:rPr lang="ru-RU" dirty="0"/>
              <a:t> </a:t>
            </a:r>
            <a:r>
              <a:rPr lang="ru-RU" dirty="0" smtClean="0"/>
              <a:t>11 500</a:t>
            </a:r>
          </a:p>
          <a:p>
            <a:pPr marL="0" indent="0">
              <a:buNone/>
            </a:pPr>
            <a:r>
              <a:rPr lang="ru-RU" dirty="0" smtClean="0"/>
              <a:t>Закупка метадона до конца 2021 г. (использование всей текущей имеющейся квоты ) – </a:t>
            </a:r>
            <a:r>
              <a:rPr lang="en-US" dirty="0" smtClean="0"/>
              <a:t>USD</a:t>
            </a:r>
            <a:r>
              <a:rPr lang="ru-RU" dirty="0" smtClean="0"/>
              <a:t> 127 200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Закупка мобильного цифрового флюорографа для ГСИН – </a:t>
            </a:r>
            <a:r>
              <a:rPr lang="en-US" dirty="0" smtClean="0"/>
              <a:t>USD 153 000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2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Важно при принятии решения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6"/>
            <a:ext cx="10515600" cy="56404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Проект заканчивается в декабре 2020 г. </a:t>
            </a:r>
          </a:p>
          <a:p>
            <a:r>
              <a:rPr lang="ru-RU" dirty="0" smtClean="0"/>
              <a:t>Все товары и услуги должны прибыть в страну физически\оказаны к дате окончания Проекта </a:t>
            </a:r>
          </a:p>
          <a:p>
            <a:r>
              <a:rPr lang="ru-RU" dirty="0" smtClean="0"/>
              <a:t>Продолжительность закупочного цикла должна быть не дольше </a:t>
            </a:r>
            <a:r>
              <a:rPr lang="en-US" dirty="0" smtClean="0"/>
              <a:t>5</a:t>
            </a:r>
            <a:r>
              <a:rPr lang="ru-RU" dirty="0" smtClean="0"/>
              <a:t>,5 месяцев (от создания ТЗ до поставки в страну)</a:t>
            </a:r>
          </a:p>
          <a:p>
            <a:r>
              <a:rPr lang="ru-RU" dirty="0" smtClean="0"/>
              <a:t>Если такое не случится – мы теряем сумму, на которую не пришел товар\не оплачены услуги и товар\услуга будет оплачена из средств следующего гранта, поскольку контракт имеется, т.е. имеются финансовые обязательства</a:t>
            </a:r>
          </a:p>
          <a:p>
            <a:r>
              <a:rPr lang="ru-RU" dirty="0" smtClean="0"/>
              <a:t>Это значит, мы теряем средства дважды – из текущего гранта и из будущего (поскольку в будущем гранте назначение всех средств определены)</a:t>
            </a:r>
          </a:p>
          <a:p>
            <a:r>
              <a:rPr lang="ru-RU" dirty="0" smtClean="0"/>
              <a:t>Товары услуги должны быть ориентированы на ВИЧ и ТБ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724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1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UNITPB-486-54015</_dlc_DocId>
    <_dlc_DocIdUrl xmlns="059678d3-0933-4798-85ce-4e8030ba05bc">
      <Url>https://intranet.undp.org/unit/pb/communicate/_layouts/15/DocIdRedir.aspx?ID=UNITPB-486-54015</Url>
      <Description>UNITPB-486-54015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504553-3E3C-4767-9D24-7D5707FBF88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059678d3-0933-4798-85ce-4e8030ba05bc"/>
    <ds:schemaRef ds:uri="d6d9d182-1b51-4d13-91b7-4a83422f327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391</Words>
  <Application>Microsoft Office PowerPoint</Application>
  <PresentationFormat>Широкоэкранный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Office Theme</vt:lpstr>
      <vt:lpstr>Custom Design</vt:lpstr>
      <vt:lpstr>Экономия Проекта ПРООН\ГФ Предложения по использованию средств</vt:lpstr>
      <vt:lpstr>Экономия</vt:lpstr>
      <vt:lpstr>Размещенные заказы, активности в процессе</vt:lpstr>
      <vt:lpstr>Предложения по использованию </vt:lpstr>
      <vt:lpstr>Важно при принятии решения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Asus-rog</cp:lastModifiedBy>
  <cp:revision>23</cp:revision>
  <dcterms:created xsi:type="dcterms:W3CDTF">2020-05-07T16:23:44Z</dcterms:created>
  <dcterms:modified xsi:type="dcterms:W3CDTF">2020-06-30T12:26:20Z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0x010100B4981E8A26D6C246AE44E9FDAFE54C35</vt:lpwstr>
  </property>
</Properties>
</file>