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703" r:id="rId3"/>
  </p:sldMasterIdLst>
  <p:notesMasterIdLst>
    <p:notesMasterId r:id="rId20"/>
  </p:notesMasterIdLst>
  <p:handoutMasterIdLst>
    <p:handoutMasterId r:id="rId21"/>
  </p:handoutMasterIdLst>
  <p:sldIdLst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8" r:id="rId13"/>
    <p:sldId id="385" r:id="rId14"/>
    <p:sldId id="386" r:id="rId15"/>
    <p:sldId id="387" r:id="rId16"/>
    <p:sldId id="389" r:id="rId17"/>
    <p:sldId id="390" r:id="rId18"/>
    <p:sldId id="347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5" autoAdjust="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62" y="2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F276-9B4A-4100-B307-794DA393F301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781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62" y="9429781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CA9C4-F58D-4418-8B28-47313A1E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4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8ECCE6-6F02-4870-A50F-6398771012AF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73D32F-101A-4178-AA2A-409A43DD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8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46162F-EF62-4365-9B4E-84A2B208AD4E}" type="datetime1">
              <a:rPr lang="en-US" smtClean="0"/>
              <a:t>6/9/2021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Footer Text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596261-CA7D-4B5B-A37C-7F88A3FF537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7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8C85A7-8878-44E2-9DDC-949392D686D7}" type="datetime1">
              <a:rPr lang="en-US" smtClean="0"/>
              <a:t>6/9/2021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Footer Text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060631-3E4C-4F1D-B40F-B87D580053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118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0536867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895898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4F2B-4BCF-4197-901F-D7CA0C5C3346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18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F21A-8405-4DA5-BEAC-3D4CC71D54EA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70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F84-9683-4B1B-940C-516296C3B9E2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817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B2AD-074C-4247-B20E-4BA1D1B80702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561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6FB-39E8-4A97-A330-257F2E3058A9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038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405D-5078-464B-95D5-AD1D787A29C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6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5EF8-B59A-48DF-A116-AFDAD4B003AB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656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EE7-DB1F-4DD1-9290-70ECE3C49600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843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845D-AA64-4C6F-B170-8AA45DD4B329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469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1966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1827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843588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6496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093793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94702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8BB0-1F20-4C6B-A56C-896A9F73FB4A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328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60DA-11B7-472A-AFEF-07FB059A27D8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772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  <p:sldLayoutId id="2147483676" r:id="rId14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6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  <p:sldLayoutId id="2147483678" r:id="rId3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28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7"/>
            <a:ext cx="8071048" cy="2376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Оптимизация деятельности Координационного совета по общественному здравоохранению </a:t>
            </a:r>
            <a:br>
              <a:rPr lang="ru-RU" sz="2800" b="1" dirty="0" smtClean="0"/>
            </a:br>
            <a:r>
              <a:rPr lang="ru-RU" sz="2800" b="1" dirty="0" smtClean="0"/>
              <a:t>в новых политических условиях </a:t>
            </a:r>
            <a:r>
              <a:rPr lang="ru-RU" sz="2800" b="1" dirty="0" err="1" smtClean="0"/>
              <a:t>кыргызстана</a:t>
            </a:r>
            <a:endParaRPr lang="en-US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8071048" cy="232143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endParaRPr lang="ru-RU" sz="24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ru-RU" sz="24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ru-RU" sz="24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ru-RU" sz="24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ru-RU" sz="24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Бишкек, 9 июня 2021 года</a:t>
            </a:r>
            <a:endParaRPr lang="ru-RU" sz="24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3051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215064" cy="5919936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5 </a:t>
            </a:r>
            <a:r>
              <a:rPr lang="ru-RU" b="1" dirty="0" smtClean="0">
                <a:solidFill>
                  <a:schemeClr val="bg1"/>
                </a:solidFill>
              </a:rPr>
              <a:t>мая 2021 года подписан </a:t>
            </a:r>
            <a:r>
              <a:rPr lang="ru-RU" b="1" dirty="0">
                <a:solidFill>
                  <a:schemeClr val="bg1"/>
                </a:solidFill>
              </a:rPr>
              <a:t>Указ </a:t>
            </a:r>
            <a:r>
              <a:rPr lang="ru-RU" b="1" dirty="0" smtClean="0">
                <a:solidFill>
                  <a:schemeClr val="bg1"/>
                </a:solidFill>
              </a:rPr>
              <a:t>Президента Кыргызской Республики «О </a:t>
            </a:r>
            <a:r>
              <a:rPr lang="ru-RU" b="1" dirty="0">
                <a:solidFill>
                  <a:schemeClr val="bg1"/>
                </a:solidFill>
              </a:rPr>
              <a:t>Кабинете Министров Кыргызской </a:t>
            </a:r>
            <a:r>
              <a:rPr lang="ru-RU" b="1" dirty="0" smtClean="0">
                <a:solidFill>
                  <a:schemeClr val="bg1"/>
                </a:solidFill>
              </a:rPr>
              <a:t>Республики. Данным Указом предписано: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Преобразовать</a:t>
            </a:r>
            <a:r>
              <a:rPr lang="ru-RU" dirty="0" smtClean="0">
                <a:solidFill>
                  <a:schemeClr val="bg1"/>
                </a:solidFill>
              </a:rPr>
              <a:t> Правительство </a:t>
            </a:r>
            <a:r>
              <a:rPr lang="ru-RU" dirty="0">
                <a:solidFill>
                  <a:schemeClr val="bg1"/>
                </a:solidFill>
              </a:rPr>
              <a:t>Кыргызской Республики в Кабинет Министров Кыргызской Республики.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Считать</a:t>
            </a:r>
            <a:r>
              <a:rPr lang="ru-RU" dirty="0">
                <a:solidFill>
                  <a:schemeClr val="bg1"/>
                </a:solidFill>
              </a:rPr>
              <a:t> Кабинет Министров Кыргызской Республики правопреемником Правительства Кыргызской Республики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Кабинет </a:t>
            </a:r>
            <a:r>
              <a:rPr lang="ru-RU" b="1" dirty="0">
                <a:solidFill>
                  <a:schemeClr val="bg1"/>
                </a:solidFill>
              </a:rPr>
              <a:t>Министров Кыргызской Республики состоит из: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– Председателя Кабинета Министров Кыргызской Республики;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– первого заместителя Председателя Кабинета Министров Кыргызской Республики;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– заместителя Председателя Кабинета Министров – министра экономики и финансов Кыргызской Республики;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– заместителя Председателя Кабинета Министров Кыргызской Республики;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– заместителя Председателя Кабинета Министров – министра цифрового развития Кыргызской Республики;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– министров Кыргызской Республики;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– председателей государственных комитетов.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9584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999040" cy="5703912"/>
          </a:xfrm>
        </p:spPr>
        <p:txBody>
          <a:bodyPr anchor="t"/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Кыргызской Республики от </a:t>
            </a:r>
            <a:r>
              <a:rPr lang="ru-RU" b="1" dirty="0" smtClean="0">
                <a:solidFill>
                  <a:schemeClr val="bg1"/>
                </a:solidFill>
              </a:rPr>
              <a:t>26 июня 2014 </a:t>
            </a:r>
            <a:r>
              <a:rPr lang="ru-RU" b="1" dirty="0">
                <a:solidFill>
                  <a:schemeClr val="bg1"/>
                </a:solidFill>
              </a:rPr>
              <a:t>года № </a:t>
            </a:r>
            <a:r>
              <a:rPr lang="ru-RU" b="1" dirty="0" smtClean="0">
                <a:solidFill>
                  <a:schemeClr val="bg1"/>
                </a:solidFill>
              </a:rPr>
              <a:t>352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«</a:t>
            </a:r>
            <a:r>
              <a:rPr lang="ru-RU" b="1" dirty="0">
                <a:solidFill>
                  <a:schemeClr val="bg1"/>
                </a:solidFill>
              </a:rPr>
              <a:t>О Координационном совете по общественному здравоохранению при Правительстве Кыргызской </a:t>
            </a:r>
            <a:r>
              <a:rPr lang="ru-RU" b="1" dirty="0" smtClean="0">
                <a:solidFill>
                  <a:schemeClr val="bg1"/>
                </a:solidFill>
              </a:rPr>
              <a:t>Республики»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Рабочим органом Координационного совета является Министерство здравоохранения Кыргызской Республики. 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Секретарем Координационного совета является заведующий структурным подразделением Министерства здравоохранения Кыргызской Республики, ведающего вопросами общественного здравоохранения.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533400"/>
            <a:ext cx="2857500" cy="10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4574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143056" cy="5847928"/>
          </a:xfrm>
        </p:spPr>
        <p:txBody>
          <a:bodyPr anchor="t">
            <a:normAutofit/>
          </a:bodyPr>
          <a:lstStyle/>
          <a:p>
            <a:pPr algn="ctr"/>
            <a:r>
              <a:rPr lang="ru-RU" b="1" smtClean="0">
                <a:solidFill>
                  <a:schemeClr val="bg1"/>
                </a:solidFill>
              </a:rPr>
              <a:t>Распоряжение </a:t>
            </a:r>
            <a:r>
              <a:rPr lang="ru-RU" b="1" smtClean="0">
                <a:solidFill>
                  <a:schemeClr val="bg1"/>
                </a:solidFill>
              </a:rPr>
              <a:t>Премьер-министра Кыргызской </a:t>
            </a:r>
            <a:r>
              <a:rPr lang="ru-RU" b="1" dirty="0">
                <a:solidFill>
                  <a:schemeClr val="bg1"/>
                </a:solidFill>
              </a:rPr>
              <a:t>Республики от </a:t>
            </a:r>
            <a:r>
              <a:rPr lang="ru-RU" b="1" dirty="0" smtClean="0">
                <a:solidFill>
                  <a:schemeClr val="bg1"/>
                </a:solidFill>
              </a:rPr>
              <a:t>13 июня 2017 </a:t>
            </a:r>
            <a:r>
              <a:rPr lang="ru-RU" b="1" dirty="0">
                <a:solidFill>
                  <a:schemeClr val="bg1"/>
                </a:solidFill>
              </a:rPr>
              <a:t>года № </a:t>
            </a:r>
            <a:r>
              <a:rPr lang="ru-RU" b="1" dirty="0" smtClean="0">
                <a:solidFill>
                  <a:schemeClr val="bg1"/>
                </a:solidFill>
              </a:rPr>
              <a:t>403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Вице-премьер-министр Кыргызской </a:t>
            </a:r>
            <a:r>
              <a:rPr lang="ru-RU" sz="2400" dirty="0">
                <a:solidFill>
                  <a:schemeClr val="bg1"/>
                </a:solidFill>
              </a:rPr>
              <a:t>Республики,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курирующий социальные </a:t>
            </a:r>
            <a:r>
              <a:rPr lang="ru-RU" sz="2400" dirty="0" smtClean="0">
                <a:solidFill>
                  <a:schemeClr val="bg1"/>
                </a:solidFill>
              </a:rPr>
              <a:t>вопросы – председатель КСОЗ;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министр </a:t>
            </a:r>
            <a:r>
              <a:rPr lang="ru-RU" sz="2400" dirty="0" smtClean="0">
                <a:solidFill>
                  <a:schemeClr val="bg1"/>
                </a:solidFill>
              </a:rPr>
              <a:t>здравоохранения Кыргызской Республики – заместитель председателя КСОЗ;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председатель </a:t>
            </a:r>
            <a:r>
              <a:rPr lang="ru-RU" sz="2400" dirty="0" smtClean="0">
                <a:solidFill>
                  <a:schemeClr val="bg1"/>
                </a:solidFill>
              </a:rPr>
              <a:t>Общественного совета </a:t>
            </a:r>
            <a:r>
              <a:rPr lang="ru-RU" sz="2400" dirty="0">
                <a:solidFill>
                  <a:schemeClr val="bg1"/>
                </a:solidFill>
              </a:rPr>
              <a:t>при </a:t>
            </a:r>
            <a:r>
              <a:rPr lang="ru-RU" sz="2400" dirty="0" smtClean="0">
                <a:solidFill>
                  <a:schemeClr val="bg1"/>
                </a:solidFill>
              </a:rPr>
              <a:t>Министерстве здравоохранения Кыргызской Республики - заместитель </a:t>
            </a:r>
            <a:r>
              <a:rPr lang="ru-RU" sz="2400" dirty="0">
                <a:solidFill>
                  <a:schemeClr val="bg1"/>
                </a:solidFill>
              </a:rPr>
              <a:t>председателя КСОЗ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заведующий отделом общественного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здравоохранения </a:t>
            </a:r>
            <a:r>
              <a:rPr lang="ru-RU" sz="2400" dirty="0" smtClean="0">
                <a:solidFill>
                  <a:schemeClr val="bg1"/>
                </a:solidFill>
              </a:rPr>
              <a:t>Министерства здравоохранения Кыргызской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Республики – секретарь КСОЗ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12626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88640"/>
            <a:ext cx="8097933" cy="6552728"/>
          </a:xfrm>
        </p:spPr>
        <p:txBody>
          <a:bodyPr anchor="t">
            <a:normAutofit fontScale="32500" lnSpcReduction="20000"/>
          </a:bodyPr>
          <a:lstStyle/>
          <a:p>
            <a:r>
              <a:rPr lang="ru-RU" sz="3100" b="1" dirty="0" smtClean="0">
                <a:solidFill>
                  <a:schemeClr val="bg1"/>
                </a:solidFill>
              </a:rPr>
              <a:t>Члены КСОЗ:</a:t>
            </a:r>
          </a:p>
          <a:p>
            <a:r>
              <a:rPr lang="ru-RU" sz="3100" dirty="0" smtClean="0">
                <a:solidFill>
                  <a:schemeClr val="bg1"/>
                </a:solidFill>
              </a:rPr>
              <a:t>заместитель </a:t>
            </a:r>
            <a:r>
              <a:rPr lang="ru-RU" sz="3100" dirty="0">
                <a:solidFill>
                  <a:schemeClr val="bg1"/>
                </a:solidFill>
              </a:rPr>
              <a:t>министра образования и науки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министра труда и социального развития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министра сельского хозяйства, пищевой промышленности и мелиорации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министра финансов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министра экономики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министра культуры, информации и туризма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министра внутренних дел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министра чрезвычайных ситуаций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председателя Государственного комитета по делам обороны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председателя Государственной службы исполнения наказаний при Правительстве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председателя Государственной службы миграции при Правительстве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председателя Государственной таможенной службы при Правительстве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председателя Государственной пограничной службы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директора Государственного агентства по делам местного самоуправления и межэтнических отношений при Правительстве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директора Государственной инспекции по ветеринарной и фитосанитарной безопасности при Правительстве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заместитель директора Государственной инспекции по экологической и технической безопасности при Правительстве Кыргызской Республики;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генеральный директор Общественной телерадиовещательной корпорации Кыргызской Республики (по согласованию);</a:t>
            </a:r>
          </a:p>
          <a:p>
            <a:r>
              <a:rPr lang="ru-RU" sz="3100" dirty="0">
                <a:solidFill>
                  <a:schemeClr val="bg1"/>
                </a:solidFill>
              </a:rPr>
              <a:t>руководитель Кыргызской ассоциации общественного здравоохранения (по согласованию);</a:t>
            </a:r>
          </a:p>
          <a:p>
            <a:r>
              <a:rPr lang="ru-RU" sz="3100" dirty="0">
                <a:solidFill>
                  <a:schemeClr val="bg1"/>
                </a:solidFill>
              </a:rPr>
              <a:t>руководитель Ассоциации сельских комитетов здоровья Кыргызстана (по согласованию);</a:t>
            </a:r>
          </a:p>
          <a:p>
            <a:r>
              <a:rPr lang="ru-RU" sz="3100" dirty="0">
                <a:solidFill>
                  <a:schemeClr val="bg1"/>
                </a:solidFill>
              </a:rPr>
              <a:t>руководители профессиональных ассоциаций предприятий, занимающихся обеспечением населения продуктами питания (по согласованию);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председатель Комитета Координационного совета по общественному здравоохранению при Правительстве Кыргызской Республики по борьбе с ВИЧ/СПИДом, туберкулезом и малярией;</a:t>
            </a:r>
          </a:p>
          <a:p>
            <a:r>
              <a:rPr lang="ru-RU" sz="3100" dirty="0">
                <a:solidFill>
                  <a:schemeClr val="bg1"/>
                </a:solidFill>
              </a:rPr>
              <a:t>2 представителя от международных партнерских организаций (по согласованию);</a:t>
            </a:r>
          </a:p>
          <a:p>
            <a:r>
              <a:rPr lang="ru-RU" sz="3100" dirty="0">
                <a:solidFill>
                  <a:schemeClr val="bg1"/>
                </a:solidFill>
              </a:rPr>
              <a:t>представитель от организаций, представляющих лиц, живущих или пострадавших от опасных инфекционных заболеваний, а также лиц, входящих в основные уязвимые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7320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071048" cy="5775920"/>
          </a:xfrm>
        </p:spPr>
        <p:txBody>
          <a:bodyPr anchor="t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Переходные положения: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1) В настоящее время идет инвентаризация законов Кыргызской Республики, которая продлится до 31 декабря 2021 года. До конца срока проведения инвентаризации все действующие законы имеют юридическую силу и продолжают работать.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2) Разработан проект </a:t>
            </a:r>
            <a:r>
              <a:rPr lang="ru-RU" b="1" dirty="0">
                <a:solidFill>
                  <a:schemeClr val="bg1"/>
                </a:solidFill>
              </a:rPr>
              <a:t>К</a:t>
            </a:r>
            <a:r>
              <a:rPr lang="ru-RU" b="1" dirty="0" smtClean="0">
                <a:solidFill>
                  <a:schemeClr val="bg1"/>
                </a:solidFill>
              </a:rPr>
              <a:t>онституционного Закона Кыргызской Республики «О Кабинете Министров Кыргызской Республики», который планируется утвердить в </a:t>
            </a:r>
            <a:r>
              <a:rPr lang="ru-RU" b="1" dirty="0" err="1" smtClean="0">
                <a:solidFill>
                  <a:schemeClr val="bg1"/>
                </a:solidFill>
              </a:rPr>
              <a:t>Жогорку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Кенеше</a:t>
            </a:r>
            <a:r>
              <a:rPr lang="ru-RU" b="1" dirty="0" smtClean="0">
                <a:solidFill>
                  <a:schemeClr val="bg1"/>
                </a:solidFill>
              </a:rPr>
              <a:t> Кыргызской Республики до начала каникулярного периода 31 июня 2021 года).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3) В октябре 2021 года планируется проведение новых выборов депутатов в </a:t>
            </a:r>
            <a:r>
              <a:rPr lang="ru-RU" b="1" dirty="0" err="1" smtClean="0">
                <a:solidFill>
                  <a:schemeClr val="bg1"/>
                </a:solidFill>
              </a:rPr>
              <a:t>Жогорку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Кенеш</a:t>
            </a:r>
            <a:r>
              <a:rPr lang="ru-RU" b="1" dirty="0" smtClean="0">
                <a:solidFill>
                  <a:schemeClr val="bg1"/>
                </a:solidFill>
              </a:rPr>
              <a:t> Кыргызской Республики. Новый состав </a:t>
            </a:r>
            <a:r>
              <a:rPr lang="ru-RU" b="1" dirty="0" err="1" smtClean="0">
                <a:solidFill>
                  <a:schemeClr val="bg1"/>
                </a:solidFill>
              </a:rPr>
              <a:t>Жогорку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Кенеша</a:t>
            </a:r>
            <a:r>
              <a:rPr lang="ru-RU" b="1" dirty="0" smtClean="0">
                <a:solidFill>
                  <a:schemeClr val="bg1"/>
                </a:solidFill>
              </a:rPr>
              <a:t> Кыргызской Республики должен утвердить структуру и состав Кабинета Министров Кыргызской Республики. Возможны изменения в названиях государственных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154292238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143056" cy="5703912"/>
          </a:xfrm>
        </p:spPr>
        <p:txBody>
          <a:bodyPr anchor="t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Рекомендации по дальнейшей деятельности КСОЗ: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1) Необходимо продолжить деятельность КСОЗ и его комитетов в прежнем составе, согласно утвержденного Положения о КСОЗ – до момента утверждения новым составом </a:t>
            </a:r>
            <a:r>
              <a:rPr lang="ru-RU" b="1" dirty="0" err="1" smtClean="0">
                <a:solidFill>
                  <a:schemeClr val="bg1"/>
                </a:solidFill>
              </a:rPr>
              <a:t>Жогорку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Кенеша</a:t>
            </a:r>
            <a:r>
              <a:rPr lang="ru-RU" b="1" dirty="0" smtClean="0">
                <a:solidFill>
                  <a:schemeClr val="bg1"/>
                </a:solidFill>
              </a:rPr>
              <a:t> Кыргызской Республики новой структуры Кабинета Министров Кыргызской Республики.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2) </a:t>
            </a:r>
            <a:r>
              <a:rPr lang="ru-RU" b="1" dirty="0">
                <a:solidFill>
                  <a:schemeClr val="bg1"/>
                </a:solidFill>
              </a:rPr>
              <a:t>При срочной необходимости – можно проводить заседания КСОЗ действующим составом, под председательством министра здравоохранения и социального развития  Кыргызской Республики или председателя Общественного совета при Министерстве здравоохранения </a:t>
            </a:r>
            <a:r>
              <a:rPr lang="ru-RU" b="1" dirty="0" smtClean="0">
                <a:solidFill>
                  <a:schemeClr val="bg1"/>
                </a:solidFill>
              </a:rPr>
              <a:t>и социального развития Кыргызской Республики.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3) Пересмотреть состав КСОЗ необходимо уже после утверждения новой структуры Кабинета Министров Кыргызской Республики.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4031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5024" cy="3124201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103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927032" cy="5271864"/>
          </a:xfrm>
        </p:spPr>
        <p:txBody>
          <a:bodyPr anchor="t"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ru-RU" sz="24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sz="24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sz="24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sz="24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sz="24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8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 РЕФЕРЕНДУМЕ ОТ 11 АПРЕЛЯ 2021 ГОДА ВСЕНАРОДНЫМ ГОЛОСОВАНИЕМ БЫЛА ПРИНЯТА НОВАЯ РЕДАКЦИЯ КОНСТИТУЦИИ КЫРГЫЗСКОЙ РЕСПУБЛИКИ. ОНА ВВЕДЕНА В ДЕЙСТВИЕ ЗАКОНОМ КЫРГЫЗСКОЙ РЕСПУБЛИКИ ОТ 5 МАЯ 2021 ГОДА.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24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AutoShape 2" descr="Можно ли сегодня менять Конституцию? Кому верить? :: Статьи :: Муниципалит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Можно ли сегодня менять Конституцию? Кому верить? :: Статьи :: Муниципалитет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12" y="476673"/>
            <a:ext cx="1400175" cy="20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03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332656"/>
            <a:ext cx="8215064" cy="5688632"/>
          </a:xfrm>
        </p:spPr>
        <p:txBody>
          <a:bodyPr anchor="t">
            <a:normAutofit fontScale="85000"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ru-RU" sz="28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sz="28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8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Статья </a:t>
            </a:r>
            <a:r>
              <a:rPr lang="ru-RU" sz="2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19</a:t>
            </a:r>
            <a:r>
              <a:rPr lang="ru-RU" sz="28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28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Государство заботится о благосостоянии народа и его социальной защите.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Кыргызская Республика обеспечивает поддержку социально незащищенных категорий граждан, охрану труда и здоровья.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Кыргызская Республика развивает систему социальных служб, медицинского обслуживания, обеспечивает гарантии государственных пенсий, пособий и иные гарантии социальной защиты.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6672"/>
            <a:ext cx="1944216" cy="115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6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215064" cy="5919936"/>
          </a:xfrm>
        </p:spPr>
        <p:txBody>
          <a:bodyPr anchor="t">
            <a:normAutofit fontScale="55000" lnSpcReduction="20000"/>
          </a:bodyPr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ru-RU" sz="31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ru-RU" sz="31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ru-RU" sz="3100" b="1" cap="all" dirty="0" smtClean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Статья </a:t>
            </a: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43</a:t>
            </a:r>
            <a:r>
              <a:rPr lang="ru-RU" sz="31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ru-RU" sz="31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Каждый имеет право на охрану здоровья и медицинское страхование. Условия медицинского страхования определяются законом.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Государство создает условия для медицинского обслуживания каждого и принимает меры по развитию государственных, муниципальных, частных и иных организаций здравоохранения.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Государство создает необходимые условия для работников медицинских организаций и обеспечивает их социальную защиту.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Граждане имеют право на бесплатное пользование сетью государственных организаций здравоохранения.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Медицинское обслуживание, включая обслуживание на льготных условиях, осуществляется за счет государства в объеме государственных гарантий, предусмотренных законом.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Сокрытие должностными лицами фактов и обстоятельств, создающих угрозу для жизни и здоровья людей, влечет установленную законом ответственность.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31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5. Платное медицинское обслуживание граждан допускается на основаниях и в порядке, установленных законом.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6672"/>
            <a:ext cx="180020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98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5847928"/>
          </a:xfrm>
        </p:spPr>
        <p:txBody>
          <a:bodyPr anchor="t">
            <a:normAutofit fontScale="47500" lnSpcReduction="20000"/>
          </a:bodyPr>
          <a:lstStyle/>
          <a:p>
            <a:pPr algn="ctr"/>
            <a:r>
              <a:rPr lang="ru-RU" sz="2100" b="1" dirty="0">
                <a:solidFill>
                  <a:schemeClr val="bg1"/>
                </a:solidFill>
                <a:latin typeface="Arial Black" panose="020B0A04020102020204" pitchFamily="34" charset="0"/>
              </a:rPr>
              <a:t>П</a:t>
            </a:r>
            <a:r>
              <a:rPr lang="ru-RU" sz="21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остановление</a:t>
            </a:r>
            <a:r>
              <a:rPr lang="ru-RU" sz="2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1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Ж</a:t>
            </a:r>
            <a:r>
              <a:rPr lang="ru-RU" sz="21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огорку</a:t>
            </a:r>
            <a:r>
              <a:rPr lang="ru-RU" sz="21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1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</a:t>
            </a:r>
            <a:r>
              <a:rPr lang="ru-RU" sz="21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енеша</a:t>
            </a:r>
            <a:r>
              <a:rPr lang="ru-RU" sz="21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 Кыргызской </a:t>
            </a:r>
            <a:r>
              <a:rPr lang="ru-RU" sz="2100" b="1" dirty="0">
                <a:solidFill>
                  <a:schemeClr val="bg1"/>
                </a:solidFill>
                <a:latin typeface="Arial Black" panose="020B0A04020102020204" pitchFamily="34" charset="0"/>
              </a:rPr>
              <a:t>Р</a:t>
            </a:r>
            <a:r>
              <a:rPr lang="ru-RU" sz="21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еспублики</a:t>
            </a:r>
            <a:r>
              <a:rPr lang="ru-RU" sz="2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от </a:t>
            </a:r>
            <a:r>
              <a:rPr lang="ru-RU" sz="2100" dirty="0">
                <a:solidFill>
                  <a:schemeClr val="bg1"/>
                </a:solidFill>
                <a:latin typeface="Arial Black" panose="020B0A04020102020204" pitchFamily="34" charset="0"/>
              </a:rPr>
              <a:t>3 февраля 2021 года № 4357-</a:t>
            </a:r>
            <a:r>
              <a:rPr lang="en-US" sz="2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VI</a:t>
            </a:r>
            <a:endParaRPr lang="ru-RU" sz="21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ru-RU" sz="21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5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«О </a:t>
            </a:r>
            <a:r>
              <a:rPr lang="ru-RU" sz="2500" b="1" dirty="0">
                <a:solidFill>
                  <a:schemeClr val="bg1"/>
                </a:solidFill>
                <a:latin typeface="Arial Black" panose="020B0A04020102020204" pitchFamily="34" charset="0"/>
              </a:rPr>
              <a:t>структуре Правительства Кыргызской </a:t>
            </a:r>
            <a:r>
              <a:rPr lang="ru-RU" sz="25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Республики»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экономики и финансов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обороны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иностранных дел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юстиции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здравоохранения и социального развития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образования и науки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культуры, информации, спорта и молодежной политики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чрезвычайных ситуаций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внутренних дел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транспорта, архитектуры, строительства и коммуникаций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энергетики и промышленности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 сельского, водного хозяйства и развития регионов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Государственный комитет национальной безопасности Кыргызской Республики</a:t>
            </a:r>
            <a:r>
              <a:rPr lang="ru-RU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2. В соответствии с настоящим постановлением Правительство Кыргызской Республики состоит из</a:t>
            </a:r>
            <a:r>
              <a:rPr lang="ru-RU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  <a:endParaRPr lang="ru-RU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Премьер-министра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первого вице-премьер-министра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министра экономики и финансов – вице-премьер-министра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Руководителя Аппарата Правительства – министра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министров Кыргызской Республики;</a:t>
            </a:r>
          </a:p>
          <a:p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председателя государственного комитета Кыргызской Республики.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8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999040" cy="5775920"/>
          </a:xfrm>
        </p:spPr>
        <p:txBody>
          <a:bodyPr anchor="t"/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Постановление Правительства Кыргызской Республики от </a:t>
            </a:r>
            <a:r>
              <a:rPr lang="ru-RU" sz="2200" b="1" dirty="0">
                <a:solidFill>
                  <a:schemeClr val="bg1"/>
                </a:solidFill>
              </a:rPr>
              <a:t>12 февраля 2021 года № 38</a:t>
            </a:r>
          </a:p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«Об </a:t>
            </a:r>
            <a:r>
              <a:rPr lang="ru-RU" sz="2200" b="1" dirty="0">
                <a:solidFill>
                  <a:schemeClr val="bg1"/>
                </a:solidFill>
              </a:rPr>
              <a:t>организационных мерах в связи с утверждением новой структуры Правительства Кыргызской Республики и реформой органов исполнительной власти Кыргызской </a:t>
            </a:r>
            <a:r>
              <a:rPr lang="ru-RU" sz="2200" b="1" dirty="0" smtClean="0">
                <a:solidFill>
                  <a:schemeClr val="bg1"/>
                </a:solidFill>
              </a:rPr>
              <a:t>Республики»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Образовать Министерство здравоохранения и социального развития Кыргызской Республики на базе Министерства здравоохранения Кыргызской Республики и Министерства труда и социального развития Кыргызской Республики</a:t>
            </a:r>
          </a:p>
          <a:p>
            <a:pPr algn="just"/>
            <a:endParaRPr lang="ru-RU" b="1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533400"/>
            <a:ext cx="2857500" cy="116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96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287072" cy="5631904"/>
          </a:xfrm>
        </p:spPr>
        <p:txBody>
          <a:bodyPr anchor="t"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Преобразовать: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- Государственную </a:t>
            </a:r>
            <a:r>
              <a:rPr lang="ru-RU" dirty="0">
                <a:solidFill>
                  <a:schemeClr val="bg1"/>
                </a:solidFill>
              </a:rPr>
              <a:t>службу миграции при Правительстве Кыргызской Республики в Государственную службу миграции с передачей в ведение Министерства здравоохранения и социального развития Кыргызской Республики, за исключением функций в сфере внешней миграции, передаваемых в ведение Министерства иностранных дел Кыргызской Республики, с соответствующим штатом, финансовыми и материально-техническими средствами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>
                <a:solidFill>
                  <a:schemeClr val="bg1"/>
                </a:solidFill>
              </a:rPr>
              <a:t>Фонд обязательного медицинского страхования при Правительстве Кыргызской Республики в Фонд обязательного медицинского страхования с передачей в ведение Министерства здравоохранения и социального развития Кыргызской Республики;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- Социальный фонд Кыргызской Республики в Социальный фонд с передачей в ведение Министерства здравоохранения и социального развития Кыргызской </a:t>
            </a:r>
            <a:r>
              <a:rPr lang="ru-RU" dirty="0" smtClean="0">
                <a:solidFill>
                  <a:schemeClr val="bg1"/>
                </a:solidFill>
              </a:rPr>
              <a:t>Республики.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4405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071048" cy="5847928"/>
          </a:xfrm>
        </p:spPr>
        <p:txBody>
          <a:bodyPr anchor="t"/>
          <a:lstStyle/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Кыргызской Республики </a:t>
            </a:r>
            <a:r>
              <a:rPr lang="ru-RU" b="1" dirty="0" smtClean="0">
                <a:solidFill>
                  <a:schemeClr val="bg1"/>
                </a:solidFill>
              </a:rPr>
              <a:t>от 10 марта </a:t>
            </a:r>
            <a:r>
              <a:rPr lang="ru-RU" b="1" dirty="0">
                <a:solidFill>
                  <a:schemeClr val="bg1"/>
                </a:solidFill>
              </a:rPr>
              <a:t>2021 года № </a:t>
            </a:r>
            <a:r>
              <a:rPr lang="ru-RU" b="1" dirty="0" smtClean="0">
                <a:solidFill>
                  <a:schemeClr val="bg1"/>
                </a:solidFill>
              </a:rPr>
              <a:t>88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«</a:t>
            </a:r>
            <a:r>
              <a:rPr lang="ru-RU" b="1" dirty="0">
                <a:solidFill>
                  <a:schemeClr val="bg1"/>
                </a:solidFill>
              </a:rPr>
              <a:t>О Министерстве здравоохранения и социального развития Кыргызской </a:t>
            </a:r>
            <a:r>
              <a:rPr lang="ru-RU" b="1" dirty="0" smtClean="0">
                <a:solidFill>
                  <a:schemeClr val="bg1"/>
                </a:solidFill>
              </a:rPr>
              <a:t>Республики»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Утверждены: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1) Положение о Министерстве здравоохранения и социального развития Кыргызской </a:t>
            </a:r>
            <a:r>
              <a:rPr lang="ru-RU" b="1" dirty="0" smtClean="0">
                <a:solidFill>
                  <a:schemeClr val="bg1"/>
                </a:solidFill>
              </a:rPr>
              <a:t>Республики;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2) </a:t>
            </a:r>
            <a:r>
              <a:rPr lang="ru-RU" b="1" dirty="0" smtClean="0">
                <a:solidFill>
                  <a:schemeClr val="bg1"/>
                </a:solidFill>
              </a:rPr>
              <a:t>схема </a:t>
            </a:r>
            <a:r>
              <a:rPr lang="ru-RU" b="1" dirty="0">
                <a:solidFill>
                  <a:schemeClr val="bg1"/>
                </a:solidFill>
              </a:rPr>
              <a:t>управления Министерства здравоохранения и социального развития Кыргызской </a:t>
            </a:r>
            <a:r>
              <a:rPr lang="ru-RU" b="1" dirty="0" smtClean="0">
                <a:solidFill>
                  <a:schemeClr val="bg1"/>
                </a:solidFill>
              </a:rPr>
              <a:t>Республики.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3312368" cy="19442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76672"/>
            <a:ext cx="3096344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1018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80920" cy="6120680"/>
          </a:xfrm>
        </p:spPr>
        <p:txBody>
          <a:bodyPr anchor="t"/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9568" y="-2232"/>
            <a:ext cx="7464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СХЕМА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управления Министерства здравоохранения и социального развития Кыргызской Республики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0" descr="rt88_1003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7200"/>
            <a:ext cx="7776864" cy="599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1585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White with Blue Bar Segoe Template_TP10286789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TS010286789</Template>
  <TotalTime>11163</TotalTime>
  <Words>1068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Arial Black</vt:lpstr>
      <vt:lpstr>Calibri</vt:lpstr>
      <vt:lpstr>Century Gothic</vt:lpstr>
      <vt:lpstr>Courier New</vt:lpstr>
      <vt:lpstr>Times New Roman</vt:lpstr>
      <vt:lpstr>Wingdings</vt:lpstr>
      <vt:lpstr>Wingdings 3</vt:lpstr>
      <vt:lpstr>1_White with Blue Bar Segoe Template_TP10286789</vt:lpstr>
      <vt:lpstr>Белый текст и шрифт Courier для слайдов с кодом</vt:lpstr>
      <vt:lpstr>Сектор</vt:lpstr>
      <vt:lpstr>Оптимизация деятельности Координационного совета по общественному здравоохранению  в новых политических условиях кыргызстана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Adyl</dc:creator>
  <cp:lastModifiedBy>Санжарбек Исаев</cp:lastModifiedBy>
  <cp:revision>272</cp:revision>
  <cp:lastPrinted>2016-08-08T08:20:35Z</cp:lastPrinted>
  <dcterms:created xsi:type="dcterms:W3CDTF">2013-12-11T01:36:27Z</dcterms:created>
  <dcterms:modified xsi:type="dcterms:W3CDTF">2021-06-09T02:31:08Z</dcterms:modified>
</cp:coreProperties>
</file>