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C4F594-2747-4DB0-A620-6917B0E10D8A}" type="datetimeFigureOut">
              <a:rPr lang="ru-RU" smtClean="0"/>
              <a:pPr/>
              <a:t>17.05.2018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7524C6-79DC-469D-A3C8-1AD5B7B0A6E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4F594-2747-4DB0-A620-6917B0E10D8A}" type="datetimeFigureOut">
              <a:rPr lang="ru-RU" smtClean="0"/>
              <a:pPr/>
              <a:t>17.05.2018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524C6-79DC-469D-A3C8-1AD5B7B0A6E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400" b="1" dirty="0"/>
              <a:t>Отчет</a:t>
            </a:r>
            <a:r>
              <a:rPr lang="ru-RU" sz="2400" dirty="0"/>
              <a:t/>
            </a:r>
            <a:br>
              <a:rPr lang="ru-RU" sz="2400" dirty="0"/>
            </a:br>
            <a:r>
              <a:rPr lang="ru-RU" sz="2400" b="1" dirty="0"/>
              <a:t>по проведенному мониторингу  реализации НТП в организациях здравоохранения в </a:t>
            </a:r>
            <a:r>
              <a:rPr lang="ru-RU" sz="2400" b="1" dirty="0" err="1"/>
              <a:t>Баткенской</a:t>
            </a:r>
            <a:r>
              <a:rPr lang="ru-RU" sz="2400" b="1" dirty="0"/>
              <a:t> и </a:t>
            </a:r>
            <a:r>
              <a:rPr lang="ru-RU" sz="2400" b="1" dirty="0" err="1"/>
              <a:t>Жалал-Абадской</a:t>
            </a:r>
            <a:r>
              <a:rPr lang="ru-RU" sz="2400" b="1" dirty="0"/>
              <a:t> области </a:t>
            </a:r>
            <a:endParaRPr lang="ru-RU" sz="2400" dirty="0"/>
          </a:p>
        </p:txBody>
      </p:sp>
      <p:sp>
        <p:nvSpPr>
          <p:cNvPr id="3" name="Подзаголовок 2"/>
          <p:cNvSpPr>
            <a:spLocks noGrp="1"/>
          </p:cNvSpPr>
          <p:nvPr>
            <p:ph type="subTitle" idx="1"/>
          </p:nvPr>
        </p:nvSpPr>
        <p:spPr>
          <a:xfrm>
            <a:off x="1371600" y="4357694"/>
            <a:ext cx="6400800" cy="1281106"/>
          </a:xfrm>
        </p:spPr>
        <p:txBody>
          <a:bodyPr/>
          <a:lstStyle/>
          <a:p>
            <a:r>
              <a:rPr lang="ru-RU" dirty="0" smtClean="0"/>
              <a:t>24-27 апреля 2018 года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
            </a:r>
            <a:br>
              <a:rPr lang="ru-RU" sz="2700" b="1" dirty="0" smtClean="0"/>
            </a:br>
            <a:r>
              <a:rPr lang="ru-RU" sz="2700" b="1" dirty="0"/>
              <a:t/>
            </a:r>
            <a:br>
              <a:rPr lang="ru-RU" sz="2700" b="1" dirty="0"/>
            </a:br>
            <a:r>
              <a:rPr lang="ru-RU" sz="2700" dirty="0"/>
              <a:t/>
            </a:r>
            <a:br>
              <a:rPr lang="ru-RU" sz="2700" dirty="0"/>
            </a:br>
            <a:r>
              <a:rPr lang="ru-RU" sz="2700" b="1" dirty="0"/>
              <a:t>Джалал-Абад областной центр борьбы туберкулеза (ЖАОЦБТ)</a:t>
            </a:r>
            <a:r>
              <a:rPr lang="ru-RU" sz="2700" dirty="0"/>
              <a:t/>
            </a:r>
            <a:br>
              <a:rPr lang="ru-RU" sz="2700" dirty="0"/>
            </a:br>
            <a:r>
              <a:rPr lang="ru-RU" dirty="0"/>
              <a:t/>
            </a:r>
            <a:br>
              <a:rPr lang="ru-RU" dirty="0"/>
            </a:br>
            <a:endParaRPr lang="ru-RU" dirty="0"/>
          </a:p>
        </p:txBody>
      </p:sp>
      <p:sp>
        <p:nvSpPr>
          <p:cNvPr id="3" name="Содержимое 2"/>
          <p:cNvSpPr>
            <a:spLocks noGrp="1"/>
          </p:cNvSpPr>
          <p:nvPr>
            <p:ph idx="1"/>
          </p:nvPr>
        </p:nvSpPr>
        <p:spPr>
          <a:xfrm>
            <a:off x="457200" y="1285860"/>
            <a:ext cx="8229600" cy="4840303"/>
          </a:xfrm>
        </p:spPr>
        <p:txBody>
          <a:bodyPr>
            <a:normAutofit fontScale="85000" lnSpcReduction="20000"/>
          </a:bodyPr>
          <a:lstStyle/>
          <a:p>
            <a:r>
              <a:rPr lang="ru-RU" dirty="0" smtClean="0"/>
              <a:t>Директор Кадырова Б.К.</a:t>
            </a:r>
          </a:p>
          <a:p>
            <a:r>
              <a:rPr lang="ru-RU" dirty="0" smtClean="0"/>
              <a:t>Областной центр </a:t>
            </a:r>
            <a:r>
              <a:rPr lang="ru-RU" dirty="0"/>
              <a:t>борьбы с туберкулезом  им. </a:t>
            </a:r>
            <a:r>
              <a:rPr lang="ru-RU" dirty="0" smtClean="0"/>
              <a:t>Бауэра </a:t>
            </a:r>
            <a:r>
              <a:rPr lang="ru-RU" dirty="0"/>
              <a:t>Р.Г. </a:t>
            </a:r>
            <a:r>
              <a:rPr lang="ru-RU" dirty="0" smtClean="0"/>
              <a:t>рассчитано на 370 </a:t>
            </a:r>
            <a:r>
              <a:rPr lang="ru-RU" dirty="0"/>
              <a:t>коек. Лечебные корпуса одноэтажные. В течении 2017 года проведены определенные мероприятия по улучшении инфраструктуры центра. Проложены дороги, установлены уличные осветительные лампы. Во всех функциональных подразделениях проводится мероприятия по улучшению инфекционного контроля во всех его уровнях.  Больные госпитализируются в стационары с учетом статуса </a:t>
            </a:r>
            <a:r>
              <a:rPr lang="ru-RU" dirty="0" err="1"/>
              <a:t>бактериовыделения</a:t>
            </a:r>
            <a:r>
              <a:rPr lang="ru-RU" dirty="0" smtClean="0"/>
              <a:t>.</a:t>
            </a:r>
          </a:p>
          <a:p>
            <a:r>
              <a:rPr lang="ru-RU" dirty="0" smtClean="0"/>
              <a:t>Проблем госпитализации и ведения пациентов нет.</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b="1" dirty="0"/>
              <a:t>Выполнения бюджета выделенной ПРООН по соглашению </a:t>
            </a:r>
            <a:r>
              <a:rPr lang="ru-RU" b="1" dirty="0" err="1"/>
              <a:t>субреципиента</a:t>
            </a:r>
            <a:r>
              <a:rPr lang="ru-RU" b="1" dirty="0"/>
              <a:t> между ПРООН и ЖОЦБТ им. Бауэр Р.Г. на 2017 год.  </a:t>
            </a:r>
            <a:endParaRPr lang="ru-RU" dirty="0"/>
          </a:p>
          <a:p>
            <a:r>
              <a:rPr lang="ru-RU" dirty="0"/>
              <a:t>01.01.2017 году составлен договор контракт ПРООН с ЖОЦБТ им. Бауэр Р.Г.  №1</a:t>
            </a:r>
          </a:p>
          <a:p>
            <a:r>
              <a:rPr lang="ru-RU" dirty="0"/>
              <a:t> На основании данного соглашения </a:t>
            </a:r>
            <a:r>
              <a:rPr lang="ru-RU" dirty="0" err="1"/>
              <a:t>ПРООНом</a:t>
            </a:r>
            <a:r>
              <a:rPr lang="ru-RU" dirty="0"/>
              <a:t>  утверждены  и выделены финансовые средства на сумму  22 194 885,73 сом , Израсходовано – 21 674 944,  освоение – 98%. Все активы ПРООН использован по целевому назначению. </a:t>
            </a:r>
          </a:p>
          <a:p>
            <a:r>
              <a:rPr lang="ru-RU" dirty="0"/>
              <a:t>Составлены контракты – соглашения с координатором МЛУ ТБ, бухгалтером, лаборантами бактериологических лабораторий.</a:t>
            </a:r>
          </a:p>
          <a:p>
            <a:r>
              <a:rPr lang="ru-RU" dirty="0"/>
              <a:t>Кроме того в 2017 году  все ПТП 2 ряда получены </a:t>
            </a:r>
            <a:r>
              <a:rPr lang="ru-RU" dirty="0" err="1"/>
              <a:t>ч-з</a:t>
            </a:r>
            <a:r>
              <a:rPr lang="ru-RU" dirty="0"/>
              <a:t> ПРООН.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a:t>Жалал</a:t>
            </a:r>
            <a:r>
              <a:rPr lang="ru-RU" sz="3200" b="1" dirty="0"/>
              <a:t> – </a:t>
            </a:r>
            <a:r>
              <a:rPr lang="ru-RU" sz="3200" b="1" dirty="0" err="1"/>
              <a:t>Абадский</a:t>
            </a:r>
            <a:r>
              <a:rPr lang="ru-RU" sz="3200" b="1" dirty="0"/>
              <a:t> городской противотуберкулезный диспансер</a:t>
            </a:r>
            <a:endParaRPr lang="ru-RU" sz="3200" dirty="0"/>
          </a:p>
        </p:txBody>
      </p:sp>
      <p:sp>
        <p:nvSpPr>
          <p:cNvPr id="3" name="Содержимое 2"/>
          <p:cNvSpPr>
            <a:spLocks noGrp="1"/>
          </p:cNvSpPr>
          <p:nvPr>
            <p:ph idx="1"/>
          </p:nvPr>
        </p:nvSpPr>
        <p:spPr/>
        <p:txBody>
          <a:bodyPr>
            <a:normAutofit fontScale="47500" lnSpcReduction="20000"/>
          </a:bodyPr>
          <a:lstStyle/>
          <a:p>
            <a:r>
              <a:rPr lang="ru-RU" dirty="0"/>
              <a:t>В день мониторинга в зоне обслуживания данного диспансера лечились :</a:t>
            </a:r>
          </a:p>
          <a:p>
            <a:r>
              <a:rPr lang="ru-RU" dirty="0"/>
              <a:t>12 больных с МЛУ ТБ </a:t>
            </a:r>
          </a:p>
          <a:p>
            <a:r>
              <a:rPr lang="ru-RU" dirty="0"/>
              <a:t>2 больных с ПЛУ ТБ</a:t>
            </a:r>
          </a:p>
          <a:p>
            <a:r>
              <a:rPr lang="ru-RU" dirty="0"/>
              <a:t>3 больных с ШЛУ ТБ</a:t>
            </a:r>
          </a:p>
          <a:p>
            <a:r>
              <a:rPr lang="ru-RU" dirty="0"/>
              <a:t>19 больных с чувствительной формой туберкулеза. </a:t>
            </a:r>
          </a:p>
          <a:p>
            <a:r>
              <a:rPr lang="ru-RU" dirty="0"/>
              <a:t>Осмотрены ТБ 01, ТБ01у 10 больных с чувствительным туберкулезом. Во всех картах прослеживаются алгоритм диагностики туберкулеза. Из осмотренных 8 карт больных с легочным туберкулезом, всем больным   проведено обследование мокроты бактериоскопией, Ген экспертом, МЖИТ, в 3-х случаях получены результаты  мет. Левенштейна – </a:t>
            </a:r>
            <a:r>
              <a:rPr lang="ru-RU" dirty="0" err="1"/>
              <a:t>Иенсена</a:t>
            </a:r>
            <a:r>
              <a:rPr lang="ru-RU" dirty="0"/>
              <a:t>. Медицинские карты заполнены в полном объёме. Контроль химиотерапии  в 8 случаях, в двух случаях отмечены «нет мокроты». Посетили на дому и имели контакт с двумя больными. Со слов больных они регулярно принимают ПТП, сдают контрольные анализы в установленные сроки, перерывы по снабжению ПТП нет. Посетили ГСВ №1, ГСВ №3, ГСВ №5. Во всех ГСВ приказом директора ЦСМ выделены медицинские сестры ответственные за лечения больных туберкулезом. Остатки противотуберкулезных препаратов соответствуют должным. За 2017 год  выплачены мотивационные выплаты 86 больным, отказано к оплате 19 больным из – за перерыва в лечении. Трое больные не смогли открыть банковские счета из – за отсутствия документов удостоверяющих личности – БОМЖИ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ЦСМ </a:t>
            </a:r>
            <a:r>
              <a:rPr lang="ru-RU" b="1" dirty="0" err="1"/>
              <a:t>Сузакского</a:t>
            </a:r>
            <a:r>
              <a:rPr lang="ru-RU" b="1" dirty="0"/>
              <a:t> района</a:t>
            </a:r>
            <a:r>
              <a:rPr lang="ru-RU" dirty="0"/>
              <a:t/>
            </a:r>
            <a:br>
              <a:rPr lang="ru-RU" dirty="0"/>
            </a:br>
            <a:endParaRPr lang="ru-RU" dirty="0"/>
          </a:p>
        </p:txBody>
      </p:sp>
      <p:sp>
        <p:nvSpPr>
          <p:cNvPr id="3" name="Содержимое 2"/>
          <p:cNvSpPr>
            <a:spLocks noGrp="1"/>
          </p:cNvSpPr>
          <p:nvPr>
            <p:ph idx="1"/>
          </p:nvPr>
        </p:nvSpPr>
        <p:spPr/>
        <p:txBody>
          <a:bodyPr>
            <a:normAutofit fontScale="62500" lnSpcReduction="20000"/>
          </a:bodyPr>
          <a:lstStyle/>
          <a:p>
            <a:r>
              <a:rPr lang="ru-RU" dirty="0"/>
              <a:t>Население района – 270000. Радиус обслуживания 180 км. В районе 2 ЦСМ, 1 ЦОВП , 28 ГСВ, 46 ФАП</a:t>
            </a:r>
            <a:r>
              <a:rPr lang="ru-RU" dirty="0" smtClean="0"/>
              <a:t>.</a:t>
            </a:r>
          </a:p>
          <a:p>
            <a:r>
              <a:rPr lang="ru-RU" dirty="0"/>
              <a:t>В районе в день мониторинга лечились: </a:t>
            </a:r>
          </a:p>
          <a:p>
            <a:r>
              <a:rPr lang="ru-RU" dirty="0"/>
              <a:t>32 больные с МЛУ ТБ, </a:t>
            </a:r>
          </a:p>
          <a:p>
            <a:r>
              <a:rPr lang="ru-RU" dirty="0"/>
              <a:t>4 больные с ШЛУТБ,</a:t>
            </a:r>
          </a:p>
          <a:p>
            <a:r>
              <a:rPr lang="ru-RU" dirty="0"/>
              <a:t>3 больные с ПЛУ ТБ</a:t>
            </a:r>
          </a:p>
          <a:p>
            <a:r>
              <a:rPr lang="ru-RU" dirty="0"/>
              <a:t>79 больные с чувствительным туберкулезом</a:t>
            </a:r>
          </a:p>
          <a:p>
            <a:r>
              <a:rPr lang="ru-RU" dirty="0"/>
              <a:t>Зав. Противотуберкулезным отделением </a:t>
            </a:r>
            <a:r>
              <a:rPr lang="ru-RU" dirty="0" err="1"/>
              <a:t>Сузакского</a:t>
            </a:r>
            <a:r>
              <a:rPr lang="ru-RU" dirty="0"/>
              <a:t> ЦСМ – </a:t>
            </a:r>
            <a:r>
              <a:rPr lang="ru-RU" dirty="0" err="1"/>
              <a:t>Мурсалиев</a:t>
            </a:r>
            <a:r>
              <a:rPr lang="ru-RU" dirty="0"/>
              <a:t> Х.Т. прошел обучение в г. Рига в 2016 году. Не однократно прошел обучение по диагностике и лечению МЛУ ТБ. При ЦСМ 20 ГСВ 29 ФАП; семейных врачей – 45, сем. медсестра – 170. Работает 1 врач фтизиатр, 6 медсестра, 1 санитарка. Обеспеченность врачами фтизиатрами  в районе на 40% . В 2016 год у в </a:t>
            </a:r>
            <a:r>
              <a:rPr lang="ru-RU" dirty="0" err="1"/>
              <a:t>Сузакском</a:t>
            </a:r>
            <a:r>
              <a:rPr lang="ru-RU" dirty="0"/>
              <a:t> ЦСМ установлен аппарат Ген – Эксперт, обучена лаборантка</a:t>
            </a:r>
            <a:r>
              <a:rPr lang="ru-RU" dirty="0" smtClean="0"/>
              <a:t>.</a:t>
            </a:r>
          </a:p>
          <a:p>
            <a:r>
              <a:rPr lang="ru-RU" dirty="0" smtClean="0"/>
              <a:t>Вся медицинская документация заполнена в полном объёме в соответствии со стандартами. Контроль химиотерапии своевременная</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b="1" i="1" dirty="0"/>
              <a:t>Проблемы</a:t>
            </a:r>
            <a:r>
              <a:rPr lang="ru-RU" dirty="0"/>
              <a:t> </a:t>
            </a:r>
          </a:p>
          <a:p>
            <a:r>
              <a:rPr lang="ru-RU" dirty="0"/>
              <a:t>в оказании противотуберкулезной помощи в </a:t>
            </a:r>
            <a:r>
              <a:rPr lang="ru-RU" dirty="0" err="1"/>
              <a:t>Сузакском</a:t>
            </a:r>
            <a:r>
              <a:rPr lang="ru-RU" dirty="0"/>
              <a:t> районе:</a:t>
            </a:r>
          </a:p>
          <a:p>
            <a:pPr lvl="0"/>
            <a:r>
              <a:rPr lang="ru-RU" dirty="0"/>
              <a:t>Не достаточное обеспечение врачами фтизиатрами.</a:t>
            </a:r>
          </a:p>
          <a:p>
            <a:pPr lvl="0"/>
            <a:r>
              <a:rPr lang="ru-RU" dirty="0"/>
              <a:t>Отсутствие санитарного транспорта для проведения мониторинга за лечением больных по ПМСП</a:t>
            </a:r>
          </a:p>
          <a:p>
            <a:pPr lvl="0"/>
            <a:r>
              <a:rPr lang="ru-RU" dirty="0"/>
              <a:t>Отсутствия транспортной связи в зимние периоды нескольких населенных пунктов.</a:t>
            </a:r>
          </a:p>
          <a:p>
            <a:pPr lvl="0"/>
            <a:r>
              <a:rPr lang="ru-RU" dirty="0"/>
              <a:t>Острая нехватка врачей фтизиатров, работающий фтизиатр пенсионного возраста, нет молодых кадров, низкая </a:t>
            </a:r>
            <a:r>
              <a:rPr lang="ru-RU" dirty="0" err="1"/>
              <a:t>з</a:t>
            </a:r>
            <a:r>
              <a:rPr lang="ru-RU" dirty="0"/>
              <a:t>/плата,</a:t>
            </a:r>
          </a:p>
          <a:p>
            <a:pPr lvl="0"/>
            <a:r>
              <a:rPr lang="ru-RU" dirty="0"/>
              <a:t> нет обзорной рентгенограммы, имеется ФЛГ аппарат, устаревший. </a:t>
            </a:r>
          </a:p>
          <a:p>
            <a:pPr lvl="0"/>
            <a:r>
              <a:rPr lang="ru-RU" dirty="0"/>
              <a:t>Мотивационных выплат не получает.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ЦСМ г. Джалал-Абад</a:t>
            </a:r>
            <a:r>
              <a:rPr lang="ru-RU" sz="2800" dirty="0" smtClean="0"/>
              <a:t>. </a:t>
            </a:r>
            <a:br>
              <a:rPr lang="ru-RU" sz="2800" dirty="0" smtClean="0"/>
            </a:br>
            <a:r>
              <a:rPr lang="ru-RU" sz="2800" b="1" dirty="0" smtClean="0"/>
              <a:t> НОКП г. Джалал-Абад</a:t>
            </a:r>
            <a:endParaRPr lang="ru-RU" sz="2800" dirty="0"/>
          </a:p>
        </p:txBody>
      </p:sp>
      <p:sp>
        <p:nvSpPr>
          <p:cNvPr id="3" name="Содержимое 2"/>
          <p:cNvSpPr>
            <a:spLocks noGrp="1"/>
          </p:cNvSpPr>
          <p:nvPr>
            <p:ph idx="1"/>
          </p:nvPr>
        </p:nvSpPr>
        <p:spPr/>
        <p:txBody>
          <a:bodyPr>
            <a:normAutofit fontScale="47500" lnSpcReduction="20000"/>
          </a:bodyPr>
          <a:lstStyle/>
          <a:p>
            <a:r>
              <a:rPr lang="ru-RU" b="1" dirty="0"/>
              <a:t>ЦСМ г. Джалал-Абад</a:t>
            </a:r>
            <a:r>
              <a:rPr lang="ru-RU" dirty="0"/>
              <a:t>. </a:t>
            </a:r>
          </a:p>
          <a:p>
            <a:r>
              <a:rPr lang="ru-RU" dirty="0"/>
              <a:t>Директор </a:t>
            </a:r>
            <a:r>
              <a:rPr lang="ru-RU" dirty="0" err="1"/>
              <a:t>Миянов</a:t>
            </a:r>
            <a:r>
              <a:rPr lang="ru-RU" dirty="0"/>
              <a:t> М.О. (обслуживание население 120 т.н.), при ЦСМ 8 ГСВ, 1 ФАП.</a:t>
            </a:r>
          </a:p>
          <a:p>
            <a:r>
              <a:rPr lang="ru-RU" dirty="0"/>
              <a:t>ГСВ №3 работают 8 сем. врачей, 7 сем. медсестер. В данной ЦСМ лечатся 4 МЛУ ТБ. Врача фтизиатра нет. Контролируемой лечением и ведением больных занимается медсестра. Имеется отдельный кабинет. За 2017 год получили лечение 14 человек (из них: МЛУ ТБ 3; ВИЧ 2). В момент мониторинга на лечение находились 1 МЛУ ТБ, 9 Чувств. ТБ. </a:t>
            </a:r>
          </a:p>
          <a:p>
            <a:r>
              <a:rPr lang="ru-RU" b="1" i="1" dirty="0"/>
              <a:t>Проблемы</a:t>
            </a:r>
            <a:r>
              <a:rPr lang="ru-RU" dirty="0"/>
              <a:t>: нет врача фтизиатра, низкая заработная плата. Мотивационные выплаты не получают. </a:t>
            </a:r>
          </a:p>
          <a:p>
            <a:r>
              <a:rPr lang="ru-RU" dirty="0"/>
              <a:t> </a:t>
            </a:r>
          </a:p>
          <a:p>
            <a:r>
              <a:rPr lang="ru-RU" b="1" dirty="0"/>
              <a:t>НОКП г. Джалал-Абад</a:t>
            </a:r>
            <a:r>
              <a:rPr lang="ru-RU" dirty="0"/>
              <a:t>. Работают 1 координатор, 8 патронажных медсестер. С начала проекта обслуживают 873 </a:t>
            </a:r>
            <a:r>
              <a:rPr lang="ru-RU" dirty="0" smtClean="0"/>
              <a:t>больных. </a:t>
            </a:r>
            <a:r>
              <a:rPr lang="ru-RU" dirty="0"/>
              <a:t>1036 сом на клиента (продукты) по договору с магазином, имеются чеки ежемесячные. Каждому получающему соц. поддержку больному заполняются «карта соц. поддержки ТБ больного» и имеется список ТБ больных из ГЦБТ, журнал регистрации ТБ больного, ваучер НОКП.  Проблем нет, текучесть кадров нет, жалобы со стороны сотрудников нет, замечаний по ведению документации, соц. пакетов нет. </a:t>
            </a:r>
            <a:r>
              <a:rPr lang="ru-RU" b="1" dirty="0"/>
              <a:t>Необходимо включить детей ТБ для получения соц. поддержки. </a:t>
            </a:r>
            <a:endParaRPr lang="ru-RU" dirty="0"/>
          </a:p>
          <a:p>
            <a:r>
              <a:rPr lang="ru-RU" dirty="0"/>
              <a:t>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1 Финансирование </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a:normAutofit fontScale="40000" lnSpcReduction="20000"/>
          </a:bodyPr>
          <a:lstStyle/>
          <a:p>
            <a:r>
              <a:rPr lang="ru-RU" b="1" dirty="0"/>
              <a:t>1 Финансирование </a:t>
            </a:r>
            <a:endParaRPr lang="ru-RU" sz="1600" dirty="0"/>
          </a:p>
          <a:p>
            <a:pPr lvl="1"/>
            <a:r>
              <a:rPr lang="ru-RU" dirty="0"/>
              <a:t>Финансовые средства поступают своевременно. Исключение составляют сайты, которые не реализуют мероприятия от ПРООН-ГФ, и не являются прямыми получателями: ЦСМ </a:t>
            </a:r>
            <a:r>
              <a:rPr lang="ru-RU" dirty="0" err="1"/>
              <a:t>г.Кызыл-Кыя</a:t>
            </a:r>
            <a:r>
              <a:rPr lang="ru-RU" dirty="0"/>
              <a:t>, ЦСМ – </a:t>
            </a:r>
            <a:r>
              <a:rPr lang="ru-RU" dirty="0" err="1"/>
              <a:t>Сузакского</a:t>
            </a:r>
            <a:r>
              <a:rPr lang="ru-RU" dirty="0"/>
              <a:t> района, ГСВ г.Джалал-Абада.</a:t>
            </a:r>
            <a:endParaRPr lang="ru-RU" sz="2400" dirty="0"/>
          </a:p>
          <a:p>
            <a:r>
              <a:rPr lang="ru-RU" dirty="0"/>
              <a:t> Задержек, со слов получателей не было! Средства поступали своевременно.</a:t>
            </a:r>
            <a:endParaRPr lang="ru-RU" sz="2800" dirty="0"/>
          </a:p>
          <a:p>
            <a:pPr lvl="1"/>
            <a:r>
              <a:rPr lang="ru-RU" dirty="0"/>
              <a:t>Бюджет полученных средств Областных Центров по борьбе с ТБ – Джалал-Абада и Баткена, составил: ЖОЦБТ - 19885 сом</a:t>
            </a:r>
            <a:endParaRPr lang="ru-RU" sz="2400" dirty="0"/>
          </a:p>
          <a:p>
            <a:r>
              <a:rPr lang="ru-RU" dirty="0"/>
              <a:t>БОЦБТ - 752947 сом</a:t>
            </a:r>
            <a:endParaRPr lang="ru-RU" sz="2800" dirty="0"/>
          </a:p>
          <a:p>
            <a:r>
              <a:rPr lang="ru-RU" dirty="0"/>
              <a:t>Доступные расходы: Мотивационная поддержка,</a:t>
            </a:r>
            <a:endParaRPr lang="ru-RU" sz="2800" dirty="0"/>
          </a:p>
          <a:p>
            <a:r>
              <a:rPr lang="ru-RU" dirty="0"/>
              <a:t>Административные расходы,</a:t>
            </a:r>
            <a:endParaRPr lang="ru-RU" sz="2800" dirty="0"/>
          </a:p>
          <a:p>
            <a:r>
              <a:rPr lang="ru-RU" dirty="0"/>
              <a:t> Транспортные расходы.</a:t>
            </a:r>
            <a:endParaRPr lang="ru-RU" sz="2800" dirty="0"/>
          </a:p>
          <a:p>
            <a:r>
              <a:rPr lang="ru-RU" dirty="0"/>
              <a:t>Освоение бюджета по ЖОЦБТ составило 98% - 67944 сом.</a:t>
            </a:r>
            <a:endParaRPr lang="ru-RU" sz="2800" dirty="0"/>
          </a:p>
          <a:p>
            <a:r>
              <a:rPr lang="ru-RU" dirty="0"/>
              <a:t>1.3. Объём поступающих средств по ЖОЦБТ - 30387сом</a:t>
            </a:r>
            <a:endParaRPr lang="ru-RU" sz="1800" dirty="0"/>
          </a:p>
          <a:p>
            <a:pPr lvl="0"/>
            <a:r>
              <a:rPr lang="ru-RU" dirty="0" err="1"/>
              <a:t>з</a:t>
            </a:r>
            <a:r>
              <a:rPr lang="ru-RU" dirty="0"/>
              <a:t>/плата (доплаты)</a:t>
            </a:r>
            <a:endParaRPr lang="ru-RU" sz="2800" dirty="0"/>
          </a:p>
          <a:p>
            <a:pPr lvl="0"/>
            <a:r>
              <a:rPr lang="ru-RU" dirty="0"/>
              <a:t>на зарплату 626 тыс. </a:t>
            </a:r>
            <a:r>
              <a:rPr lang="ru-RU" dirty="0" err="1"/>
              <a:t>Баткенский</a:t>
            </a:r>
            <a:r>
              <a:rPr lang="ru-RU" dirty="0"/>
              <a:t> ОЦБТ</a:t>
            </a:r>
            <a:endParaRPr lang="ru-RU" sz="2800" dirty="0"/>
          </a:p>
          <a:p>
            <a:pPr lvl="0"/>
            <a:r>
              <a:rPr lang="ru-RU" dirty="0"/>
              <a:t>расходы, связанные с транспортом в БОЦБТ – 14000 тыс.</a:t>
            </a:r>
            <a:endParaRPr lang="ru-RU" sz="2800" dirty="0"/>
          </a:p>
          <a:p>
            <a:pPr lvl="0"/>
            <a:r>
              <a:rPr lang="ru-RU" dirty="0"/>
              <a:t>расходы, связанные с транспортом (прочие расходы) в ЖОЦБТ – 97750 тыс.</a:t>
            </a:r>
            <a:endParaRPr lang="ru-RU" sz="2800" dirty="0"/>
          </a:p>
          <a:p>
            <a:pPr lvl="0"/>
            <a:r>
              <a:rPr lang="ru-RU" dirty="0"/>
              <a:t>административные расходы </a:t>
            </a:r>
            <a:r>
              <a:rPr lang="ru-RU" dirty="0" err="1"/>
              <a:t>Батк.ОЦБТ</a:t>
            </a:r>
            <a:r>
              <a:rPr lang="ru-RU" dirty="0"/>
              <a:t> – 500 сом</a:t>
            </a:r>
            <a:endParaRPr lang="ru-RU" sz="2800" dirty="0"/>
          </a:p>
          <a:p>
            <a:pPr lvl="0"/>
            <a:r>
              <a:rPr lang="ru-RU" dirty="0"/>
              <a:t>административные расходы ЖОЦБТ – 79 554,98 сом </a:t>
            </a:r>
            <a:endParaRPr lang="ru-RU" sz="2800" dirty="0"/>
          </a:p>
          <a:p>
            <a:pPr lvl="0"/>
            <a:r>
              <a:rPr lang="ru-RU" dirty="0"/>
              <a:t>мотивационные расходы БОЦБТ – 111 845 сом </a:t>
            </a:r>
            <a:endParaRPr lang="ru-RU" sz="2800" dirty="0"/>
          </a:p>
          <a:p>
            <a:r>
              <a:rPr lang="ru-RU" dirty="0"/>
              <a:t>                                         ЖОЦБТ – 650 689,40 сом </a:t>
            </a:r>
            <a:endParaRPr lang="ru-RU" sz="2800" dirty="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Исполнения </a:t>
            </a:r>
            <a:r>
              <a:rPr lang="ru-RU" sz="3600" dirty="0" smtClean="0"/>
              <a:t/>
            </a:r>
            <a:br>
              <a:rPr lang="ru-RU" sz="3600" dirty="0" smtClean="0"/>
            </a:br>
            <a:endParaRPr lang="ru-RU" dirty="0"/>
          </a:p>
        </p:txBody>
      </p:sp>
      <p:sp>
        <p:nvSpPr>
          <p:cNvPr id="3" name="Содержимое 2"/>
          <p:cNvSpPr>
            <a:spLocks noGrp="1"/>
          </p:cNvSpPr>
          <p:nvPr>
            <p:ph idx="1"/>
          </p:nvPr>
        </p:nvSpPr>
        <p:spPr/>
        <p:txBody>
          <a:bodyPr>
            <a:normAutofit/>
          </a:bodyPr>
          <a:lstStyle/>
          <a:p>
            <a:r>
              <a:rPr lang="ru-RU" dirty="0" smtClean="0"/>
              <a:t>3.1</a:t>
            </a:r>
            <a:r>
              <a:rPr lang="ru-RU" dirty="0"/>
              <a:t>.    Соглашения с областными центрами сначала, были заключены с 2009г. Последний с 01.01.2018 г. Перебоев не было. Расходы в пункте (1.2. </a:t>
            </a:r>
            <a:endParaRPr lang="ru-RU" sz="1800" dirty="0"/>
          </a:p>
          <a:p>
            <a:r>
              <a:rPr lang="ru-RU" dirty="0"/>
              <a:t>и 1.3.).</a:t>
            </a:r>
            <a:endParaRPr lang="ru-RU" sz="1800" dirty="0"/>
          </a:p>
          <a:p>
            <a:pPr lvl="1"/>
            <a:r>
              <a:rPr lang="ru-RU" dirty="0"/>
              <a:t>Услуги предоставляли с 2009 года, без перерывов. Услуги полностью предоставляются с начала контракта. Услуги: Профилактика, Лечение, Диагностика. </a:t>
            </a:r>
            <a:endParaRPr lang="ru-RU" sz="2400" dirty="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Цели</a:t>
            </a:r>
            <a:endParaRPr lang="ru-RU" dirty="0"/>
          </a:p>
        </p:txBody>
      </p:sp>
      <p:sp>
        <p:nvSpPr>
          <p:cNvPr id="3" name="Содержимое 2"/>
          <p:cNvSpPr>
            <a:spLocks noGrp="1"/>
          </p:cNvSpPr>
          <p:nvPr>
            <p:ph idx="1"/>
          </p:nvPr>
        </p:nvSpPr>
        <p:spPr/>
        <p:txBody>
          <a:bodyPr>
            <a:normAutofit fontScale="47500" lnSpcReduction="20000"/>
          </a:bodyPr>
          <a:lstStyle/>
          <a:p>
            <a:pPr lvl="1"/>
            <a:r>
              <a:rPr lang="ru-RU" dirty="0"/>
              <a:t>Согласно заключенному контракту. Выполняются следующие задачи: Диагностика (проведение диагностического алгоритма), сан. просвет работа (буклеты, брошюрки, наглядные пособие, проведение беседы на тему ТБ и ТБ ВИЧ…). Лечение согласно по клиническим руководством и решением консилиума. Химиотерапия контактным детям.</a:t>
            </a:r>
            <a:endParaRPr lang="ru-RU" sz="2400" dirty="0"/>
          </a:p>
          <a:p>
            <a:pPr lvl="1"/>
            <a:r>
              <a:rPr lang="ru-RU" dirty="0"/>
              <a:t>По БОЦБТ прошли тестирование на ВИЧ 500 человек, выявлен 4 человека, все АРТ получают. </a:t>
            </a:r>
            <a:r>
              <a:rPr lang="ru-RU" dirty="0" err="1"/>
              <a:t>Кадамжай</a:t>
            </a:r>
            <a:r>
              <a:rPr lang="ru-RU" dirty="0"/>
              <a:t> ЦСМ тестирование на ВИЧ прошли 217 человек, выявлено 3 ВИЧ больные, АРТ получают. ЦСМ Кызыл-Кия тестирование на ВИЧ прошли 118 больных, выявлен 1 ВИЧ ТБ получает АРТ. По ЖАОЦБТ прошли тестирование 1332 больных выявлено 23 больных ВИЧ ТБ, получают АРТ 9 больных, ТБ ВИЧ на ПЛК- 9. ЦСМ ГСВ№3 тестирован на ВИЧ 14 человек, не выявлен. ЦСМ Сузак 372 протестирован на ВИЧ, выявлено 6. АРТ-4, отказ – 2.ГЦБТ г. Джалал-Абад на ВИЧ обследован 90 больной выявлена 6, получают АРТ-5.</a:t>
            </a:r>
            <a:endParaRPr lang="ru-RU" sz="2400" dirty="0"/>
          </a:p>
          <a:p>
            <a:pPr lvl="1"/>
            <a:r>
              <a:rPr lang="ru-RU" dirty="0"/>
              <a:t>Нагрузка сотрудников оказывающие противотуберкулезную помощь ТБ больным: отмечается нехватка врачей фтизиатров. В </a:t>
            </a:r>
            <a:r>
              <a:rPr lang="ru-RU" dirty="0" err="1"/>
              <a:t>Сузакском</a:t>
            </a:r>
            <a:r>
              <a:rPr lang="ru-RU" dirty="0"/>
              <a:t> ЦСМ работает 1 фтизиатр, не хватает два врача фтизиатра, ЦСМ г. Джалал-Абада нет врача фтизиатра. По остальным регионам тоже самое. Нет молодых кадров, работающие в основном пенсионного возраста. </a:t>
            </a:r>
            <a:r>
              <a:rPr lang="ru-RU"/>
              <a:t>В </a:t>
            </a:r>
            <a:r>
              <a:rPr lang="ru-RU" smtClean="0"/>
              <a:t>функциональные </a:t>
            </a:r>
            <a:r>
              <a:rPr lang="ru-RU" dirty="0"/>
              <a:t>обязанности входит диагностика, лечение ККХТ, профилактика, сан. просвет работа и консультативный помощь ОЛС, заполнение мед. документации и т.д. </a:t>
            </a:r>
            <a:endParaRPr lang="ru-RU" sz="2400" dirty="0"/>
          </a:p>
          <a:p>
            <a:pPr lvl="1"/>
            <a:r>
              <a:rPr lang="ru-RU" dirty="0"/>
              <a:t>Используется форма отчетности единые, стандартные, утвержденные МЗ КР (ТБ 01-09..У.., и т.д.). </a:t>
            </a:r>
            <a:endParaRPr lang="ru-RU" sz="2400" dirty="0"/>
          </a:p>
          <a:p>
            <a:pPr lvl="1"/>
            <a:r>
              <a:rPr lang="ru-RU" dirty="0"/>
              <a:t>Все сотрудники оказывающие фтизиатрические помощь больным регулярно проходили обучение, тренинги, курсы по ТБ, ТБ ВИЧ при содействии проекта </a:t>
            </a:r>
            <a:r>
              <a:rPr lang="en-US" dirty="0"/>
              <a:t>USAID</a:t>
            </a:r>
            <a:r>
              <a:rPr lang="ru-RU" dirty="0"/>
              <a:t>, НЦФ МЗ КР, КГМИУФ и ПК (ФУВ) в г. Бишкек, г. Ош (имеются сертификаты).</a:t>
            </a:r>
            <a:endParaRPr lang="ru-RU" sz="2400" dirty="0"/>
          </a:p>
          <a:p>
            <a:pPr lvl="1"/>
            <a:r>
              <a:rPr lang="ru-RU" dirty="0"/>
              <a:t>Работающие сотрудники в фтизиатрической службе в основном пенсионного возраста стаж работой от 35 до 40 лет. По всем регионом отмечаются не хватко молодых кадров. смена кадров в основном из-за низкой </a:t>
            </a:r>
            <a:r>
              <a:rPr lang="ru-RU" dirty="0" err="1"/>
              <a:t>з</a:t>
            </a:r>
            <a:r>
              <a:rPr lang="ru-RU" dirty="0"/>
              <a:t>/платы, не </a:t>
            </a:r>
            <a:r>
              <a:rPr lang="ru-RU" dirty="0" err="1"/>
              <a:t>удовл</a:t>
            </a:r>
            <a:r>
              <a:rPr lang="ru-RU" dirty="0"/>
              <a:t>. условии труда (приобретение за свой счет униформы, слабые материально-техническая база, нехватка помещений и т.д.), нет жилья.  Нет мотивационной программы. </a:t>
            </a:r>
            <a:endParaRPr lang="ru-RU" sz="2400" dirty="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a:t>Эффективность управления  </a:t>
            </a:r>
            <a:r>
              <a:rPr lang="ru-RU" dirty="0"/>
              <a:t/>
            </a:r>
            <a:br>
              <a:rPr lang="ru-RU" dirty="0"/>
            </a:br>
            <a:endParaRPr lang="ru-RU" dirty="0"/>
          </a:p>
        </p:txBody>
      </p:sp>
      <p:sp>
        <p:nvSpPr>
          <p:cNvPr id="3" name="Содержимое 2"/>
          <p:cNvSpPr>
            <a:spLocks noGrp="1"/>
          </p:cNvSpPr>
          <p:nvPr>
            <p:ph idx="1"/>
          </p:nvPr>
        </p:nvSpPr>
        <p:spPr/>
        <p:txBody>
          <a:bodyPr>
            <a:normAutofit fontScale="47500" lnSpcReduction="20000"/>
          </a:bodyPr>
          <a:lstStyle/>
          <a:p>
            <a:pPr lvl="1"/>
            <a:r>
              <a:rPr lang="ru-RU" dirty="0"/>
              <a:t>Осуществление мониторинга представителями разной организации: НЦФ МЗ КР; ПРООН не менее 2 раза в год (в журнале инспекторских визитов не отмечено, справка о визитах нет почти у всех).</a:t>
            </a:r>
            <a:endParaRPr lang="ru-RU" sz="2400" dirty="0"/>
          </a:p>
          <a:p>
            <a:pPr lvl="1"/>
            <a:r>
              <a:rPr lang="ru-RU" dirty="0"/>
              <a:t>Осуществление коммуникации через телефонограммы, Т</a:t>
            </a:r>
            <a:r>
              <a:rPr lang="en-US" dirty="0"/>
              <a:t>V</a:t>
            </a:r>
            <a:r>
              <a:rPr lang="ru-RU" dirty="0"/>
              <a:t> </a:t>
            </a:r>
            <a:r>
              <a:rPr lang="ru-RU" dirty="0" err="1"/>
              <a:t>скайп</a:t>
            </a:r>
            <a:r>
              <a:rPr lang="ru-RU" dirty="0"/>
              <a:t>, </a:t>
            </a:r>
            <a:r>
              <a:rPr lang="ru-RU" dirty="0" err="1"/>
              <a:t>эл</a:t>
            </a:r>
            <a:r>
              <a:rPr lang="ru-RU" dirty="0"/>
              <a:t>. почтой. По организационным вопросам, лечебно-диагностическим вопросам и проведение консилиумов.</a:t>
            </a:r>
            <a:endParaRPr lang="ru-RU" sz="2400" dirty="0"/>
          </a:p>
          <a:p>
            <a:pPr lvl="1"/>
            <a:r>
              <a:rPr lang="ru-RU" dirty="0"/>
              <a:t>Проблемы: не хватко молодых кадров, низкая </a:t>
            </a:r>
            <a:r>
              <a:rPr lang="ru-RU" dirty="0" err="1"/>
              <a:t>з</a:t>
            </a:r>
            <a:r>
              <a:rPr lang="ru-RU" dirty="0"/>
              <a:t>/плата, отсутствие мотивационных программ, нагрузка. Слабая материальная техническая база, не хватка рентген аппаратов, нет </a:t>
            </a:r>
            <a:r>
              <a:rPr lang="ru-RU" dirty="0" err="1"/>
              <a:t>рентген-томограммы</a:t>
            </a:r>
            <a:r>
              <a:rPr lang="ru-RU" dirty="0"/>
              <a:t>, </a:t>
            </a:r>
            <a:r>
              <a:rPr lang="ru-RU" dirty="0" err="1"/>
              <a:t>Кадамжайский</a:t>
            </a:r>
            <a:r>
              <a:rPr lang="ru-RU" dirty="0"/>
              <a:t> ЦСМ требует </a:t>
            </a:r>
            <a:r>
              <a:rPr lang="ru-RU" u="sng" dirty="0"/>
              <a:t>Г</a:t>
            </a:r>
            <a:r>
              <a:rPr lang="ru-RU" dirty="0"/>
              <a:t>ен. Эксперт для диагностики ТБ.  </a:t>
            </a:r>
            <a:endParaRPr lang="ru-RU" sz="2400" dirty="0"/>
          </a:p>
          <a:p>
            <a:pPr lvl="1"/>
            <a:r>
              <a:rPr lang="ru-RU" dirty="0"/>
              <a:t>При получении услуг многие больные жалуются на отсутствие транспорта, отсутствие рентген аппарата. </a:t>
            </a:r>
            <a:endParaRPr lang="ru-RU" sz="2400" dirty="0"/>
          </a:p>
          <a:p>
            <a:pPr lvl="1"/>
            <a:r>
              <a:rPr lang="ru-RU" dirty="0"/>
              <a:t>Что хорошо: больные страдающие ТБ получают бесплатное специфическое лечение и соответствующее обследование. Что плохо: некоторые больные даже бациллярные отказываются от лечений или не получают полный курс – необходимо закон о принудительном лечении. Необходимо укрепить материально-техническую базу. Необходимо всем работающим в туб. службе включить мотивационную программу особенно молодым кадрам. </a:t>
            </a:r>
            <a:endParaRPr lang="ru-RU" sz="2400" dirty="0"/>
          </a:p>
          <a:p>
            <a:pPr lvl="1"/>
            <a:r>
              <a:rPr lang="ru-RU" dirty="0"/>
              <a:t>Оказываемые медицинские услуги согласно по клиническим протоколов утвержденной МЗ КР(по всем мед. направлениям).</a:t>
            </a:r>
            <a:endParaRPr lang="ru-RU" sz="2400" dirty="0"/>
          </a:p>
          <a:p>
            <a:pPr lvl="1"/>
            <a:r>
              <a:rPr lang="ru-RU" dirty="0"/>
              <a:t>Мониторинговая группа по ТБ встретились со следующими пациентами Сузак ЦСМ: </a:t>
            </a:r>
            <a:r>
              <a:rPr lang="ru-RU" dirty="0" err="1"/>
              <a:t>Ташматова</a:t>
            </a:r>
            <a:r>
              <a:rPr lang="ru-RU" dirty="0"/>
              <a:t> Н. 1969 г. </a:t>
            </a:r>
            <a:r>
              <a:rPr lang="ru-RU" dirty="0" err="1"/>
              <a:t>рожд</a:t>
            </a:r>
            <a:r>
              <a:rPr lang="ru-RU" dirty="0"/>
              <a:t>. ДЗ: МЛУ ТБ ВИЧ; </a:t>
            </a:r>
            <a:r>
              <a:rPr lang="ru-RU" dirty="0" err="1"/>
              <a:t>Идирисов</a:t>
            </a:r>
            <a:r>
              <a:rPr lang="ru-RU" dirty="0"/>
              <a:t> А. 58 лет ШЛУ ТБ; </a:t>
            </a:r>
            <a:r>
              <a:rPr lang="ru-RU" dirty="0" err="1"/>
              <a:t>Малаева</a:t>
            </a:r>
            <a:r>
              <a:rPr lang="ru-RU" dirty="0"/>
              <a:t> Г. 35 лет МЛУ ТБ.                 ЖАОЦБТ: </a:t>
            </a:r>
            <a:r>
              <a:rPr lang="ru-RU" dirty="0" err="1"/>
              <a:t>Алижанкызы</a:t>
            </a:r>
            <a:r>
              <a:rPr lang="ru-RU" dirty="0"/>
              <a:t> 22 года РУТБ; </a:t>
            </a:r>
            <a:r>
              <a:rPr lang="ru-RU" dirty="0" err="1"/>
              <a:t>Жеентаев</a:t>
            </a:r>
            <a:r>
              <a:rPr lang="ru-RU" dirty="0"/>
              <a:t> Т. 37 лет МЛУ ТБ; </a:t>
            </a:r>
            <a:r>
              <a:rPr lang="ru-RU" dirty="0" err="1"/>
              <a:t>Калмурзаева</a:t>
            </a:r>
            <a:r>
              <a:rPr lang="ru-RU" dirty="0"/>
              <a:t> 32 лет МЛУ ТБ.                                                               </a:t>
            </a:r>
            <a:endParaRPr lang="ru-RU" sz="2400" dirty="0"/>
          </a:p>
          <a:p>
            <a:r>
              <a:rPr lang="ru-RU" dirty="0"/>
              <a:t>Все больные получают лечение, на мед. персонал жалоб нет. </a:t>
            </a:r>
            <a:endParaRPr lang="ru-RU" sz="1800"/>
          </a:p>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214422"/>
            <a:ext cx="8229600" cy="4911741"/>
          </a:xfrm>
        </p:spPr>
        <p:txBody>
          <a:bodyPr>
            <a:normAutofit fontScale="70000" lnSpcReduction="20000"/>
          </a:bodyPr>
          <a:lstStyle/>
          <a:p>
            <a:r>
              <a:rPr lang="ru-RU" b="1" dirty="0"/>
              <a:t>Цель:</a:t>
            </a:r>
            <a:endParaRPr lang="ru-RU" dirty="0"/>
          </a:p>
          <a:p>
            <a:pPr lvl="0"/>
            <a:r>
              <a:rPr lang="ru-RU" dirty="0"/>
              <a:t>Проверка достоверности учетно-отчетных данных. </a:t>
            </a:r>
          </a:p>
          <a:p>
            <a:pPr lvl="0"/>
            <a:r>
              <a:rPr lang="ru-RU" dirty="0"/>
              <a:t>Мониторинг проведения диагностического алгоритма выявления больного туберкулезом врачами ПМСП. </a:t>
            </a:r>
          </a:p>
          <a:p>
            <a:pPr lvl="0"/>
            <a:r>
              <a:rPr lang="ru-RU" dirty="0"/>
              <a:t>Мониторинг проведения контролируемого лечения ТБ на уровне ПМСП.</a:t>
            </a:r>
          </a:p>
          <a:p>
            <a:pPr lvl="0"/>
            <a:r>
              <a:rPr lang="ru-RU" dirty="0"/>
              <a:t>Мониторинг лечения туберкулеза стандартными схемами в стационарных и амбулаторных условиях в соответствии с  национальными клиническими руководствами. </a:t>
            </a:r>
          </a:p>
          <a:p>
            <a:pPr lvl="0"/>
            <a:r>
              <a:rPr lang="ru-RU" dirty="0"/>
              <a:t>Контроль над использованием ПТП в организациях здравоохранения области.</a:t>
            </a:r>
          </a:p>
          <a:p>
            <a:pPr lvl="0"/>
            <a:r>
              <a:rPr lang="ru-RU" dirty="0"/>
              <a:t>Ознакомление  ходом выполнения национальной программы «Туберкулез»</a:t>
            </a:r>
          </a:p>
          <a:p>
            <a:pPr lvl="0"/>
            <a:r>
              <a:rPr lang="ru-RU" dirty="0"/>
              <a:t>Исполнения  Гранта  Глобального фонда основным  </a:t>
            </a:r>
            <a:r>
              <a:rPr lang="ru-RU" dirty="0" err="1"/>
              <a:t>субреципиентам</a:t>
            </a:r>
            <a:r>
              <a:rPr lang="ru-RU" dirty="0"/>
              <a:t>, и </a:t>
            </a:r>
            <a:r>
              <a:rPr lang="ru-RU" dirty="0" err="1"/>
              <a:t>субполучателями</a:t>
            </a:r>
            <a:r>
              <a:rPr lang="ru-RU" dirty="0"/>
              <a:t>.</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Организации здравоохранения, охваченные мониторингом</a:t>
            </a:r>
            <a:r>
              <a:rPr lang="ru-RU" b="1" dirty="0" smtClean="0"/>
              <a:t>:</a:t>
            </a:r>
            <a:endParaRPr lang="ru-RU" dirty="0"/>
          </a:p>
        </p:txBody>
      </p:sp>
      <p:sp>
        <p:nvSpPr>
          <p:cNvPr id="3" name="Содержимое 2"/>
          <p:cNvSpPr>
            <a:spLocks noGrp="1"/>
          </p:cNvSpPr>
          <p:nvPr>
            <p:ph idx="1"/>
          </p:nvPr>
        </p:nvSpPr>
        <p:spPr/>
        <p:txBody>
          <a:bodyPr>
            <a:normAutofit fontScale="92500" lnSpcReduction="20000"/>
          </a:bodyPr>
          <a:lstStyle/>
          <a:p>
            <a:pPr lvl="0"/>
            <a:r>
              <a:rPr lang="ru-RU" dirty="0" err="1"/>
              <a:t>Баткенский</a:t>
            </a:r>
            <a:r>
              <a:rPr lang="ru-RU" dirty="0"/>
              <a:t> областной центр борьбы туберкулеза (БОЦБТ) </a:t>
            </a:r>
          </a:p>
          <a:p>
            <a:pPr lvl="0"/>
            <a:r>
              <a:rPr lang="ru-RU" dirty="0" err="1"/>
              <a:t>Жалал-Абад</a:t>
            </a:r>
            <a:r>
              <a:rPr lang="ru-RU" dirty="0"/>
              <a:t> областной центр борьбы туберкулеза (ЖОЦБТ)</a:t>
            </a:r>
          </a:p>
          <a:p>
            <a:pPr lvl="0"/>
            <a:r>
              <a:rPr lang="ru-RU" dirty="0" err="1"/>
              <a:t>Жалал</a:t>
            </a:r>
            <a:r>
              <a:rPr lang="ru-RU" dirty="0"/>
              <a:t> – </a:t>
            </a:r>
            <a:r>
              <a:rPr lang="ru-RU" dirty="0" err="1"/>
              <a:t>Абадский</a:t>
            </a:r>
            <a:r>
              <a:rPr lang="ru-RU" dirty="0"/>
              <a:t> городской противотуберкулезный диспансер ЦСМ</a:t>
            </a:r>
          </a:p>
          <a:p>
            <a:pPr lvl="0"/>
            <a:r>
              <a:rPr lang="ru-RU" dirty="0"/>
              <a:t>ЦСМ </a:t>
            </a:r>
            <a:r>
              <a:rPr lang="ru-RU" dirty="0" err="1"/>
              <a:t>Сузакский</a:t>
            </a:r>
            <a:r>
              <a:rPr lang="ru-RU" dirty="0"/>
              <a:t> района</a:t>
            </a:r>
          </a:p>
          <a:p>
            <a:pPr lvl="0"/>
            <a:r>
              <a:rPr lang="ru-RU" dirty="0"/>
              <a:t>ЦСМ г. Джалал-Абад</a:t>
            </a:r>
          </a:p>
          <a:p>
            <a:pPr lvl="0"/>
            <a:r>
              <a:rPr lang="ru-RU" dirty="0"/>
              <a:t>НОКП г. Джалал-Абад.</a:t>
            </a:r>
          </a:p>
          <a:p>
            <a:pPr lvl="0"/>
            <a:r>
              <a:rPr lang="ru-RU" dirty="0"/>
              <a:t>ЦСМ </a:t>
            </a:r>
            <a:r>
              <a:rPr lang="ru-RU" dirty="0" err="1" smtClean="0"/>
              <a:t>Кадамжайского</a:t>
            </a:r>
            <a:r>
              <a:rPr lang="ru-RU" dirty="0" smtClean="0"/>
              <a:t> района</a:t>
            </a: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Баткенский</a:t>
            </a:r>
            <a:r>
              <a:rPr lang="ru-RU" b="1" dirty="0"/>
              <a:t> областной центр борьбы туберкулеза</a:t>
            </a:r>
            <a:r>
              <a:rPr lang="ru-RU" dirty="0"/>
              <a:t>. </a:t>
            </a:r>
          </a:p>
        </p:txBody>
      </p:sp>
      <p:sp>
        <p:nvSpPr>
          <p:cNvPr id="3" name="Содержимое 2"/>
          <p:cNvSpPr>
            <a:spLocks noGrp="1"/>
          </p:cNvSpPr>
          <p:nvPr>
            <p:ph idx="1"/>
          </p:nvPr>
        </p:nvSpPr>
        <p:spPr/>
        <p:txBody>
          <a:bodyPr>
            <a:normAutofit fontScale="70000" lnSpcReduction="20000"/>
          </a:bodyPr>
          <a:lstStyle/>
          <a:p>
            <a:r>
              <a:rPr lang="ru-RU" dirty="0"/>
              <a:t>Работают: 3 врача фтизиатра, 8 чел - средний мед. персонала, 3 чел. -мл. мед. персонал. </a:t>
            </a:r>
          </a:p>
          <a:p>
            <a:r>
              <a:rPr lang="ru-RU" dirty="0"/>
              <a:t>Структура: </a:t>
            </a:r>
          </a:p>
          <a:p>
            <a:pPr lvl="0"/>
            <a:r>
              <a:rPr lang="ru-RU" dirty="0"/>
              <a:t>Амбулаторно-диагностическое отделение, </a:t>
            </a:r>
          </a:p>
          <a:p>
            <a:pPr lvl="0"/>
            <a:r>
              <a:rPr lang="ru-RU" dirty="0"/>
              <a:t>Отделение для чувствительной ТБ БК(+);</a:t>
            </a:r>
          </a:p>
          <a:p>
            <a:pPr lvl="0"/>
            <a:r>
              <a:rPr lang="ru-RU" dirty="0"/>
              <a:t>Отделение для чувствительной БК (-);</a:t>
            </a:r>
          </a:p>
          <a:p>
            <a:pPr lvl="0"/>
            <a:r>
              <a:rPr lang="ru-RU" dirty="0"/>
              <a:t>Отделение для МЛУ ТБ.</a:t>
            </a:r>
          </a:p>
          <a:p>
            <a:r>
              <a:rPr lang="ru-RU" dirty="0"/>
              <a:t> </a:t>
            </a:r>
          </a:p>
          <a:p>
            <a:r>
              <a:rPr lang="ru-RU" dirty="0"/>
              <a:t>Областной центр борьбы с туберкулезом рассчитан на 35 коек. Имеются </a:t>
            </a:r>
            <a:r>
              <a:rPr lang="ru-RU" dirty="0" err="1"/>
              <a:t>бактериоскопическая</a:t>
            </a:r>
            <a:r>
              <a:rPr lang="ru-RU" dirty="0"/>
              <a:t> и </a:t>
            </a:r>
            <a:r>
              <a:rPr lang="ru-RU" dirty="0" err="1"/>
              <a:t>клиническо-диагностическиая</a:t>
            </a:r>
            <a:r>
              <a:rPr lang="ru-RU" dirty="0"/>
              <a:t> лаборатории. Проводить рентгенологических обследований, рентген снимки органов грудной клетки в базе БООБ. </a:t>
            </a:r>
          </a:p>
          <a:p>
            <a:r>
              <a:rPr lang="ru-RU" dirty="0"/>
              <a:t>На момент мониторинга на лечении находится 22 пациента, из них ЛУ-ТБ- 6.  Все пациенты с легочной формой ТБ.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a:t>Отделения соответствуют требованиям ИК. Запас контейнеры для сбора мокроты достаточно. Соблюдена сортировка госпитализации и мониторинга лечения: 1- больных для МБТ+,2- больных для МБТ-, 3 -отделении для ЛУ-ТБ. </a:t>
            </a:r>
          </a:p>
          <a:p>
            <a:r>
              <a:rPr lang="ru-RU" dirty="0"/>
              <a:t>По введению медицинских документаций: </a:t>
            </a:r>
          </a:p>
          <a:p>
            <a:r>
              <a:rPr lang="ru-RU" dirty="0"/>
              <a:t> В историях болезни дневники осмотра врачей регулярные, назначение лечения обоснованное. Дозировки ПТП соответствует весу пациента, имеется решение консилиума, всем больным заполнена медицинская карта, поданы экстренные извещения. Прием медикаментов осуществляется под контролем медицинской сестры. </a:t>
            </a:r>
          </a:p>
          <a:p>
            <a:r>
              <a:rPr lang="ru-RU" b="1" dirty="0"/>
              <a:t>Замечаний по ведению и лечению пациентов нет</a:t>
            </a:r>
            <a:r>
              <a:rPr lang="ru-RU" dirty="0"/>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a:t>ПТП хранятся на  складе, где установлены на двери и окна с металлическими решетками.  Препаратов с истекшим сроком годности не обнаружено, расход ПТП проводится по методу ФИФО, рекомендуемого ВОЗ. Остатки ПТП, имеющиеся складе полностью соответствуют учетно-отчетной документации. Соответствие фактического количества ПТП отчетной документации на момент мониторинга составляет 100%.  Журнал прихода и расхода лекарственных средств ведется согласно предъявляемому требованию. Разработана система выдачи препаратов пациентам, на складе имеются остатки ПТП и изделии мед. назначения (ИМН) (респираторы, </a:t>
            </a:r>
            <a:r>
              <a:rPr lang="en-US" dirty="0"/>
              <a:t>FFP</a:t>
            </a:r>
            <a:r>
              <a:rPr lang="ru-RU" dirty="0"/>
              <a:t>2 и</a:t>
            </a:r>
            <a:r>
              <a:rPr lang="en-US" dirty="0"/>
              <a:t>FFP</a:t>
            </a:r>
            <a:r>
              <a:rPr lang="ru-RU" dirty="0"/>
              <a:t>3, контейнеры для сбора мокроты и пр.) для покрытия 3-х месячной потребности центра. Журналы остатков ПТП ведутся соответствующим образом. Препараты по линии ПРООН поступают регулярно, согласно поданной заявке.</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b="1" i="1" dirty="0"/>
              <a:t>Проблемы:</a:t>
            </a:r>
            <a:endParaRPr lang="ru-RU" dirty="0"/>
          </a:p>
          <a:p>
            <a:r>
              <a:rPr lang="ru-RU" dirty="0"/>
              <a:t>- сотрудники БОЦБТ просят  МЗ КР и НЦФ МЗ КР письменное разрешение на открытие отделения для пациентов с МЛУ ТБ (на 5 или 10 коек).</a:t>
            </a:r>
          </a:p>
          <a:p>
            <a:r>
              <a:rPr lang="ru-RU" dirty="0"/>
              <a:t>- жалуются на нехватку молодых специалистов и на низкую заработную плату (</a:t>
            </a:r>
            <a:r>
              <a:rPr lang="ru-RU" dirty="0" err="1"/>
              <a:t>з</a:t>
            </a:r>
            <a:r>
              <a:rPr lang="ru-RU" dirty="0"/>
              <a:t>/плата не покрывает прожиточный минимум), а также отсутствие мотивационных выплат всем сотрудникам. В связи с чем отмечается текучесть молодых кадров.  </a:t>
            </a:r>
          </a:p>
          <a:p>
            <a:r>
              <a:rPr lang="ru-RU" dirty="0"/>
              <a:t>- не работает рентген аппарат последние 3-4 года, что создает трудность при диагностике и контроля ТБ больных. Обращение в соответствующие инстанции были, но финансирование на рентген аппарат не поступило.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071546"/>
            <a:ext cx="8229600" cy="5054617"/>
          </a:xfrm>
        </p:spPr>
        <p:txBody>
          <a:bodyPr>
            <a:normAutofit fontScale="47500" lnSpcReduction="20000"/>
          </a:bodyPr>
          <a:lstStyle/>
          <a:p>
            <a:r>
              <a:rPr lang="ru-RU" sz="5900" b="1" dirty="0"/>
              <a:t>ЦСМ </a:t>
            </a:r>
            <a:r>
              <a:rPr lang="ru-RU" sz="5900" b="1" dirty="0" err="1"/>
              <a:t>Кадамжайского</a:t>
            </a:r>
            <a:r>
              <a:rPr lang="ru-RU" sz="5900" b="1" dirty="0"/>
              <a:t> </a:t>
            </a:r>
            <a:r>
              <a:rPr lang="ru-RU" sz="5900" b="1" dirty="0" err="1"/>
              <a:t>райна</a:t>
            </a:r>
            <a:r>
              <a:rPr lang="ru-RU" sz="5900" b="1" dirty="0"/>
              <a:t> </a:t>
            </a:r>
            <a:endParaRPr lang="ru-RU" sz="5900" dirty="0"/>
          </a:p>
          <a:p>
            <a:r>
              <a:rPr lang="ru-RU" dirty="0" err="1"/>
              <a:t>Баткенской</a:t>
            </a:r>
            <a:r>
              <a:rPr lang="ru-RU" dirty="0"/>
              <a:t> области директор </a:t>
            </a:r>
            <a:r>
              <a:rPr lang="ru-RU" dirty="0" err="1"/>
              <a:t>Матканов</a:t>
            </a:r>
            <a:r>
              <a:rPr lang="ru-RU" dirty="0"/>
              <a:t> Т.Б. </a:t>
            </a:r>
          </a:p>
          <a:p>
            <a:r>
              <a:rPr lang="ru-RU" dirty="0"/>
              <a:t>При ЦСМ имеется 14 ГСВ 16 ФАП обслуживание население (около 180 т.н.). </a:t>
            </a:r>
          </a:p>
          <a:p>
            <a:r>
              <a:rPr lang="ru-RU" dirty="0"/>
              <a:t>Работают: 1 врач педиатр Бабаев К. стаж работы 4 года, первичной специализации по фтизиатрии нет, но имеются сертификаты по ТБ (неоднократно проходил семинары, тренинги по ТБ);</a:t>
            </a:r>
          </a:p>
          <a:p>
            <a:r>
              <a:rPr lang="ru-RU" dirty="0"/>
              <a:t>1 врач фтизиатр </a:t>
            </a:r>
            <a:r>
              <a:rPr lang="ru-RU" dirty="0" err="1"/>
              <a:t>Шергазиев</a:t>
            </a:r>
            <a:r>
              <a:rPr lang="ru-RU" dirty="0"/>
              <a:t> Ж. стаж работы 20 лет. С 2017 года работает фтизиатром в ЦСМ. Обучение проходил, в день мониторингового визита находился на обучении по ТБ в г.Ош. По отчету лечение получают 56 больных:</a:t>
            </a:r>
          </a:p>
          <a:p>
            <a:r>
              <a:rPr lang="ru-RU" dirty="0"/>
              <a:t>МЛУ ТБ – 17; чувств. ТБ – 39. Из них БК (+) – 11. По отчетам за 2017 год пролечен 175 больных ТБ из них 21 МЛУ ТБ, ВИЧ ТБ – 3(получают лечение). В день мониторинга получают лечение 42, из них: 3 МЛУ ТБ.</a:t>
            </a:r>
          </a:p>
          <a:p>
            <a:r>
              <a:rPr lang="ru-RU" dirty="0"/>
              <a:t>ЦСМ укомплектованность кадров 100%. </a:t>
            </a:r>
          </a:p>
          <a:p>
            <a:r>
              <a:rPr lang="ru-RU" dirty="0"/>
              <a:t>В кабинете фтизиатров находится аптечный металлический шкаф с сейфом, где находится препараты ПТП покрывающие месячный потребность, ПТП и ИМН получает через БОЦБТ.</a:t>
            </a:r>
          </a:p>
          <a:p>
            <a:r>
              <a:rPr lang="ru-RU" dirty="0"/>
              <a:t> </a:t>
            </a:r>
          </a:p>
          <a:p>
            <a:r>
              <a:rPr lang="ru-RU" b="1" i="1" dirty="0"/>
              <a:t>Проблемы</a:t>
            </a:r>
            <a:r>
              <a:rPr lang="ru-RU" i="1" dirty="0"/>
              <a:t>:</a:t>
            </a:r>
            <a:r>
              <a:rPr lang="ru-RU" dirty="0"/>
              <a:t> </a:t>
            </a:r>
          </a:p>
          <a:p>
            <a:r>
              <a:rPr lang="ru-RU" dirty="0"/>
              <a:t>- не хватает врачей фтизиатров (врач фтизиатр Бабаев из-за низкой заработной платы не хочет работать (молодой специалист)). Сотрудники, оказывающие мед. помощь ТБ больным </a:t>
            </a:r>
            <a:r>
              <a:rPr lang="ru-RU" b="1" dirty="0"/>
              <a:t>мотивационных выплат не получают.</a:t>
            </a:r>
            <a:endParaRPr lang="ru-RU" dirty="0"/>
          </a:p>
          <a:p>
            <a:r>
              <a:rPr lang="ru-RU" b="1" dirty="0"/>
              <a:t>Замечаний по ведению документации, хранение ПТП и сроки годности нет. </a:t>
            </a:r>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b="1" dirty="0"/>
              <a:t>ЦСМ </a:t>
            </a:r>
            <a:r>
              <a:rPr lang="ru-RU" b="1" dirty="0" err="1"/>
              <a:t>Кызыл-Кыя</a:t>
            </a:r>
            <a:r>
              <a:rPr lang="ru-RU" dirty="0"/>
              <a:t> </a:t>
            </a:r>
          </a:p>
          <a:p>
            <a:r>
              <a:rPr lang="ru-RU" dirty="0"/>
              <a:t>директор </a:t>
            </a:r>
            <a:r>
              <a:rPr lang="ru-RU" dirty="0" err="1"/>
              <a:t>Тудубекова</a:t>
            </a:r>
            <a:r>
              <a:rPr lang="ru-RU" dirty="0"/>
              <a:t> А.К. </a:t>
            </a:r>
          </a:p>
          <a:p>
            <a:r>
              <a:rPr lang="ru-RU" dirty="0" err="1"/>
              <a:t>Облуживаемое</a:t>
            </a:r>
            <a:r>
              <a:rPr lang="ru-RU" dirty="0"/>
              <a:t> население (около 59 тыс.) При ЦСМ: 12 ГСВ, 1 ФАП. Работают: 23 сем. врачей - 1 врач фтизиатр, укомплектованность 100%. Врач фтизиатр мотивационных выплат не получает, работает врач фтизиатр с 40-летним стажем. По отчету за 2017 год выявлен 52, вылечен 40 ТБ больные, 12 МЛУ ТБ продолжают лечение. Был 1 ВИЧ ТБ – вылечен. В момент мониторинга получали лечение 26 пациентов, из них 3 МЛУ. ПТП и ИМН запас продукции на 3-месяца, срок годности до 2019-2020 гг. Условия хранения удовлетворительные, поступление бесперебойные, получают через БОЦБТ согласно по заявкам, по данным находившихся на лечении больных ТБ.  В ЦСМ имеется бак. лаборатория, где проводят микроскопию мокроты и Ген. Эксперт</a:t>
            </a:r>
          </a:p>
          <a:p>
            <a:r>
              <a:rPr lang="ru-RU" b="1" i="1" dirty="0"/>
              <a:t>Проблемы</a:t>
            </a:r>
            <a:r>
              <a:rPr lang="ru-RU" i="1" dirty="0"/>
              <a:t>:</a:t>
            </a:r>
            <a:r>
              <a:rPr lang="ru-RU" dirty="0"/>
              <a:t> </a:t>
            </a:r>
          </a:p>
          <a:p>
            <a:r>
              <a:rPr lang="ru-RU" dirty="0"/>
              <a:t>- нет молодых кадров, нет фтизиатров, работающий фтизиатр (по штату получает 0.75 ст.) пенсионного возраста работает с нагрузкой. </a:t>
            </a:r>
            <a:r>
              <a:rPr lang="ru-RU" b="1" dirty="0"/>
              <a:t>Мотивационных выплат нет</a:t>
            </a:r>
            <a:r>
              <a:rPr lang="ru-RU" dirty="0"/>
              <a:t>, низкая заработная плата (</a:t>
            </a:r>
            <a:r>
              <a:rPr lang="ru-RU" dirty="0" err="1"/>
              <a:t>з</a:t>
            </a:r>
            <a:r>
              <a:rPr lang="ru-RU" dirty="0"/>
              <a:t>/</a:t>
            </a:r>
            <a:r>
              <a:rPr lang="ru-RU" dirty="0" err="1"/>
              <a:t>плата</a:t>
            </a:r>
            <a:r>
              <a:rPr lang="ru-RU" dirty="0"/>
              <a:t> не покрывает прожиточный минимум).</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2334</Words>
  <Application>Microsoft Office PowerPoint</Application>
  <PresentationFormat>Экран (4:3)</PresentationFormat>
  <Paragraphs>134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Отчет по проведенному мониторингу  реализации НТП в организациях здравоохранения в Баткенской и Жалал-Абадской области </vt:lpstr>
      <vt:lpstr>Слайд 2</vt:lpstr>
      <vt:lpstr>Организации здравоохранения, охваченные мониторингом:</vt:lpstr>
      <vt:lpstr>Баткенский областной центр борьбы туберкулеза. </vt:lpstr>
      <vt:lpstr>Слайд 5</vt:lpstr>
      <vt:lpstr>Слайд 6</vt:lpstr>
      <vt:lpstr>Слайд 7</vt:lpstr>
      <vt:lpstr>Слайд 8</vt:lpstr>
      <vt:lpstr>Слайд 9</vt:lpstr>
      <vt:lpstr>   Джалал-Абад областной центр борьбы туберкулеза (ЖАОЦБТ)  </vt:lpstr>
      <vt:lpstr>Слайд 11</vt:lpstr>
      <vt:lpstr>Жалал – Абадский городской противотуберкулезный диспансер</vt:lpstr>
      <vt:lpstr>ЦСМ Сузакского района </vt:lpstr>
      <vt:lpstr>Слайд 14</vt:lpstr>
      <vt:lpstr>ЦСМ г. Джалал-Абад.   НОКП г. Джалал-Абад</vt:lpstr>
      <vt:lpstr>1 Финансирование  </vt:lpstr>
      <vt:lpstr>Исполнения  </vt:lpstr>
      <vt:lpstr>Цели</vt:lpstr>
      <vt:lpstr>Эффективность управления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по проведенному мониторингу  реализации НТП в организациях здравоохранения в Баткенской и Жалал-Абадской области</dc:title>
  <dc:creator>User</dc:creator>
  <cp:lastModifiedBy>User</cp:lastModifiedBy>
  <cp:revision>2</cp:revision>
  <dcterms:created xsi:type="dcterms:W3CDTF">2018-05-11T07:59:28Z</dcterms:created>
  <dcterms:modified xsi:type="dcterms:W3CDTF">2018-05-17T05:28:08Z</dcterms:modified>
</cp:coreProperties>
</file>