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22"/>
  </p:notesMasterIdLst>
  <p:sldIdLst>
    <p:sldId id="256" r:id="rId2"/>
    <p:sldId id="262" r:id="rId3"/>
    <p:sldId id="257" r:id="rId4"/>
    <p:sldId id="295" r:id="rId5"/>
    <p:sldId id="258" r:id="rId6"/>
    <p:sldId id="319" r:id="rId7"/>
    <p:sldId id="263" r:id="rId8"/>
    <p:sldId id="314" r:id="rId9"/>
    <p:sldId id="320" r:id="rId10"/>
    <p:sldId id="321" r:id="rId11"/>
    <p:sldId id="322" r:id="rId12"/>
    <p:sldId id="315" r:id="rId13"/>
    <p:sldId id="316" r:id="rId14"/>
    <p:sldId id="317" r:id="rId15"/>
    <p:sldId id="318" r:id="rId16"/>
    <p:sldId id="268" r:id="rId17"/>
    <p:sldId id="308" r:id="rId18"/>
    <p:sldId id="309" r:id="rId19"/>
    <p:sldId id="310" r:id="rId20"/>
    <p:sldId id="291" r:id="rId21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88" d="100"/>
          <a:sy n="88" d="100"/>
        </p:scale>
        <p:origin x="54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C1E74-7502-4B04-9D3D-8C875BF1891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F16BA-1325-4E8D-8918-F8A5AF444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C965D-62D7-4FBA-BBE9-E86622CF871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136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F16BA-1325-4E8D-8918-F8A5AF444DF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56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6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4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0921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26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64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38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329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1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37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4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91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1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6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7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29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98F9-84D4-47E4-A632-3BA1050A1AA5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1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217850"/>
          </a:xfrm>
        </p:spPr>
        <p:txBody>
          <a:bodyPr>
            <a:noAutofit/>
          </a:bodyPr>
          <a:lstStyle/>
          <a:p>
            <a:r>
              <a:rPr lang="ru-RU" sz="2000" dirty="0"/>
              <a:t>Секретариата Комитета по борьбе с ВИЧ/СПИДом, ТБ и малярией за бюджетный цикл 2-е полугодие 20</a:t>
            </a:r>
            <a:r>
              <a:rPr lang="en-US" sz="2000" dirty="0" smtClean="0"/>
              <a:t>21</a:t>
            </a:r>
            <a:r>
              <a:rPr lang="ru-RU" sz="2000" dirty="0" smtClean="0"/>
              <a:t> года </a:t>
            </a:r>
            <a:r>
              <a:rPr lang="ru-RU" sz="2000" dirty="0"/>
              <a:t>и 1-е полугодие </a:t>
            </a:r>
            <a:r>
              <a:rPr lang="ru-RU" sz="2000" dirty="0" smtClean="0"/>
              <a:t>202</a:t>
            </a:r>
            <a:r>
              <a:rPr lang="en-US" sz="2000" dirty="0"/>
              <a:t>2</a:t>
            </a:r>
            <a:r>
              <a:rPr lang="ru-RU" sz="2000" dirty="0" smtClean="0"/>
              <a:t> </a:t>
            </a:r>
            <a:r>
              <a:rPr lang="ru-RU" sz="2000" dirty="0"/>
              <a:t>года </a:t>
            </a:r>
            <a:r>
              <a:rPr lang="en-US" sz="2000" dirty="0"/>
              <a:t>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01762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34" y="513845"/>
            <a:ext cx="828092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379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34" y="588193"/>
            <a:ext cx="842493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818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924594"/>
            <a:ext cx="8971763" cy="148916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Краткий отчет мероприятий э</a:t>
            </a:r>
            <a:r>
              <a:rPr lang="ru-RU" dirty="0" smtClean="0"/>
              <a:t>ксперта по вопросам надзора Комитета КСОЗ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742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19B527-7A34-463B-A6D7-25BDD6D19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65471"/>
            <a:ext cx="8769532" cy="6327058"/>
          </a:xfrm>
        </p:spPr>
        <p:txBody>
          <a:bodyPr>
            <a:normAutofit/>
          </a:bodyPr>
          <a:lstStyle/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 за 2021-2022 г.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 Анализ текущей ситуации в работе сектора по надзору СКК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 и утвержден ежегодный детальный рабочий план по надзору, утвержденный на заседании Комитета по борьбе с ВИЧ/СПИДом, туберкулезом и малярией 15.09.21г.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разработаны рекомендации и предложения по повышению эффективности надзора в условиях эпидемии COVID-19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разработана анкета и проведено анонимное анкетирование среди членов ССК, ОП, СП и других партнеров по проведению надзора.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 план сайт визитов, утвержденный на заседании Комитета по борьбе с ВИЧ/СПИДом, туберкулезом и малярией 15.09.21г.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разработаны индикаторы эффективности работы по надзору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 анализ актуальности и разработка единого формата сдачи отчетных данных СП и для партнеров в сфере ВИЧ и ТБ.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750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2DF08E-4D7F-47F8-AE88-51F769F5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5" y="589935"/>
            <a:ext cx="9457508" cy="5987846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проведены согласно плану надзора мониторинговые сайт-визиты в регионы республики</a:t>
            </a:r>
          </a:p>
          <a:p>
            <a:pPr lv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изучены и проанализированы документы по плану развития СКК от ГФ, разработаны мероприятия по позиционированию и вовлеченности.</a:t>
            </a:r>
          </a:p>
          <a:p>
            <a:pPr lv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проведены встречи и технические консультации с членами и альтернатами СКК, а также с экспертом ГФ Д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Отиашвили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 тренинговый материал по вопросам прогнозирования и управления рисками реализации проекта (совместно с 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Д.Отиашвили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Оказана техническая поддержка группы экспертов по пересмотру Положения Комитета КСОЗ</a:t>
            </a:r>
          </a:p>
          <a:p>
            <a:pPr lv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Переработан тренинговый материал по обучению новых членов Комитета КСОЗ по вопросам надзора</a:t>
            </a:r>
          </a:p>
          <a:p>
            <a:pPr lv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 механизм мониторинга выполнения обязательств по госфинансированию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942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73923B2-6AF8-421E-97CF-474B5B321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14" y="304800"/>
            <a:ext cx="9240216" cy="63572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 с отсроченной реализацией по объективным причинам: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изменение политической ситуации в стране, досрочные выборы законодательной власти и соответствующие изменения исполнительной власти(правительства), структурные преобразования и изменения в законодательстве в сфере здравоохранения продлившиеся до марта 2022года, не позволяли запустить процессы по проведению выборов новых членов Комитета КСОЗ, а так же сопутствующие мероприятия: </a:t>
            </a:r>
          </a:p>
          <a:p>
            <a:r>
              <a:rPr lang="ru-RU" sz="2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обучение новых членов Комитета методологии и принципам </a:t>
            </a:r>
            <a:r>
              <a:rPr lang="ru-RU" sz="2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МиО</a:t>
            </a:r>
            <a:r>
              <a:rPr lang="ru-RU" sz="2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надзора для эффективного проведения мониторинговых выездов, </a:t>
            </a:r>
          </a:p>
          <a:p>
            <a:r>
              <a:rPr lang="ru-RU" sz="2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обучение прогнозированию и управлению рисками, инициирование расширенного совещания для презентации проекта новых документов Комитета, </a:t>
            </a:r>
          </a:p>
          <a:p>
            <a:r>
              <a:rPr lang="ru-RU" sz="2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обсуждения и предложений о роли и месте Комитета в новой структуре Правительства КР, </a:t>
            </a:r>
          </a:p>
          <a:p>
            <a:r>
              <a:rPr lang="ru-RU" sz="2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критериев выдвижения в члены СКК от госорганов, </a:t>
            </a:r>
          </a:p>
          <a:p>
            <a:r>
              <a:rPr lang="ru-RU" sz="2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и утверждение инструкции по работе и отчетности членов СКК от госорганов и др.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0" indent="0">
              <a:buNone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данных мероприятий планируется после июля 2022 года.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161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8"/>
            <a:ext cx="8596668" cy="47264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latin typeface="Arial" pitchFamily="34" charset="0"/>
                <a:cs typeface="Arial" pitchFamily="34" charset="0"/>
              </a:rPr>
              <a:t>Финансовая деятельность Комитета  КСОЗ </a:t>
            </a:r>
            <a:br>
              <a:rPr lang="ru-RU" sz="5400" dirty="0">
                <a:latin typeface="Arial" pitchFamily="34" charset="0"/>
                <a:cs typeface="Arial" pitchFamily="34" charset="0"/>
              </a:rPr>
            </a:br>
            <a:r>
              <a:rPr lang="ru-RU" sz="5400" dirty="0">
                <a:latin typeface="Arial" pitchFamily="34" charset="0"/>
                <a:cs typeface="Arial" pitchFamily="34" charset="0"/>
              </a:rPr>
              <a:t/>
            </a:r>
            <a:br>
              <a:rPr lang="ru-RU" sz="5400" dirty="0">
                <a:latin typeface="Arial" pitchFamily="34" charset="0"/>
                <a:cs typeface="Arial" pitchFamily="34" charset="0"/>
              </a:rPr>
            </a:br>
            <a:r>
              <a:rPr lang="ru-RU" sz="5400" dirty="0"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latin typeface="Arial" pitchFamily="34" charset="0"/>
                <a:cs typeface="Arial" pitchFamily="34" charset="0"/>
              </a:rPr>
              <a:t>Отчет НОКП Фидуциарного органа ГФ </a:t>
            </a:r>
            <a:r>
              <a:rPr lang="ru-RU" sz="5400" dirty="0">
                <a:latin typeface="Arial" pitchFamily="34" charset="0"/>
                <a:cs typeface="Arial" pitchFamily="34" charset="0"/>
              </a:rPr>
              <a:t>)</a:t>
            </a:r>
            <a:br>
              <a:rPr lang="ru-RU" sz="5400" dirty="0">
                <a:latin typeface="Arial" pitchFamily="34" charset="0"/>
                <a:cs typeface="Arial" pitchFamily="34" charset="0"/>
              </a:rPr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62923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8382" y="4740031"/>
            <a:ext cx="10058909" cy="1320800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4515AFA-6E8D-4EA7-B389-0905CE4F164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68165005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201117306"/>
                    </a:ext>
                  </a:extLst>
                </a:gridCol>
              </a:tblGrid>
              <a:tr h="1240641">
                <a:tc>
                  <a:txBody>
                    <a:bodyPr/>
                    <a:lstStyle/>
                    <a:p>
                      <a:pPr algn="ctr"/>
                      <a:r>
                        <a:rPr lang="ru-RU" sz="4000" i="0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233754"/>
                  </a:ext>
                </a:extLst>
              </a:tr>
              <a:tr h="3101608">
                <a:tc>
                  <a:txBody>
                    <a:bodyPr/>
                    <a:lstStyle/>
                    <a:p>
                      <a:r>
                        <a:rPr lang="ru-RU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СКК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(01.07.21-30.06.22)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административную деятельность(в том числе з/п) </a:t>
                      </a:r>
                    </a:p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57 447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Программная деятельность  34903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936887"/>
                  </a:ext>
                </a:extLst>
              </a:tr>
              <a:tr h="1257875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на консультанта  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COVID19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(01.07.21-30.06.22)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16,250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432207"/>
                  </a:ext>
                </a:extLst>
              </a:tr>
              <a:tr h="1257875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 по надзору </a:t>
                      </a:r>
                      <a:r>
                        <a:rPr lang="ru-RU" sz="18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EV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(01.07.21-30.06.23)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38,800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940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508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2347" y="5857461"/>
            <a:ext cx="4386471" cy="22661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-Общая сумма</a:t>
            </a:r>
            <a:endParaRPr lang="ru-RU" sz="1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EA8DBBB-EA3F-4263-B34D-8F3C0DB2DE1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10064"/>
          <a:ext cx="12192001" cy="6747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7631">
                  <a:extLst>
                    <a:ext uri="{9D8B030D-6E8A-4147-A177-3AD203B41FA5}">
                      <a16:colId xmlns:a16="http://schemas.microsoft.com/office/drawing/2014/main" val="2165554405"/>
                    </a:ext>
                  </a:extLst>
                </a:gridCol>
                <a:gridCol w="6214370">
                  <a:extLst>
                    <a:ext uri="{9D8B030D-6E8A-4147-A177-3AD203B41FA5}">
                      <a16:colId xmlns:a16="http://schemas.microsoft.com/office/drawing/2014/main" val="1621972133"/>
                    </a:ext>
                  </a:extLst>
                </a:gridCol>
              </a:tblGrid>
              <a:tr h="1271085">
                <a:tc>
                  <a:txBody>
                    <a:bodyPr/>
                    <a:lstStyle/>
                    <a:p>
                      <a:r>
                        <a:rPr lang="ru-RU" dirty="0"/>
                        <a:t>Общая сумма поступлений  на21-22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COVID19   16,250 USD</a:t>
                      </a:r>
                      <a:endParaRPr lang="ru-RU" dirty="0"/>
                    </a:p>
                    <a:p>
                      <a:r>
                        <a:rPr lang="en-US" dirty="0"/>
                        <a:t>EV    </a:t>
                      </a:r>
                      <a:r>
                        <a:rPr lang="ru-RU" dirty="0"/>
                        <a:t>       </a:t>
                      </a:r>
                      <a:r>
                        <a:rPr lang="en-US" dirty="0"/>
                        <a:t> 38,800 USD</a:t>
                      </a:r>
                      <a:endParaRPr lang="ru-RU" dirty="0"/>
                    </a:p>
                    <a:p>
                      <a:r>
                        <a:rPr lang="ru-RU" dirty="0"/>
                        <a:t>Итого       </a:t>
                      </a:r>
                      <a:r>
                        <a:rPr lang="ru-RU" b="1" dirty="0"/>
                        <a:t>55030 </a:t>
                      </a:r>
                      <a:r>
                        <a:rPr lang="en-US" b="1" dirty="0"/>
                        <a:t>USD</a:t>
                      </a:r>
                      <a:endParaRPr lang="ru-RU" b="1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572090"/>
                  </a:ext>
                </a:extLst>
              </a:tr>
              <a:tr h="97775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Остаток с предыдущего отчетного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39013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021436"/>
                  </a:ext>
                </a:extLst>
              </a:tr>
              <a:tr h="2444395">
                <a:tc>
                  <a:txBody>
                    <a:bodyPr/>
                    <a:lstStyle/>
                    <a:p>
                      <a:r>
                        <a:rPr lang="ru-RU" dirty="0"/>
                        <a:t>Расходы за период</a:t>
                      </a:r>
                    </a:p>
                    <a:p>
                      <a:endParaRPr lang="ru-RU" dirty="0"/>
                    </a:p>
                    <a:p>
                      <a:r>
                        <a:rPr lang="ru-RU" b="1" dirty="0"/>
                        <a:t>СКК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*Использовано на  программную деятельность 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6712,94 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*На административную деятельность (в том числе з/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п,офис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 57 447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713512"/>
                  </a:ext>
                </a:extLst>
              </a:tr>
              <a:tr h="39110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Сотрудник по надзору    EV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15370,92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631891"/>
                  </a:ext>
                </a:extLst>
              </a:tr>
              <a:tr h="58806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Бюджет на консультанта 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COVID19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14218,1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371093"/>
                  </a:ext>
                </a:extLst>
              </a:tr>
              <a:tr h="68443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Остаток неиспользованных денежных  средств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На 24.06.22 г. составил: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294,04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959377"/>
                  </a:ext>
                </a:extLst>
              </a:tr>
              <a:tr h="39110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59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275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8254CE8A-B9ED-40BD-B3A6-DA530A9AABA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-14068" y="0"/>
          <a:ext cx="12206068" cy="7589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468">
                  <a:extLst>
                    <a:ext uri="{9D8B030D-6E8A-4147-A177-3AD203B41FA5}">
                      <a16:colId xmlns:a16="http://schemas.microsoft.com/office/drawing/2014/main" val="29649351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0615576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232474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2436937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610271550"/>
                    </a:ext>
                  </a:extLst>
                </a:gridCol>
              </a:tblGrid>
              <a:tr h="999460"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819334"/>
                  </a:ext>
                </a:extLst>
              </a:tr>
              <a:tr h="1810748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СКК(21-22)</a:t>
                      </a: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административную деятельность(в том числе з/п)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57 447 </a:t>
                      </a:r>
                    </a:p>
                    <a:p>
                      <a:endParaRPr lang="ru-RU" sz="20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57 447 </a:t>
                      </a: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-18434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483396"/>
                  </a:ext>
                </a:extLst>
              </a:tr>
              <a:tr h="11441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Программная деятельность </a:t>
                      </a: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34903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6712,94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-6712,94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397314"/>
                  </a:ext>
                </a:extLst>
              </a:tr>
              <a:tr h="916952"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Сотрудник по надзору   EV(21-22)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16250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16230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15370,92                  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879,08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99470"/>
                  </a:ext>
                </a:extLst>
              </a:tr>
              <a:tr h="869645"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на консультанта(21-23)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38800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38800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14218,1 	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24581,9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908299"/>
                  </a:ext>
                </a:extLst>
              </a:tr>
              <a:tr h="869645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93748,96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593885"/>
                  </a:ext>
                </a:extLst>
              </a:tr>
              <a:tr h="869645">
                <a:tc>
                  <a:txBody>
                    <a:bodyPr/>
                    <a:lstStyle/>
                    <a:p>
                      <a:endParaRPr lang="ru-RU" sz="2000" i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912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14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1837"/>
            <a:ext cx="8596668" cy="1548563"/>
          </a:xfrm>
        </p:spPr>
        <p:txBody>
          <a:bodyPr>
            <a:noAutofit/>
          </a:bodyPr>
          <a:lstStyle/>
          <a:p>
            <a:r>
              <a:rPr lang="ru-RU" sz="2800" dirty="0"/>
              <a:t>Основной документ для организации деятельности Комитета КСОЗ по борьбе с ВИЧ/СПИДом, ТБ и малярией КСОЗ при ПКР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754" y="1858946"/>
            <a:ext cx="9170050" cy="414222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Календарный план мероприятий Комитета по борьбе с ВИЧ/СПИДом, туберкулезом и малярией при КСОЗ ПКР на период июль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202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- июнь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202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гг., утвержденный Председателем Правления Комитета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КСОЗ 18 августа 2021 года.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0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7334" y="2652765"/>
            <a:ext cx="9491598" cy="303460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600" b="1" dirty="0">
                <a:solidFill>
                  <a:schemeClr val="tx1"/>
                </a:solidFill>
              </a:rPr>
              <a:t>Спасибо за внимание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91206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464" y="147376"/>
            <a:ext cx="8596668" cy="845401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Организация деятельности Комитета КСОЗ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273" y="1215851"/>
            <a:ext cx="10229222" cy="4825511"/>
          </a:xfrm>
        </p:spPr>
        <p:txBody>
          <a:bodyPr>
            <a:no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За период с июля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2021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по июнь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2022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года было проведено:</a:t>
            </a:r>
          </a:p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очередных и 5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внеочередных заседаний Комитета КСОЗ, </a:t>
            </a:r>
            <a:r>
              <a:rPr lang="ru-RU" dirty="0">
                <a:latin typeface="Arial" pitchFamily="34" charset="0"/>
                <a:cs typeface="Arial" pitchFamily="34" charset="0"/>
              </a:rPr>
              <a:t>в которых принимали участие основные члены Комитета, альтернаты, представители гос. органов (Минздрав КР, Минфин КР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МВД, ГСИН ПКР, РЦ «СПИД», НЦФ), партнеры по развитию, ПРООН, МАФ;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1 заседание Сектора по подготовке заявок, мобилизации ресурсов и гармонизации;</a:t>
            </a:r>
          </a:p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>
                <a:latin typeface="Arial" pitchFamily="34" charset="0"/>
                <a:cs typeface="Arial" pitchFamily="34" charset="0"/>
              </a:rPr>
              <a:t> заседания Сектора  по осуществлению контроля за расходованием средств грантов международных и донорских организаций, осуществлением программ и результатами их внедрения;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Все мероприятия  Комитета КСОЗ  были обеспечены своевременной логистикой и административной поддержкой со стороны Секретариата и фидуциарного органа, что свидетельствует об улучшении и систематизировании деятельности Комитета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19110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9634"/>
            <a:ext cx="8596668" cy="592183"/>
          </a:xfrm>
        </p:spPr>
        <p:txBody>
          <a:bodyPr>
            <a:normAutofit fontScale="90000"/>
          </a:bodyPr>
          <a:lstStyle/>
          <a:p>
            <a:r>
              <a:rPr lang="ru-RU" sz="2500" dirty="0"/>
              <a:t>Обязанности Секретариата включают следующее:</a:t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31817"/>
            <a:ext cx="8596668" cy="5556069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/>
              <a:t>Поддержка процесса подготовки страновых заявок для подачи в Глобальный Фонд и вовлечение всех заинтересованных сторон;</a:t>
            </a:r>
          </a:p>
          <a:p>
            <a:endParaRPr lang="ru-RU" sz="2400" dirty="0"/>
          </a:p>
          <a:p>
            <a:r>
              <a:rPr lang="ru-RU" sz="2400" dirty="0"/>
              <a:t>Поддержка коммуникации с заинтересованными сторонами и ГФ, информирование широкой общественности о работе Комитета и программах ГФ;</a:t>
            </a:r>
          </a:p>
          <a:p>
            <a:endParaRPr lang="ru-RU" sz="2400" dirty="0"/>
          </a:p>
          <a:p>
            <a:r>
              <a:rPr lang="ru-RU" sz="2400" dirty="0"/>
              <a:t>Поддержка и активное участие в сборе средств и нахождении дополнительных источников финансирования;</a:t>
            </a:r>
          </a:p>
          <a:p>
            <a:endParaRPr lang="ru-RU" sz="2400" dirty="0"/>
          </a:p>
          <a:p>
            <a:r>
              <a:rPr lang="ru-RU" sz="2400" dirty="0"/>
              <a:t>Ведение документации и архива документов Комитета в соответствии с требованиями ГФ и законодательством Кыргызской Республики;</a:t>
            </a:r>
          </a:p>
          <a:p>
            <a:endParaRPr lang="ru-RU" sz="2400" dirty="0"/>
          </a:p>
          <a:p>
            <a:r>
              <a:rPr lang="ru-RU" sz="2400" dirty="0"/>
              <a:t>Ведение финансовой отчетности согласно требованиям ГФ и законодательства Кыргызской Республики;</a:t>
            </a:r>
          </a:p>
          <a:p>
            <a:endParaRPr lang="ru-RU" sz="2400" dirty="0"/>
          </a:p>
          <a:p>
            <a:r>
              <a:rPr lang="ru-RU" sz="2400" dirty="0"/>
              <a:t>Поддержка обновления членства Комитета, включая помощь в мобилизации секторов для обновления членства.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76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996" y="321547"/>
            <a:ext cx="8596668" cy="9847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Секретариатом Комитета КСОЗ выполняются следующие основные 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996" y="1326382"/>
            <a:ext cx="8596668" cy="553161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Проводится учет и архивирование всей документации Комитета КСОЗ, делопроизводство Секретариата Комитета КСОЗ;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Систематизировано планирование  мероприятий и заседаний Комитета КСОЗ и Секторов по подготовке заявок и надзора с указанием бюджета;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Проводилось ежеквартальное уточнение планов и мероприятий    с фидуциарным органом (НОКП КР, бюджет Комитета КСОЗ для планирования мобилизации ресурсов).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Совершенствуется веб-сайт Комитета КСОЗ, проводится постоянное обновление информационного материала; создана первичная база данных.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0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A5828738-3437-413D-993B-1E6A07A94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102" y="435428"/>
            <a:ext cx="8987247" cy="6422571"/>
          </a:xfrm>
        </p:spPr>
        <p:txBody>
          <a:bodyPr>
            <a:no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Выполненные работы по сайту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Комитета КСОЗ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 произведено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обновление и обслуживание базы данных Комитета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КСОЗ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(через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панель администратора) 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Проведен мониторинг работоспособности веб-сайта Комитета КСОЗ, а именно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 - типы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контентов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категории – меню -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виджеты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далее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страницы.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Были устранены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неполадки,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связанные с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мультиязычностью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веб-сайта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Комитета КСОЗ, а именно: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кыргызский язык.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Мультиязычность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веб-сайта работает в штатном режиме.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Были загружены </a:t>
            </a:r>
            <a:r>
              <a:rPr lang="ru-K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K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редактирован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K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карт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K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геолокации государственных учреждений и партнеров Комитета КСОЗ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  <a:r>
              <a:rPr lang="ru-K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G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Интегрирова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</a:t>
            </a:r>
            <a:r>
              <a:rPr lang="ru-K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перевод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K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последних публикаций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контентов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K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новостей, записей и другой информации на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веб-сайте Комитета по борьбе с ВИЧ/СПИДом, ТБ и Малярией на кыргызский и на английский </a:t>
            </a:r>
            <a:r>
              <a:rPr lang="ru-KG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KG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Были добавлены отчеты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- визитов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2021 год.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Был добавлен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обновленный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получателей Комитета.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Были отработаны компоненты по улучшению фото-изображений и виджентов основных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контентов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веб – сайте Комитета КСОЗ.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Отредактирована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 данных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 - сайта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 Ежедневно производится процесс проверки основных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контентов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типы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контентов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основное меню сайта через панель администратора. Поддержка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мультиязычности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сайте. Загрузка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обновление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контента на сайте при наличии новостной информации. 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11) Интеграция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Календарного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плана К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омитета КСОЗ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всем компонентам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 - сайта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содействии ассистента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Исполнительного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секретаря.</a:t>
            </a:r>
            <a:endParaRPr lang="ru-KG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32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2032"/>
            <a:ext cx="10972800" cy="892962"/>
          </a:xfrm>
        </p:spPr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Оптимизация взаимодействия и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305" y="3135086"/>
            <a:ext cx="11393314" cy="377878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Администрирование  веб-сайта Комитета КСОЗ гарантирует улучшение системы коммуникации и информирования заинтересованных сторон Секретариатом Комитета КСОЗ;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4199" y="1315021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Правление Комитета КСОЗ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00741" y="1309015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Секретариат Комитета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97259" y="1309015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Секретариат Глобального Фонда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92534" y="2996952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Члены Комитета </a:t>
            </a: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374519" y="1655290"/>
            <a:ext cx="1056117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7512174" y="1741063"/>
            <a:ext cx="768085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5896885" y="2323133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9639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023" y="2072640"/>
            <a:ext cx="892565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Краткий отчет мероприятий Консультанта по координации в рамках </a:t>
            </a:r>
            <a:r>
              <a:rPr lang="en-US" dirty="0" smtClean="0"/>
              <a:t>C19RM</a:t>
            </a:r>
            <a:r>
              <a:rPr lang="ru-RU" dirty="0" smtClean="0"/>
              <a:t> Комитета КСОЗ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523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184" y="661850"/>
            <a:ext cx="8046720" cy="579148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69" y="908719"/>
            <a:ext cx="828092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4906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8102</TotalTime>
  <Words>1163</Words>
  <Application>Microsoft Office PowerPoint</Application>
  <PresentationFormat>Широкоэкранный</PresentationFormat>
  <Paragraphs>146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Trebuchet MS</vt:lpstr>
      <vt:lpstr>Wingdings 3</vt:lpstr>
      <vt:lpstr>Аспект</vt:lpstr>
      <vt:lpstr>ОТЧЕТ</vt:lpstr>
      <vt:lpstr>Основной документ для организации деятельности Комитета КСОЗ по борьбе с ВИЧ/СПИДом, ТБ и малярией КСОЗ при ПКР </vt:lpstr>
      <vt:lpstr> Организация деятельности Комитета КСОЗ</vt:lpstr>
      <vt:lpstr>Обязанности Секретариата включают следующее: </vt:lpstr>
      <vt:lpstr>Секретариатом Комитета КСОЗ выполняются следующие основные задачи:</vt:lpstr>
      <vt:lpstr>Презентация PowerPoint</vt:lpstr>
      <vt:lpstr> Оптимизация взаимодействия и коммуникации</vt:lpstr>
      <vt:lpstr>Краткий отчет мероприятий Консультанта по координации в рамках C19RM Комитета КСОЗ</vt:lpstr>
      <vt:lpstr>Презентация PowerPoint</vt:lpstr>
      <vt:lpstr>Презентация PowerPoint</vt:lpstr>
      <vt:lpstr>Презентация PowerPoint</vt:lpstr>
      <vt:lpstr>Краткий отчет мероприятий эксперта по вопросам надзора Комитета КСОЗ</vt:lpstr>
      <vt:lpstr>Презентация PowerPoint</vt:lpstr>
      <vt:lpstr>Презентация PowerPoint</vt:lpstr>
      <vt:lpstr>Презентация PowerPoint</vt:lpstr>
      <vt:lpstr>Финансовая деятельность Комитета  КСОЗ   (Отчет НОКП Фидуциарного органа ГФ 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</dc:title>
  <dc:creator>Asus-rog</dc:creator>
  <cp:lastModifiedBy>Пользователь Windows</cp:lastModifiedBy>
  <cp:revision>125</cp:revision>
  <cp:lastPrinted>2022-06-23T05:09:08Z</cp:lastPrinted>
  <dcterms:created xsi:type="dcterms:W3CDTF">2017-06-26T20:59:28Z</dcterms:created>
  <dcterms:modified xsi:type="dcterms:W3CDTF">2022-06-24T06:06:29Z</dcterms:modified>
</cp:coreProperties>
</file>