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19"/>
  </p:notesMasterIdLst>
  <p:sldIdLst>
    <p:sldId id="256" r:id="rId2"/>
    <p:sldId id="316" r:id="rId3"/>
    <p:sldId id="262" r:id="rId4"/>
    <p:sldId id="257" r:id="rId5"/>
    <p:sldId id="295" r:id="rId6"/>
    <p:sldId id="258" r:id="rId7"/>
    <p:sldId id="263" r:id="rId8"/>
    <p:sldId id="315" r:id="rId9"/>
    <p:sldId id="314" r:id="rId10"/>
    <p:sldId id="321" r:id="rId11"/>
    <p:sldId id="322" r:id="rId12"/>
    <p:sldId id="323" r:id="rId13"/>
    <p:sldId id="268" r:id="rId14"/>
    <p:sldId id="324" r:id="rId15"/>
    <p:sldId id="325" r:id="rId16"/>
    <p:sldId id="326" r:id="rId17"/>
    <p:sldId id="291" r:id="rId18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88" d="100"/>
          <a:sy n="88" d="100"/>
        </p:scale>
        <p:origin x="547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C1E74-7502-4B04-9D3D-8C875BF1891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F16BA-1325-4E8D-8918-F8A5AF444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C965D-62D7-4FBA-BBE9-E86622CF8719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136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6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597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DF16BA-1325-4E8D-8918-F8A5AF444DF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839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06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94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0921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326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664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38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329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01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37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74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91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1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16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5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87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29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898F9-84D4-47E4-A632-3BA1050A1AA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1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  <p:sldLayoutId id="2147484018" r:id="rId13"/>
    <p:sldLayoutId id="2147484019" r:id="rId14"/>
    <p:sldLayoutId id="2147484020" r:id="rId15"/>
    <p:sldLayoutId id="21474840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ОТЧЕТ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217850"/>
          </a:xfrm>
        </p:spPr>
        <p:txBody>
          <a:bodyPr>
            <a:noAutofit/>
          </a:bodyPr>
          <a:lstStyle/>
          <a:p>
            <a:r>
              <a:rPr lang="ru-RU" sz="2000" dirty="0"/>
              <a:t>Секретариата Комитета по борьбе с ВИЧ/СПИДом, ТБ и малярией за бюджетный цикл </a:t>
            </a:r>
            <a:r>
              <a:rPr lang="ru-RU" sz="2000" dirty="0" smtClean="0"/>
              <a:t>июль – декабрь </a:t>
            </a:r>
          </a:p>
          <a:p>
            <a:r>
              <a:rPr lang="ru-RU" sz="2000" dirty="0" smtClean="0"/>
              <a:t>202</a:t>
            </a:r>
            <a:r>
              <a:rPr lang="en-US" sz="2000" dirty="0"/>
              <a:t>2</a:t>
            </a:r>
            <a:r>
              <a:rPr lang="ru-RU" sz="2000" dirty="0" smtClean="0"/>
              <a:t> </a:t>
            </a:r>
            <a:r>
              <a:rPr lang="ru-RU" sz="2000" dirty="0"/>
              <a:t>года </a:t>
            </a:r>
            <a:r>
              <a:rPr lang="en-US" sz="2000" dirty="0"/>
              <a:t>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01762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184" y="661850"/>
            <a:ext cx="8046720" cy="579148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269" y="908719"/>
            <a:ext cx="828092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09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34" y="513845"/>
            <a:ext cx="828092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032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34" y="374469"/>
            <a:ext cx="8424936" cy="590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279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8"/>
            <a:ext cx="8596668" cy="47264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>
                <a:latin typeface="Arial" pitchFamily="34" charset="0"/>
                <a:cs typeface="Arial" pitchFamily="34" charset="0"/>
              </a:rPr>
              <a:t>Финансовая деятельность Комитета  КСОЗ </a:t>
            </a:r>
            <a:br>
              <a:rPr lang="ru-RU" sz="5400" dirty="0">
                <a:latin typeface="Arial" pitchFamily="34" charset="0"/>
                <a:cs typeface="Arial" pitchFamily="34" charset="0"/>
              </a:rPr>
            </a:br>
            <a:r>
              <a:rPr lang="ru-RU" sz="5400" dirty="0">
                <a:latin typeface="Arial" pitchFamily="34" charset="0"/>
                <a:cs typeface="Arial" pitchFamily="34" charset="0"/>
              </a:rPr>
              <a:t/>
            </a:r>
            <a:br>
              <a:rPr lang="ru-RU" sz="5400" dirty="0">
                <a:latin typeface="Arial" pitchFamily="34" charset="0"/>
                <a:cs typeface="Arial" pitchFamily="34" charset="0"/>
              </a:rPr>
            </a:br>
            <a:r>
              <a:rPr lang="ru-RU" sz="5400" dirty="0">
                <a:latin typeface="Arial" pitchFamily="34" charset="0"/>
                <a:cs typeface="Arial" pitchFamily="34" charset="0"/>
              </a:rPr>
              <a:t>(</a:t>
            </a:r>
            <a:r>
              <a:rPr lang="ru-RU" dirty="0">
                <a:latin typeface="Arial" pitchFamily="34" charset="0"/>
                <a:cs typeface="Arial" pitchFamily="34" charset="0"/>
              </a:rPr>
              <a:t>Отчет НОКП Фидуциарного органа ГФ </a:t>
            </a:r>
            <a:r>
              <a:rPr lang="ru-RU" sz="5400" dirty="0">
                <a:latin typeface="Arial" pitchFamily="34" charset="0"/>
                <a:cs typeface="Arial" pitchFamily="34" charset="0"/>
              </a:rPr>
              <a:t>)</a:t>
            </a:r>
            <a:br>
              <a:rPr lang="ru-RU" sz="5400" dirty="0">
                <a:latin typeface="Arial" pitchFamily="34" charset="0"/>
                <a:cs typeface="Arial" pitchFamily="34" charset="0"/>
              </a:rPr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62923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Объект 2"/>
          <p:cNvSpPr>
            <a:spLocks noGrp="1"/>
          </p:cNvSpPr>
          <p:nvPr>
            <p:ph idx="1"/>
          </p:nvPr>
        </p:nvSpPr>
        <p:spPr>
          <a:xfrm>
            <a:off x="808382" y="4740031"/>
            <a:ext cx="10058909" cy="1320800"/>
          </a:xfrm>
        </p:spPr>
        <p:txBody>
          <a:bodyPr>
            <a:normAutofit/>
          </a:bodyPr>
          <a:lstStyle/>
          <a:p>
            <a:endParaRPr lang="en-US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194306" name="Таблица 4"/>
          <p:cNvGraphicFramePr>
            <a:graphicFrameLocks noGrp="1"/>
          </p:cNvGraphicFramePr>
          <p:nvPr/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4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7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0641">
                <a:tc>
                  <a:txBody>
                    <a:bodyPr/>
                    <a:lstStyle/>
                    <a:p>
                      <a:pPr algn="ctr"/>
                      <a:r>
                        <a:rPr lang="ru-RU" sz="4000" i="0" dirty="0"/>
                        <a:t>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1608">
                <a:tc>
                  <a:txBody>
                    <a:bodyPr/>
                    <a:lstStyle/>
                    <a:p>
                      <a:r>
                        <a:rPr lang="ru-RU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СКК</a:t>
                      </a: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(01.07.22-31.12.22)</a:t>
                      </a:r>
                      <a:endParaRPr lang="ru-RU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административную деятельность(в том числе з/п) </a:t>
                      </a:r>
                    </a:p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28 724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Программная деятельность </a:t>
                      </a:r>
                    </a:p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4517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endParaRPr lang="ru-RU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875"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 на консультанта  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COVID19</a:t>
                      </a: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(01.07.22-31.12.22)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7 500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USD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875"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Сотрудник по надзору </a:t>
                      </a:r>
                      <a:r>
                        <a:rPr lang="ru-RU" sz="18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EV</a:t>
                      </a: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(01.06.21-31.12.22)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24 000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USD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132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Объект 2"/>
          <p:cNvSpPr>
            <a:spLocks noGrp="1"/>
          </p:cNvSpPr>
          <p:nvPr>
            <p:ph idx="1"/>
          </p:nvPr>
        </p:nvSpPr>
        <p:spPr>
          <a:xfrm>
            <a:off x="6692347" y="5857461"/>
            <a:ext cx="4386471" cy="22661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-Общая сумма</a:t>
            </a:r>
            <a:endParaRPr lang="ru-RU" sz="1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194305" name="Таблица 4"/>
          <p:cNvGraphicFramePr>
            <a:graphicFrameLocks noGrp="1"/>
          </p:cNvGraphicFramePr>
          <p:nvPr/>
        </p:nvGraphicFramePr>
        <p:xfrm>
          <a:off x="0" y="0"/>
          <a:ext cx="12192001" cy="707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7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6529">
                <a:tc>
                  <a:txBody>
                    <a:bodyPr/>
                    <a:lstStyle/>
                    <a:p>
                      <a:r>
                        <a:rPr lang="ru-RU" dirty="0"/>
                        <a:t>Общая сумма поступлений  на-22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СКК</a:t>
                      </a:r>
                      <a:r>
                        <a:rPr lang="en-US" dirty="0"/>
                        <a:t>   </a:t>
                      </a:r>
                      <a:r>
                        <a:rPr lang="ru-RU" dirty="0"/>
                        <a:t>33 241 </a:t>
                      </a:r>
                      <a:r>
                        <a:rPr lang="en-US" dirty="0"/>
                        <a:t>USD</a:t>
                      </a:r>
                      <a:endParaRPr lang="ru-RU" dirty="0"/>
                    </a:p>
                    <a:p>
                      <a:r>
                        <a:rPr lang="en-US" dirty="0"/>
                        <a:t>EV </a:t>
                      </a:r>
                      <a:r>
                        <a:rPr lang="ru-RU" dirty="0"/>
                        <a:t>    24 000 </a:t>
                      </a:r>
                      <a:r>
                        <a:rPr lang="en-US" dirty="0"/>
                        <a:t>USD</a:t>
                      </a:r>
                      <a:endParaRPr lang="ru-RU" dirty="0"/>
                    </a:p>
                    <a:p>
                      <a:r>
                        <a:rPr lang="en-US" dirty="0"/>
                        <a:t>COVID19</a:t>
                      </a:r>
                      <a:r>
                        <a:rPr lang="ru-RU" dirty="0"/>
                        <a:t>   7 500 </a:t>
                      </a:r>
                      <a:r>
                        <a:rPr lang="en-US" dirty="0"/>
                        <a:t>USD</a:t>
                      </a:r>
                      <a:endParaRPr lang="ru-RU" dirty="0"/>
                    </a:p>
                    <a:p>
                      <a:r>
                        <a:rPr lang="ru-RU"/>
                        <a:t>Итого       6</a:t>
                      </a:r>
                      <a:r>
                        <a:rPr lang="en-US"/>
                        <a:t>4 741 </a:t>
                      </a:r>
                      <a:r>
                        <a:rPr lang="ru-RU"/>
                        <a:t> </a:t>
                      </a:r>
                      <a:r>
                        <a:rPr lang="en-US" b="1" dirty="0"/>
                        <a:t>USD</a:t>
                      </a:r>
                      <a:endParaRPr lang="ru-RU" b="1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715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Остаток с предыдущего отчетного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-1687,19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2726">
                <a:tc>
                  <a:txBody>
                    <a:bodyPr/>
                    <a:lstStyle/>
                    <a:p>
                      <a:r>
                        <a:rPr lang="ru-RU" dirty="0"/>
                        <a:t>Расходы за период</a:t>
                      </a:r>
                    </a:p>
                    <a:p>
                      <a:endParaRPr lang="ru-RU" dirty="0"/>
                    </a:p>
                    <a:p>
                      <a:r>
                        <a:rPr lang="ru-RU" b="1" dirty="0"/>
                        <a:t>СКК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*Использовано на  программную деятельность </a:t>
                      </a:r>
                    </a:p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1 665,87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*На административную деятельность (в том числе з/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п,офис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28 346,71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086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Сотрудник по надзору  EV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8 585,98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084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Бюджет на консультанта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COVID19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7932,3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90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Остаток неиспользованных денежных  средств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На 16.12.22 г. составил: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16 522,94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0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49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Таблица 8"/>
          <p:cNvGraphicFramePr>
            <a:graphicFrameLocks noGrp="1"/>
          </p:cNvGraphicFramePr>
          <p:nvPr/>
        </p:nvGraphicFramePr>
        <p:xfrm>
          <a:off x="-1" y="0"/>
          <a:ext cx="12192001" cy="7725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9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5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5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5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9460"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0748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СКК(21-22)</a:t>
                      </a:r>
                    </a:p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административную деятельность(в том числе з/п)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000" dirty="0"/>
                        <a:t>28 724 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28 724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28346,71</a:t>
                      </a:r>
                    </a:p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41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Программная деятельность </a:t>
                      </a:r>
                    </a:p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1665,87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2 851,13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952"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Сотрудник по надзору   EV(21-22)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24000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8585,98     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15414,02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9645"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на консультанта 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COVID19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(21-23)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7500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7932,3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-432,3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9645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46530,87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16 522,94</a:t>
                      </a:r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9645">
                <a:tc>
                  <a:txBody>
                    <a:bodyPr/>
                    <a:lstStyle/>
                    <a:p>
                      <a:endParaRPr lang="ru-RU" sz="2000" i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059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77334" y="2652765"/>
            <a:ext cx="9491598" cy="303460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600" b="1" dirty="0">
                <a:solidFill>
                  <a:schemeClr val="tx1"/>
                </a:solidFill>
              </a:rPr>
              <a:t>Спасибо за внимание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91206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711" y="863012"/>
            <a:ext cx="9102392" cy="388077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24 июня 2022 года на итоговом заседании Комитета КСОЗ Секретариатом Комитета было озвучено </a:t>
            </a:r>
            <a:r>
              <a:rPr lang="ru-RU" dirty="0" smtClean="0"/>
              <a:t>о </a:t>
            </a:r>
            <a:r>
              <a:rPr lang="ru-RU" dirty="0" smtClean="0"/>
              <a:t>сокращении</a:t>
            </a:r>
            <a:r>
              <a:rPr lang="ru-RU" dirty="0" smtClean="0"/>
              <a:t> </a:t>
            </a:r>
            <a:r>
              <a:rPr lang="ru-RU" dirty="0" smtClean="0"/>
              <a:t>Третьего финансового года (</a:t>
            </a:r>
            <a:r>
              <a:rPr lang="en-US" dirty="0" smtClean="0"/>
              <a:t>Year 3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текущего Соглашения на 6 месяцев по согласованию и договоренности с Глобальным Фондом, с разрешения специалиста </a:t>
            </a:r>
            <a:r>
              <a:rPr lang="en-US" dirty="0" smtClean="0"/>
              <a:t>CCM Hub </a:t>
            </a:r>
            <a:r>
              <a:rPr lang="ru-RU" dirty="0" smtClean="0"/>
              <a:t>г-жи </a:t>
            </a:r>
            <a:r>
              <a:rPr lang="ru-RU" dirty="0" err="1" smtClean="0"/>
              <a:t>Сапкота</a:t>
            </a:r>
            <a:r>
              <a:rPr lang="ru-RU" dirty="0" smtClean="0"/>
              <a:t> </a:t>
            </a:r>
            <a:r>
              <a:rPr lang="ru-RU" dirty="0" err="1" smtClean="0"/>
              <a:t>Дипанджали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Соответственно</a:t>
            </a:r>
            <a:r>
              <a:rPr lang="ru-RU" dirty="0"/>
              <a:t>, </a:t>
            </a:r>
            <a:r>
              <a:rPr lang="ru-RU" dirty="0" smtClean="0"/>
              <a:t>Третий финансовый год </a:t>
            </a:r>
            <a:r>
              <a:rPr lang="ru-RU" dirty="0"/>
              <a:t>(</a:t>
            </a:r>
            <a:r>
              <a:rPr lang="ru-RU" dirty="0" err="1"/>
              <a:t>Year</a:t>
            </a:r>
            <a:r>
              <a:rPr lang="ru-RU" dirty="0"/>
              <a:t> 3) </a:t>
            </a:r>
            <a:r>
              <a:rPr lang="ru-RU" dirty="0" smtClean="0"/>
              <a:t>предусмотрен с </a:t>
            </a:r>
            <a:r>
              <a:rPr lang="ru-RU" dirty="0" smtClean="0"/>
              <a:t>1 июля 2022 года и завершается 31 декабря 2022 года.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91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81837"/>
            <a:ext cx="8596668" cy="1548563"/>
          </a:xfrm>
        </p:spPr>
        <p:txBody>
          <a:bodyPr>
            <a:noAutofit/>
          </a:bodyPr>
          <a:lstStyle/>
          <a:p>
            <a:r>
              <a:rPr lang="ru-RU" sz="2800" dirty="0"/>
              <a:t>Основной документ для организации деятельности Комитета КСОЗ по борьбе с ВИЧ/СПИДом, ТБ и малярией КСОЗ при ПКР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46" y="1930400"/>
            <a:ext cx="9754843" cy="414222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Календарный план мероприятий Комитета по борьбе с ВИЧ/СПИДом, туберкулезом и малярией при КСОЗ ПКР на период июль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202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- декабрь 202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г.,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утвержденный Председателем Правления Комитета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КСОЗ 1 июля 2022 года.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464" y="147376"/>
            <a:ext cx="8596668" cy="845401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Организация деятельности Комитета КСОЗ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273" y="1215851"/>
            <a:ext cx="10229222" cy="4825511"/>
          </a:xfrm>
        </p:spPr>
        <p:txBody>
          <a:bodyPr>
            <a:no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За период с июля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 декабрь 2022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года было проведено:</a:t>
            </a:r>
          </a:p>
          <a:p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очередных 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внеочередных заседаний Комитета КСОЗ, </a:t>
            </a:r>
            <a:r>
              <a:rPr lang="ru-RU" dirty="0">
                <a:latin typeface="Arial" pitchFamily="34" charset="0"/>
                <a:cs typeface="Arial" pitchFamily="34" charset="0"/>
              </a:rPr>
              <a:t>в которых принимали участие основные члены Комитета, альтернаты, представители гос. органов (Минздрав КР, Минфин КР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latin typeface="Arial" pitchFamily="34" charset="0"/>
                <a:cs typeface="Arial" pitchFamily="34" charset="0"/>
              </a:rPr>
              <a:t>МВД,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СИН КР</a:t>
            </a:r>
            <a:r>
              <a:rPr lang="ru-RU" dirty="0">
                <a:latin typeface="Arial" pitchFamily="34" charset="0"/>
                <a:cs typeface="Arial" pitchFamily="34" charset="0"/>
              </a:rPr>
              <a:t>, РЦ «СПИД», НЦФ), партнеры по развитию, ПРООН, МАФ;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заседания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Сектора по подготовке заявок, мобилизации ресурсов и гармонизации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 заседаниях были рассмотрены такие вопросы, как</a:t>
            </a:r>
            <a:r>
              <a:rPr lang="ru-RU" dirty="0">
                <a:latin typeface="Arial" pitchFamily="34" charset="0"/>
                <a:cs typeface="Arial" pitchFamily="34" charset="0"/>
              </a:rPr>
              <a:t>: 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ассмотрение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экономии финансовых средств в рамках реализации проекта ПРООН/ГФ до конца 2023 г., а также предложений по перепрограммированию этой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экономии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результаты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работы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проекта ПРООН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ГФ за </a:t>
            </a:r>
            <a:r>
              <a:rPr lang="ru-RU" dirty="0">
                <a:latin typeface="Arial" pitchFamily="34" charset="0"/>
                <a:cs typeface="Arial" pitchFamily="34" charset="0"/>
              </a:rPr>
              <a:t>2021 – достижения, проблемы и требуемые немедленные и долгосрочные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действия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dirty="0">
                <a:latin typeface="Arial" pitchFamily="34" charset="0"/>
                <a:cs typeface="Arial" pitchFamily="34" charset="0"/>
              </a:rPr>
              <a:t>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езультаты </a:t>
            </a:r>
            <a:r>
              <a:rPr lang="ru-RU" dirty="0">
                <a:latin typeface="Arial" pitchFamily="34" charset="0"/>
                <a:cs typeface="Arial" pitchFamily="34" charset="0"/>
              </a:rPr>
              <a:t>мониторинга силами сообществ за первое полугодие 2022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dirty="0">
                <a:latin typeface="Arial" pitchFamily="34" charset="0"/>
                <a:cs typeface="Arial" pitchFamily="34" charset="0"/>
              </a:rPr>
              <a:t>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одготовка </a:t>
            </a:r>
            <a:r>
              <a:rPr lang="ru-RU" dirty="0">
                <a:latin typeface="Arial" pitchFamily="34" charset="0"/>
                <a:cs typeface="Arial" pitchFamily="34" charset="0"/>
              </a:rPr>
              <a:t>к переходу основного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реципиентства</a:t>
            </a:r>
            <a:r>
              <a:rPr lang="ru-RU" dirty="0">
                <a:latin typeface="Arial" pitchFamily="34" charset="0"/>
                <a:cs typeface="Arial" pitchFamily="34" charset="0"/>
              </a:rPr>
              <a:t> в Министерство здравоохранения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КР и т.д.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Все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мероприятия  Комитета КСОЗ  были обеспечены своевременной логистикой и административной поддержкой со стороны Секретариата и фидуциарного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органа.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9634"/>
            <a:ext cx="8596668" cy="592183"/>
          </a:xfrm>
        </p:spPr>
        <p:txBody>
          <a:bodyPr>
            <a:normAutofit fontScale="90000"/>
          </a:bodyPr>
          <a:lstStyle/>
          <a:p>
            <a:r>
              <a:rPr lang="ru-RU" sz="2500" dirty="0"/>
              <a:t>Обязанности Секретариата включают следующее:</a:t>
            </a:r>
            <a:br>
              <a:rPr lang="ru-RU" sz="2500" dirty="0"/>
            </a:b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31817"/>
            <a:ext cx="8596668" cy="5556069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/>
              <a:t>Поддержка процесса подготовки страновых заявок для подачи в Глобальный Фонд и вовлечение всех заинтересованных сторон;</a:t>
            </a:r>
          </a:p>
          <a:p>
            <a:endParaRPr lang="ru-RU" sz="2400" dirty="0"/>
          </a:p>
          <a:p>
            <a:r>
              <a:rPr lang="ru-RU" sz="2400" dirty="0"/>
              <a:t>Поддержка коммуникации с заинтересованными сторонами и ГФ, информирование широкой общественности о работе Комитета и программах ГФ;</a:t>
            </a:r>
          </a:p>
          <a:p>
            <a:endParaRPr lang="ru-RU" sz="2400" dirty="0"/>
          </a:p>
          <a:p>
            <a:r>
              <a:rPr lang="ru-RU" sz="2400" dirty="0"/>
              <a:t>Поддержка и активное участие в сборе средств и нахождении дополнительных источников финансирования;</a:t>
            </a:r>
          </a:p>
          <a:p>
            <a:endParaRPr lang="ru-RU" sz="2400" dirty="0"/>
          </a:p>
          <a:p>
            <a:r>
              <a:rPr lang="ru-RU" sz="2400" dirty="0"/>
              <a:t>Ведение документации и архива документов Комитета в соответствии с требованиями ГФ и законодательством Кыргызской Республики;</a:t>
            </a:r>
          </a:p>
          <a:p>
            <a:endParaRPr lang="ru-RU" sz="2400" dirty="0"/>
          </a:p>
          <a:p>
            <a:r>
              <a:rPr lang="ru-RU" sz="2400" dirty="0"/>
              <a:t>Ведение финансовой отчетности согласно требованиям ГФ и законодательства Кыргызской Республики;</a:t>
            </a:r>
          </a:p>
          <a:p>
            <a:endParaRPr lang="ru-RU" sz="2400" dirty="0"/>
          </a:p>
          <a:p>
            <a:r>
              <a:rPr lang="ru-RU" sz="2400" dirty="0"/>
              <a:t>Поддержка обновления членства Комитета, включая помощь в мобилизации секторов для обновления членства.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76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996" y="321547"/>
            <a:ext cx="8596668" cy="9847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Arial" pitchFamily="34" charset="0"/>
                <a:cs typeface="Arial" pitchFamily="34" charset="0"/>
              </a:rPr>
              <a:t>Секретариатом Комитета КСОЗ выполняются следующие основные 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996" y="1326382"/>
            <a:ext cx="8596668" cy="553161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Проводится учет и архивирование всей документации Комитета КСОЗ, делопроизводство Секретариата Комитета КСОЗ;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Систематизировано планирование  мероприятий и заседаний Комитета КСОЗ и Секторов по подготовке заявок и надзора с указанием бюджета;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Проводилось ежеквартальное уточнение планов и мероприятий    с фидуциарным органом (НОКП КР, бюджет Комитета КСОЗ для планирования мобилизации ресурсов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 января 2023 года планируется наем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IT -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специалиста для усовершенствования и исправления ошибок веб-сайта Комитета КСОЗ, а также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ведения страницы Комитета КСОЗ в социальных сетях.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9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2032"/>
            <a:ext cx="10972800" cy="892962"/>
          </a:xfrm>
        </p:spPr>
        <p:txBody>
          <a:bodyPr>
            <a:normAutofit/>
          </a:bodyPr>
          <a:lstStyle/>
          <a:p>
            <a:r>
              <a:rPr lang="ru-RU" sz="2400" dirty="0"/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Оптимизация взаимодействия и коммуникации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305" y="3135086"/>
            <a:ext cx="11393314" cy="377878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4199" y="1315021"/>
            <a:ext cx="288032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Правление Комитета КСОЗ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00741" y="1309015"/>
            <a:ext cx="288032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Секретариат Комитета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97259" y="1309015"/>
            <a:ext cx="288032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Секретариат Глобального Фонда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92534" y="2996952"/>
            <a:ext cx="288032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Члены Комитета </a:t>
            </a: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3374519" y="1655290"/>
            <a:ext cx="1056117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7512174" y="1741063"/>
            <a:ext cx="768085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5896885" y="2323133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963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924594"/>
            <a:ext cx="8971763" cy="148916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Краткий отчет мероприятий э</a:t>
            </a:r>
            <a:r>
              <a:rPr lang="ru-RU" dirty="0" smtClean="0"/>
              <a:t>ксперта по вопросам надзора Комитета КСОЗ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74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023" y="2072640"/>
            <a:ext cx="892565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Краткий отчет мероприятий Консультанта по координации в рамках </a:t>
            </a:r>
            <a:r>
              <a:rPr lang="en-US" dirty="0" smtClean="0"/>
              <a:t>C19RM</a:t>
            </a:r>
            <a:r>
              <a:rPr lang="ru-RU" dirty="0" smtClean="0"/>
              <a:t> Комитета КСОЗ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5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8357</TotalTime>
  <Words>694</Words>
  <Application>Microsoft Office PowerPoint</Application>
  <PresentationFormat>Широкоэкранный</PresentationFormat>
  <Paragraphs>114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Аспект</vt:lpstr>
      <vt:lpstr>ОТЧЕТ</vt:lpstr>
      <vt:lpstr>Презентация PowerPoint</vt:lpstr>
      <vt:lpstr>Основной документ для организации деятельности Комитета КСОЗ по борьбе с ВИЧ/СПИДом, ТБ и малярией КСОЗ при ПКР </vt:lpstr>
      <vt:lpstr> Организация деятельности Комитета КСОЗ</vt:lpstr>
      <vt:lpstr>Обязанности Секретариата включают следующее: </vt:lpstr>
      <vt:lpstr>Секретариатом Комитета КСОЗ выполняются следующие основные задачи:</vt:lpstr>
      <vt:lpstr> Оптимизация взаимодействия и коммуникации</vt:lpstr>
      <vt:lpstr>Краткий отчет мероприятий эксперта по вопросам надзора Комитета КСОЗ</vt:lpstr>
      <vt:lpstr>Краткий отчет мероприятий Консультанта по координации в рамках C19RM Комитета КСОЗ</vt:lpstr>
      <vt:lpstr>Презентация PowerPoint</vt:lpstr>
      <vt:lpstr>Презентация PowerPoint</vt:lpstr>
      <vt:lpstr>Презентация PowerPoint</vt:lpstr>
      <vt:lpstr>Финансовая деятельность Комитета  КСОЗ   (Отчет НОКП Фидуциарного органа ГФ )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</dc:title>
  <dc:creator>Asus-rog</dc:creator>
  <cp:lastModifiedBy>Пользователь Windows</cp:lastModifiedBy>
  <cp:revision>140</cp:revision>
  <cp:lastPrinted>2022-06-23T05:09:08Z</cp:lastPrinted>
  <dcterms:created xsi:type="dcterms:W3CDTF">2017-06-26T20:59:28Z</dcterms:created>
  <dcterms:modified xsi:type="dcterms:W3CDTF">2022-12-19T05:34:45Z</dcterms:modified>
</cp:coreProperties>
</file>