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1"/>
  </p:sldMasterIdLst>
  <p:notesMasterIdLst>
    <p:notesMasterId r:id="rId18"/>
  </p:notesMasterIdLst>
  <p:sldIdLst>
    <p:sldId id="256" r:id="rId2"/>
    <p:sldId id="262" r:id="rId3"/>
    <p:sldId id="257" r:id="rId4"/>
    <p:sldId id="295" r:id="rId5"/>
    <p:sldId id="258" r:id="rId6"/>
    <p:sldId id="302" r:id="rId7"/>
    <p:sldId id="259" r:id="rId8"/>
    <p:sldId id="301" r:id="rId9"/>
    <p:sldId id="303" r:id="rId10"/>
    <p:sldId id="300" r:id="rId11"/>
    <p:sldId id="263" r:id="rId12"/>
    <p:sldId id="268" r:id="rId13"/>
    <p:sldId id="305" r:id="rId14"/>
    <p:sldId id="306" r:id="rId15"/>
    <p:sldId id="307" r:id="rId16"/>
    <p:sldId id="29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98" autoAdjust="0"/>
    <p:restoredTop sz="94660"/>
  </p:normalViewPr>
  <p:slideViewPr>
    <p:cSldViewPr snapToGrid="0">
      <p:cViewPr varScale="1">
        <p:scale>
          <a:sx n="88" d="100"/>
          <a:sy n="88" d="100"/>
        </p:scale>
        <p:origin x="547"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6C1E74-7502-4B04-9D3D-8C875BF1891C}" type="datetimeFigureOut">
              <a:rPr lang="ru-RU" smtClean="0"/>
              <a:t>вт 29.06.21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DF16BA-1325-4E8D-8918-F8A5AF444DFD}" type="slidenum">
              <a:rPr lang="ru-RU" smtClean="0"/>
              <a:t>‹#›</a:t>
            </a:fld>
            <a:endParaRPr lang="ru-RU"/>
          </a:p>
        </p:txBody>
      </p:sp>
    </p:spTree>
    <p:extLst>
      <p:ext uri="{BB962C8B-B14F-4D97-AF65-F5344CB8AC3E}">
        <p14:creationId xmlns:p14="http://schemas.microsoft.com/office/powerpoint/2010/main" val="315251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Т </a:t>
            </a:r>
          </a:p>
        </p:txBody>
      </p:sp>
      <p:sp>
        <p:nvSpPr>
          <p:cNvPr id="4" name="Номер слайда 3"/>
          <p:cNvSpPr>
            <a:spLocks noGrp="1"/>
          </p:cNvSpPr>
          <p:nvPr>
            <p:ph type="sldNum" sz="quarter" idx="10"/>
          </p:nvPr>
        </p:nvSpPr>
        <p:spPr/>
        <p:txBody>
          <a:bodyPr/>
          <a:lstStyle/>
          <a:p>
            <a:fld id="{BF4C965D-62D7-4FBA-BBE9-E86622CF8719}" type="slidenum">
              <a:rPr lang="ru-RU" smtClean="0"/>
              <a:t>11</a:t>
            </a:fld>
            <a:endParaRPr lang="ru-RU" dirty="0"/>
          </a:p>
        </p:txBody>
      </p:sp>
    </p:spTree>
    <p:extLst>
      <p:ext uri="{BB962C8B-B14F-4D97-AF65-F5344CB8AC3E}">
        <p14:creationId xmlns:p14="http://schemas.microsoft.com/office/powerpoint/2010/main" val="2287136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444061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325594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20921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2587326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664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370503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2021329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65101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1115375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86898F9-84D4-47E4-A632-3BA1050A1AA5}" type="datetimeFigureOut">
              <a:rPr lang="ru-RU" smtClean="0"/>
              <a:t>вт 29.06.21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3197743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86898F9-84D4-47E4-A632-3BA1050A1AA5}" type="datetimeFigureOut">
              <a:rPr lang="ru-RU" smtClean="0"/>
              <a:t>вт 29.06.21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3050912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86898F9-84D4-47E4-A632-3BA1050A1AA5}" type="datetimeFigureOut">
              <a:rPr lang="ru-RU" smtClean="0"/>
              <a:t>вт 29.06.21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1476313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86898F9-84D4-47E4-A632-3BA1050A1AA5}" type="datetimeFigureOut">
              <a:rPr lang="ru-RU" smtClean="0"/>
              <a:t>вт 29.06.21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277316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898F9-84D4-47E4-A632-3BA1050A1AA5}" type="datetimeFigureOut">
              <a:rPr lang="ru-RU" smtClean="0"/>
              <a:t>вт 29.06.21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454575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86898F9-84D4-47E4-A632-3BA1050A1AA5}" type="datetimeFigureOut">
              <a:rPr lang="ru-RU" smtClean="0"/>
              <a:t>вт 29.06.21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3767870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86898F9-84D4-47E4-A632-3BA1050A1AA5}" type="datetimeFigureOut">
              <a:rPr lang="ru-RU" smtClean="0"/>
              <a:t>вт 29.06.21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987462-4A0F-4229-B95F-3E269F10FB44}" type="slidenum">
              <a:rPr lang="ru-RU" smtClean="0"/>
              <a:t>‹#›</a:t>
            </a:fld>
            <a:endParaRPr lang="ru-RU"/>
          </a:p>
        </p:txBody>
      </p:sp>
    </p:spTree>
    <p:extLst>
      <p:ext uri="{BB962C8B-B14F-4D97-AF65-F5344CB8AC3E}">
        <p14:creationId xmlns:p14="http://schemas.microsoft.com/office/powerpoint/2010/main" val="1163299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6898F9-84D4-47E4-A632-3BA1050A1AA5}" type="datetimeFigureOut">
              <a:rPr lang="ru-RU" smtClean="0"/>
              <a:t>вт 29.06.21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987462-4A0F-4229-B95F-3E269F10FB44}" type="slidenum">
              <a:rPr lang="ru-RU" smtClean="0"/>
              <a:t>‹#›</a:t>
            </a:fld>
            <a:endParaRPr lang="ru-RU"/>
          </a:p>
        </p:txBody>
      </p:sp>
    </p:spTree>
    <p:extLst>
      <p:ext uri="{BB962C8B-B14F-4D97-AF65-F5344CB8AC3E}">
        <p14:creationId xmlns:p14="http://schemas.microsoft.com/office/powerpoint/2010/main" val="3917714435"/>
      </p:ext>
    </p:extLst>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 id="2147484017" r:id="rId12"/>
    <p:sldLayoutId id="2147484018" r:id="rId13"/>
    <p:sldLayoutId id="2147484019" r:id="rId14"/>
    <p:sldLayoutId id="2147484020" r:id="rId15"/>
    <p:sldLayoutId id="214748402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ОТЧЕТ</a:t>
            </a:r>
          </a:p>
        </p:txBody>
      </p:sp>
      <p:sp>
        <p:nvSpPr>
          <p:cNvPr id="3" name="Подзаголовок 2"/>
          <p:cNvSpPr>
            <a:spLocks noGrp="1"/>
          </p:cNvSpPr>
          <p:nvPr>
            <p:ph type="subTitle" idx="1"/>
          </p:nvPr>
        </p:nvSpPr>
        <p:spPr>
          <a:xfrm>
            <a:off x="1507067" y="4050836"/>
            <a:ext cx="7766936" cy="1217850"/>
          </a:xfrm>
        </p:spPr>
        <p:txBody>
          <a:bodyPr>
            <a:noAutofit/>
          </a:bodyPr>
          <a:lstStyle/>
          <a:p>
            <a:r>
              <a:rPr lang="ru-RU" sz="2000" dirty="0"/>
              <a:t>Секретариата Комитета по борьбе с ВИЧ/СПИДом, ТБ и малярией за бюджетный цикл 2-е полугодие 20</a:t>
            </a:r>
            <a:r>
              <a:rPr lang="en-US" sz="2000" dirty="0"/>
              <a:t>20</a:t>
            </a:r>
            <a:r>
              <a:rPr lang="ru-RU" sz="2000" dirty="0"/>
              <a:t> года и 1-е полугодие 202</a:t>
            </a:r>
            <a:r>
              <a:rPr lang="en-US" sz="2000" dirty="0"/>
              <a:t>1</a:t>
            </a:r>
            <a:r>
              <a:rPr lang="ru-RU" sz="2000" dirty="0"/>
              <a:t> года </a:t>
            </a:r>
            <a:r>
              <a:rPr lang="en-US" sz="2000" dirty="0"/>
              <a:t>   </a:t>
            </a:r>
            <a:endParaRPr lang="ru-RU" sz="2000" dirty="0"/>
          </a:p>
        </p:txBody>
      </p:sp>
    </p:spTree>
    <p:extLst>
      <p:ext uri="{BB962C8B-B14F-4D97-AF65-F5344CB8AC3E}">
        <p14:creationId xmlns:p14="http://schemas.microsoft.com/office/powerpoint/2010/main" val="1801762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Результаты совместной работы членов Комитета КСОЗ, представителей Основного получателя средств Проекта ПРООН/ГФ и гражданского общества</a:t>
            </a:r>
          </a:p>
        </p:txBody>
      </p:sp>
      <p:sp>
        <p:nvSpPr>
          <p:cNvPr id="3" name="Объект 2"/>
          <p:cNvSpPr>
            <a:spLocks noGrp="1"/>
          </p:cNvSpPr>
          <p:nvPr>
            <p:ph idx="1"/>
          </p:nvPr>
        </p:nvSpPr>
        <p:spPr>
          <a:xfrm>
            <a:off x="677334" y="2847703"/>
            <a:ext cx="8596668" cy="3875313"/>
          </a:xfrm>
        </p:spPr>
        <p:txBody>
          <a:bodyPr>
            <a:normAutofit fontScale="92500" lnSpcReduction="10000"/>
          </a:bodyPr>
          <a:lstStyle/>
          <a:p>
            <a:pPr lvl="0"/>
            <a:r>
              <a:rPr lang="ru-RU" dirty="0"/>
              <a:t>По состоянию на 20 октября 2020 года размер сэкономленных средств по компоненту ВИЧ составил 105 тысяч долларов США, из них около 95 тыс. долларов США это средства каталитического финансирования, по основному гранту сумма чистой экономии около 10 тыс. долларов США.</a:t>
            </a:r>
          </a:p>
          <a:p>
            <a:pPr lvl="0"/>
            <a:r>
              <a:rPr lang="ru-RU" dirty="0"/>
              <a:t>С</a:t>
            </a:r>
            <a:r>
              <a:rPr lang="ru-RU" dirty="0" smtClean="0"/>
              <a:t>трана </a:t>
            </a:r>
            <a:r>
              <a:rPr lang="ru-RU" dirty="0"/>
              <a:t>подавала грант на </a:t>
            </a:r>
            <a:r>
              <a:rPr lang="en-US" dirty="0"/>
              <a:t>COVID</a:t>
            </a:r>
            <a:r>
              <a:rPr lang="ru-RU" dirty="0"/>
              <a:t>-19, однако все средства и мероприятия были интегрированы в основную заявку. </a:t>
            </a:r>
          </a:p>
          <a:p>
            <a:pPr lvl="0"/>
            <a:r>
              <a:rPr lang="ru-RU" dirty="0"/>
              <a:t>150 тыс. долларов США из сэкономленных средств направлено на закупку мобильного </a:t>
            </a:r>
            <a:r>
              <a:rPr lang="ru-RU" dirty="0" err="1"/>
              <a:t>флюорографа</a:t>
            </a:r>
            <a:r>
              <a:rPr lang="ru-RU" dirty="0"/>
              <a:t> для ГСИН ПКР</a:t>
            </a:r>
          </a:p>
          <a:p>
            <a:pPr lvl="0"/>
            <a:r>
              <a:rPr lang="ru-RU" dirty="0"/>
              <a:t>60 тыс. долларов США из сэкономленных средств направлено на закупку ИФА анализаторов для РЦ СПИД</a:t>
            </a:r>
          </a:p>
          <a:p>
            <a:pPr lvl="0"/>
            <a:r>
              <a:rPr lang="ru-RU" dirty="0"/>
              <a:t>Обеспечена закупка 6 кондиционеров для сайтов РЦ СПИД</a:t>
            </a:r>
          </a:p>
          <a:p>
            <a:r>
              <a:rPr lang="ru-RU" dirty="0"/>
              <a:t>Одобренная дополнительная страновая заявка </a:t>
            </a:r>
            <a:r>
              <a:rPr lang="en-US" dirty="0"/>
              <a:t>C19RM</a:t>
            </a:r>
            <a:r>
              <a:rPr lang="ru-RU" dirty="0"/>
              <a:t> на сумму </a:t>
            </a:r>
            <a:r>
              <a:rPr lang="ru-RU" b="1" dirty="0"/>
              <a:t>6,609,097</a:t>
            </a:r>
            <a:r>
              <a:rPr lang="en-US" dirty="0"/>
              <a:t> </a:t>
            </a:r>
            <a:r>
              <a:rPr lang="ru-RU" dirty="0"/>
              <a:t>долларов США</a:t>
            </a:r>
          </a:p>
          <a:p>
            <a:pPr marL="0" indent="0">
              <a:buNone/>
            </a:pPr>
            <a:endParaRPr lang="ru-RU" dirty="0"/>
          </a:p>
        </p:txBody>
      </p:sp>
    </p:spTree>
    <p:extLst>
      <p:ext uri="{BB962C8B-B14F-4D97-AF65-F5344CB8AC3E}">
        <p14:creationId xmlns:p14="http://schemas.microsoft.com/office/powerpoint/2010/main" val="3425897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22032"/>
            <a:ext cx="10972800" cy="892962"/>
          </a:xfrm>
        </p:spPr>
        <p:txBody>
          <a:bodyPr>
            <a:normAutofit/>
          </a:bodyPr>
          <a:lstStyle/>
          <a:p>
            <a:r>
              <a:rPr lang="ru-RU" sz="2400" dirty="0"/>
              <a:t> </a:t>
            </a:r>
            <a:r>
              <a:rPr lang="ru-RU" sz="3200" dirty="0">
                <a:latin typeface="Arial" pitchFamily="34" charset="0"/>
                <a:cs typeface="Arial" pitchFamily="34" charset="0"/>
              </a:rPr>
              <a:t>Оптимизация взаимодействия и коммуникации</a:t>
            </a:r>
          </a:p>
        </p:txBody>
      </p:sp>
      <p:sp>
        <p:nvSpPr>
          <p:cNvPr id="3" name="Объект 2"/>
          <p:cNvSpPr>
            <a:spLocks noGrp="1"/>
          </p:cNvSpPr>
          <p:nvPr>
            <p:ph idx="1"/>
          </p:nvPr>
        </p:nvSpPr>
        <p:spPr>
          <a:xfrm>
            <a:off x="271305" y="3135086"/>
            <a:ext cx="11393314" cy="3778780"/>
          </a:xfrm>
        </p:spPr>
        <p:txBody>
          <a:bodyPr/>
          <a:lstStyle/>
          <a:p>
            <a:endParaRPr lang="ru-RU" dirty="0"/>
          </a:p>
          <a:p>
            <a:endParaRPr lang="ru-RU" dirty="0"/>
          </a:p>
          <a:p>
            <a:endParaRPr lang="ru-RU" dirty="0"/>
          </a:p>
          <a:p>
            <a:endParaRPr lang="ru-RU" dirty="0"/>
          </a:p>
          <a:p>
            <a:r>
              <a:rPr lang="ru-RU" dirty="0"/>
              <a:t>Администрирование  веб-сайта Комитета КСОЗ гарантирует улучшение системы коммуникации и информирования заинтересованных сторон Секретариатом Комитета КСОЗ;</a:t>
            </a:r>
          </a:p>
          <a:p>
            <a:endParaRPr lang="ru-RU" dirty="0"/>
          </a:p>
          <a:p>
            <a:endParaRPr lang="ru-RU" dirty="0"/>
          </a:p>
        </p:txBody>
      </p:sp>
      <p:sp>
        <p:nvSpPr>
          <p:cNvPr id="4" name="Прямоугольник 3"/>
          <p:cNvSpPr/>
          <p:nvPr/>
        </p:nvSpPr>
        <p:spPr>
          <a:xfrm>
            <a:off x="494199" y="1315021"/>
            <a:ext cx="2880320"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Правление Комитета КСОЗ</a:t>
            </a:r>
          </a:p>
        </p:txBody>
      </p:sp>
      <p:sp>
        <p:nvSpPr>
          <p:cNvPr id="5" name="Прямоугольник 4"/>
          <p:cNvSpPr/>
          <p:nvPr/>
        </p:nvSpPr>
        <p:spPr>
          <a:xfrm>
            <a:off x="4600741" y="1309015"/>
            <a:ext cx="2880320"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Секретариат Комитета</a:t>
            </a:r>
          </a:p>
        </p:txBody>
      </p:sp>
      <p:sp>
        <p:nvSpPr>
          <p:cNvPr id="6" name="Прямоугольник 5"/>
          <p:cNvSpPr/>
          <p:nvPr/>
        </p:nvSpPr>
        <p:spPr>
          <a:xfrm>
            <a:off x="8597259" y="1309015"/>
            <a:ext cx="2880320" cy="1008112"/>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dirty="0">
                <a:solidFill>
                  <a:schemeClr val="tx1"/>
                </a:solidFill>
              </a:rPr>
              <a:t>Секретариат Глобального Фонда</a:t>
            </a:r>
          </a:p>
        </p:txBody>
      </p:sp>
      <p:sp>
        <p:nvSpPr>
          <p:cNvPr id="7" name="Прямоугольник 6"/>
          <p:cNvSpPr/>
          <p:nvPr/>
        </p:nvSpPr>
        <p:spPr>
          <a:xfrm>
            <a:off x="4592534" y="2996952"/>
            <a:ext cx="2880320" cy="10081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Члены Комитета </a:t>
            </a:r>
          </a:p>
        </p:txBody>
      </p:sp>
      <p:sp>
        <p:nvSpPr>
          <p:cNvPr id="8" name="Двойная стрелка влево/вправо 7"/>
          <p:cNvSpPr/>
          <p:nvPr/>
        </p:nvSpPr>
        <p:spPr>
          <a:xfrm>
            <a:off x="3374519" y="1655290"/>
            <a:ext cx="1056117"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Стрелка вправо 8"/>
          <p:cNvSpPr/>
          <p:nvPr/>
        </p:nvSpPr>
        <p:spPr>
          <a:xfrm>
            <a:off x="7512174" y="1741063"/>
            <a:ext cx="768085"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Стрелка вниз 10"/>
          <p:cNvSpPr/>
          <p:nvPr/>
        </p:nvSpPr>
        <p:spPr>
          <a:xfrm>
            <a:off x="5896885" y="2323133"/>
            <a:ext cx="2880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231796397"/>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8"/>
            <a:ext cx="8596668" cy="4726489"/>
          </a:xfrm>
        </p:spPr>
        <p:txBody>
          <a:bodyPr>
            <a:normAutofit fontScale="90000"/>
          </a:bodyPr>
          <a:lstStyle/>
          <a:p>
            <a:pPr algn="ctr"/>
            <a:r>
              <a:rPr lang="ru-RU" sz="5400" dirty="0">
                <a:latin typeface="Arial" pitchFamily="34" charset="0"/>
                <a:cs typeface="Arial" pitchFamily="34" charset="0"/>
              </a:rPr>
              <a:t>Финансовая деятельность Комитета  КСОЗ </a:t>
            </a:r>
            <a:br>
              <a:rPr lang="ru-RU" sz="5400" dirty="0">
                <a:latin typeface="Arial" pitchFamily="34" charset="0"/>
                <a:cs typeface="Arial" pitchFamily="34" charset="0"/>
              </a:rPr>
            </a:br>
            <a:r>
              <a:rPr lang="ru-RU" sz="5400" dirty="0">
                <a:latin typeface="Arial" pitchFamily="34" charset="0"/>
                <a:cs typeface="Arial" pitchFamily="34" charset="0"/>
              </a:rPr>
              <a:t/>
            </a:r>
            <a:br>
              <a:rPr lang="ru-RU" sz="5400" dirty="0">
                <a:latin typeface="Arial" pitchFamily="34" charset="0"/>
                <a:cs typeface="Arial" pitchFamily="34" charset="0"/>
              </a:rPr>
            </a:br>
            <a:r>
              <a:rPr lang="ru-RU" sz="5400" dirty="0">
                <a:latin typeface="Arial" pitchFamily="34" charset="0"/>
                <a:cs typeface="Arial" pitchFamily="34" charset="0"/>
              </a:rPr>
              <a:t>(</a:t>
            </a:r>
            <a:r>
              <a:rPr lang="ru-RU" dirty="0">
                <a:latin typeface="Arial" pitchFamily="34" charset="0"/>
                <a:cs typeface="Arial" pitchFamily="34" charset="0"/>
              </a:rPr>
              <a:t>Отчет НОКП Фидуциарного органа ГФ </a:t>
            </a:r>
            <a:r>
              <a:rPr lang="ru-RU" sz="5400" dirty="0">
                <a:latin typeface="Arial" pitchFamily="34" charset="0"/>
                <a:cs typeface="Arial" pitchFamily="34" charset="0"/>
              </a:rPr>
              <a:t>)</a:t>
            </a:r>
            <a:br>
              <a:rPr lang="ru-RU" sz="5400" dirty="0">
                <a:latin typeface="Arial" pitchFamily="34" charset="0"/>
                <a:cs typeface="Arial" pitchFamily="34" charset="0"/>
              </a:rPr>
            </a:br>
            <a:endParaRPr lang="ru-RU" sz="5400" dirty="0"/>
          </a:p>
        </p:txBody>
      </p:sp>
    </p:spTree>
    <p:extLst>
      <p:ext uri="{BB962C8B-B14F-4D97-AF65-F5344CB8AC3E}">
        <p14:creationId xmlns:p14="http://schemas.microsoft.com/office/powerpoint/2010/main" val="176292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b="1" dirty="0">
                <a:solidFill>
                  <a:schemeClr val="accent4"/>
                </a:solidFill>
              </a:rPr>
              <a:t>Финансирование на 2020-2021 г.:</a:t>
            </a:r>
            <a:endParaRPr lang="ru-RU" sz="2400" b="1" dirty="0">
              <a:solidFill>
                <a:schemeClr val="accent4"/>
              </a:solidFill>
              <a:latin typeface="Arial" pitchFamily="34" charset="0"/>
              <a:cs typeface="Arial" pitchFamily="34" charset="0"/>
            </a:endParaRPr>
          </a:p>
        </p:txBody>
      </p:sp>
      <p:sp>
        <p:nvSpPr>
          <p:cNvPr id="3" name="Объект 2"/>
          <p:cNvSpPr>
            <a:spLocks noGrp="1"/>
          </p:cNvSpPr>
          <p:nvPr>
            <p:ph idx="1"/>
          </p:nvPr>
        </p:nvSpPr>
        <p:spPr>
          <a:xfrm>
            <a:off x="667286" y="1567737"/>
            <a:ext cx="10200006" cy="4493094"/>
          </a:xfrm>
        </p:spPr>
        <p:txBody>
          <a:bodyPr>
            <a:normAutofit fontScale="92500" lnSpcReduction="10000"/>
          </a:bodyPr>
          <a:lstStyle/>
          <a:p>
            <a:endParaRPr lang="en-US" sz="2600" dirty="0">
              <a:solidFill>
                <a:schemeClr val="tx1"/>
              </a:solidFill>
            </a:endParaRPr>
          </a:p>
          <a:p>
            <a:r>
              <a:rPr lang="ru-RU" sz="2600" b="1" dirty="0">
                <a:solidFill>
                  <a:schemeClr val="tx1"/>
                </a:solidFill>
                <a:latin typeface="Times New Roman" pitchFamily="18" charset="0"/>
                <a:cs typeface="Times New Roman" pitchFamily="18" charset="0"/>
              </a:rPr>
              <a:t>Сумма поступлений </a:t>
            </a:r>
            <a:r>
              <a:rPr lang="en-US" sz="2600" b="1" dirty="0">
                <a:solidFill>
                  <a:schemeClr val="tx1"/>
                </a:solidFill>
                <a:latin typeface="Times New Roman" pitchFamily="18" charset="0"/>
                <a:cs typeface="Times New Roman" pitchFamily="18" charset="0"/>
              </a:rPr>
              <a:t>20</a:t>
            </a:r>
            <a:r>
              <a:rPr lang="ru-RU" sz="2600" b="1" dirty="0">
                <a:solidFill>
                  <a:schemeClr val="tx1"/>
                </a:solidFill>
                <a:latin typeface="Times New Roman" pitchFamily="18" charset="0"/>
                <a:cs typeface="Times New Roman" pitchFamily="18" charset="0"/>
              </a:rPr>
              <a:t>21</a:t>
            </a:r>
            <a:r>
              <a:rPr lang="en-US" sz="2600" b="1" dirty="0">
                <a:solidFill>
                  <a:schemeClr val="tx1"/>
                </a:solidFill>
                <a:latin typeface="Times New Roman" pitchFamily="18" charset="0"/>
                <a:cs typeface="Times New Roman" pitchFamily="18" charset="0"/>
              </a:rPr>
              <a:t> </a:t>
            </a:r>
            <a:r>
              <a:rPr lang="ru-RU" sz="2600" b="1" dirty="0">
                <a:solidFill>
                  <a:schemeClr val="tx1"/>
                </a:solidFill>
                <a:latin typeface="Times New Roman" pitchFamily="18" charset="0"/>
                <a:cs typeface="Times New Roman" pitchFamily="18" charset="0"/>
              </a:rPr>
              <a:t>года составляет </a:t>
            </a:r>
            <a:br>
              <a:rPr lang="ru-RU" sz="2600" b="1" dirty="0">
                <a:solidFill>
                  <a:schemeClr val="tx1"/>
                </a:solidFill>
                <a:latin typeface="Times New Roman" pitchFamily="18" charset="0"/>
                <a:cs typeface="Times New Roman" pitchFamily="18" charset="0"/>
              </a:rPr>
            </a:br>
            <a:r>
              <a:rPr lang="ru-RU" sz="2600" b="1" dirty="0">
                <a:solidFill>
                  <a:schemeClr val="tx1"/>
                </a:solidFill>
                <a:latin typeface="Times New Roman" pitchFamily="18" charset="0"/>
                <a:cs typeface="Times New Roman" pitchFamily="18" charset="0"/>
              </a:rPr>
              <a:t>    65000 (</a:t>
            </a:r>
            <a:r>
              <a:rPr lang="en-US" sz="2600" b="1" dirty="0">
                <a:solidFill>
                  <a:schemeClr val="tx1"/>
                </a:solidFill>
                <a:latin typeface="Times New Roman" pitchFamily="18" charset="0"/>
                <a:cs typeface="Times New Roman" pitchFamily="18" charset="0"/>
              </a:rPr>
              <a:t>USD</a:t>
            </a:r>
            <a:r>
              <a:rPr lang="ru-RU" sz="2600" b="1" dirty="0">
                <a:solidFill>
                  <a:schemeClr val="tx1"/>
                </a:solidFill>
                <a:latin typeface="Times New Roman" pitchFamily="18" charset="0"/>
                <a:cs typeface="Times New Roman" pitchFamily="18" charset="0"/>
              </a:rPr>
              <a:t>):</a:t>
            </a:r>
            <a:endParaRPr lang="en-US" sz="2600" b="1" dirty="0">
              <a:solidFill>
                <a:schemeClr val="tx1"/>
              </a:solidFill>
              <a:latin typeface="Times New Roman" pitchFamily="18" charset="0"/>
              <a:cs typeface="Times New Roman" pitchFamily="18" charset="0"/>
            </a:endParaRPr>
          </a:p>
          <a:p>
            <a:endParaRPr lang="ru-RU" sz="2600" b="1" dirty="0">
              <a:solidFill>
                <a:schemeClr val="tx1"/>
              </a:solidFill>
              <a:latin typeface="Times New Roman" pitchFamily="18" charset="0"/>
              <a:cs typeface="Times New Roman" pitchFamily="18" charset="0"/>
            </a:endParaRPr>
          </a:p>
          <a:p>
            <a:r>
              <a:rPr lang="en-US" sz="2400" b="1" i="1" dirty="0">
                <a:solidFill>
                  <a:srgbClr val="002060"/>
                </a:solidFill>
              </a:rPr>
              <a:t>            </a:t>
            </a:r>
            <a:r>
              <a:rPr lang="ru-RU" sz="2400" b="1" i="1" dirty="0">
                <a:solidFill>
                  <a:srgbClr val="002060"/>
                </a:solidFill>
              </a:rPr>
              <a:t>На административную часть по бюджету заложена сумма в размере  55 000</a:t>
            </a:r>
            <a:r>
              <a:rPr lang="en-US" sz="2400" b="1" i="1" dirty="0">
                <a:solidFill>
                  <a:srgbClr val="002060"/>
                </a:solidFill>
              </a:rPr>
              <a:t>USD</a:t>
            </a:r>
            <a:endParaRPr lang="en-US" sz="2400" b="1" i="1" dirty="0">
              <a:solidFill>
                <a:srgbClr val="002060"/>
              </a:solidFill>
              <a:latin typeface="Times New Roman" pitchFamily="18" charset="0"/>
              <a:cs typeface="Times New Roman" pitchFamily="18" charset="0"/>
            </a:endParaRPr>
          </a:p>
          <a:p>
            <a:r>
              <a:rPr lang="en-US" sz="2400" b="1" i="1" dirty="0">
                <a:solidFill>
                  <a:srgbClr val="002060"/>
                </a:solidFill>
              </a:rPr>
              <a:t>            </a:t>
            </a:r>
            <a:r>
              <a:rPr lang="ru-RU" sz="2400" b="1" i="1" dirty="0">
                <a:solidFill>
                  <a:srgbClr val="002060"/>
                </a:solidFill>
              </a:rPr>
              <a:t>На программную часть по бюджету заложена сумма в размере  10 000 </a:t>
            </a:r>
            <a:r>
              <a:rPr lang="en-US" sz="2400" b="1" i="1" dirty="0">
                <a:solidFill>
                  <a:srgbClr val="002060"/>
                </a:solidFill>
              </a:rPr>
              <a:t>USD</a:t>
            </a:r>
            <a:endParaRPr lang="ru-RU" sz="2400" b="1" i="1" dirty="0">
              <a:solidFill>
                <a:srgbClr val="002060"/>
              </a:solidFill>
            </a:endParaRPr>
          </a:p>
          <a:p>
            <a:r>
              <a:rPr lang="ru-RU" sz="2400" b="1" i="1" dirty="0">
                <a:solidFill>
                  <a:schemeClr val="accent5">
                    <a:lumMod val="75000"/>
                  </a:schemeClr>
                </a:solidFill>
                <a:latin typeface="Times New Roman" pitchFamily="18" charset="0"/>
                <a:cs typeface="Times New Roman" pitchFamily="18" charset="0"/>
              </a:rPr>
              <a:t>Дополнительный бюджет  - 16,250 </a:t>
            </a:r>
            <a:r>
              <a:rPr lang="en-US" sz="2400" b="1" i="1" dirty="0">
                <a:solidFill>
                  <a:schemeClr val="accent5">
                    <a:lumMod val="75000"/>
                  </a:schemeClr>
                </a:solidFill>
                <a:latin typeface="Times New Roman" pitchFamily="18" charset="0"/>
                <a:cs typeface="Times New Roman" pitchFamily="18" charset="0"/>
              </a:rPr>
              <a:t>USD</a:t>
            </a:r>
          </a:p>
          <a:p>
            <a:endParaRPr lang="ru-RU" sz="2400" b="1" i="1" dirty="0">
              <a:solidFill>
                <a:schemeClr val="accent5">
                  <a:lumMod val="75000"/>
                </a:schemeClr>
              </a:solidFill>
              <a:latin typeface="Times New Roman" pitchFamily="18" charset="0"/>
              <a:cs typeface="Times New Roman" pitchFamily="18" charset="0"/>
            </a:endParaRPr>
          </a:p>
          <a:p>
            <a:pPr marL="0" indent="0">
              <a:buNone/>
            </a:pPr>
            <a:r>
              <a:rPr lang="ru-RU" sz="2400" b="1" i="1" dirty="0">
                <a:solidFill>
                  <a:schemeClr val="accent5">
                    <a:lumMod val="75000"/>
                  </a:schemeClr>
                </a:solidFill>
                <a:latin typeface="Times New Roman" pitchFamily="18" charset="0"/>
                <a:cs typeface="Times New Roman" pitchFamily="18" charset="0"/>
              </a:rPr>
              <a:t>                                                     -  38,800 </a:t>
            </a:r>
            <a:r>
              <a:rPr lang="en-US" sz="2400" b="1" i="1" dirty="0">
                <a:solidFill>
                  <a:schemeClr val="accent5">
                    <a:lumMod val="75000"/>
                  </a:schemeClr>
                </a:solidFill>
                <a:latin typeface="Times New Roman" pitchFamily="18" charset="0"/>
                <a:cs typeface="Times New Roman" pitchFamily="18" charset="0"/>
              </a:rPr>
              <a:t>USD</a:t>
            </a:r>
          </a:p>
          <a:p>
            <a:endParaRPr lang="ru-RU" sz="2400" b="1" i="1" dirty="0">
              <a:solidFill>
                <a:schemeClr val="accent5">
                  <a:lumMod val="75000"/>
                </a:schemeClr>
              </a:solidFill>
            </a:endParaRPr>
          </a:p>
        </p:txBody>
      </p:sp>
    </p:spTree>
    <p:extLst>
      <p:ext uri="{BB962C8B-B14F-4D97-AF65-F5344CB8AC3E}">
        <p14:creationId xmlns:p14="http://schemas.microsoft.com/office/powerpoint/2010/main" val="2060324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5">
                    <a:lumMod val="50000"/>
                  </a:schemeClr>
                </a:solidFill>
                <a:latin typeface="Times New Roman" pitchFamily="18" charset="0"/>
                <a:cs typeface="Times New Roman" pitchFamily="18" charset="0"/>
              </a:rPr>
              <a:t>Сумма поступления за</a:t>
            </a:r>
            <a:r>
              <a:rPr lang="en-US" b="1" dirty="0">
                <a:solidFill>
                  <a:schemeClr val="accent5">
                    <a:lumMod val="50000"/>
                  </a:schemeClr>
                </a:solidFill>
                <a:latin typeface="Times New Roman" pitchFamily="18" charset="0"/>
                <a:cs typeface="Times New Roman" pitchFamily="18" charset="0"/>
              </a:rPr>
              <a:t> </a:t>
            </a:r>
            <a:r>
              <a:rPr lang="ru-RU" b="1" dirty="0">
                <a:solidFill>
                  <a:schemeClr val="accent5">
                    <a:lumMod val="50000"/>
                  </a:schemeClr>
                </a:solidFill>
                <a:latin typeface="Times New Roman" pitchFamily="18" charset="0"/>
                <a:cs typeface="Times New Roman" pitchFamily="18" charset="0"/>
              </a:rPr>
              <a:t>2020-21 г. составляет 65 000 (</a:t>
            </a:r>
            <a:r>
              <a:rPr lang="en-US" b="1" dirty="0">
                <a:solidFill>
                  <a:schemeClr val="accent5">
                    <a:lumMod val="50000"/>
                  </a:schemeClr>
                </a:solidFill>
                <a:latin typeface="Times New Roman" pitchFamily="18" charset="0"/>
                <a:cs typeface="Times New Roman" pitchFamily="18" charset="0"/>
              </a:rPr>
              <a:t>USD</a:t>
            </a:r>
            <a:r>
              <a:rPr lang="ru-RU" b="1" dirty="0">
                <a:solidFill>
                  <a:schemeClr val="accent5">
                    <a:lumMod val="50000"/>
                  </a:schemeClr>
                </a:solidFill>
                <a:latin typeface="Times New Roman" pitchFamily="18" charset="0"/>
                <a:cs typeface="Times New Roman" pitchFamily="18" charset="0"/>
              </a:rPr>
              <a:t>)</a:t>
            </a:r>
            <a:endParaRPr lang="ru-RU" b="1" dirty="0">
              <a:solidFill>
                <a:schemeClr val="accent5">
                  <a:lumMod val="50000"/>
                </a:schemeClr>
              </a:solidFill>
            </a:endParaRPr>
          </a:p>
        </p:txBody>
      </p:sp>
      <p:sp>
        <p:nvSpPr>
          <p:cNvPr id="3" name="Объект 2"/>
          <p:cNvSpPr>
            <a:spLocks noGrp="1"/>
          </p:cNvSpPr>
          <p:nvPr>
            <p:ph idx="1"/>
          </p:nvPr>
        </p:nvSpPr>
        <p:spPr>
          <a:xfrm>
            <a:off x="278296" y="2133601"/>
            <a:ext cx="11555895" cy="3399691"/>
          </a:xfrm>
        </p:spPr>
        <p:txBody>
          <a:bodyPr>
            <a:noAutofit/>
          </a:bodyPr>
          <a:lstStyle/>
          <a:p>
            <a:pPr marL="0" indent="0">
              <a:buNone/>
            </a:pPr>
            <a:r>
              <a:rPr lang="ru-RU" sz="2000" dirty="0">
                <a:solidFill>
                  <a:schemeClr val="tx1"/>
                </a:solidFill>
              </a:rPr>
              <a:t>-Общая сумма поступлений                                                 65000</a:t>
            </a:r>
          </a:p>
          <a:p>
            <a:pPr marL="0" indent="0">
              <a:buNone/>
            </a:pPr>
            <a:r>
              <a:rPr lang="ru-RU" sz="2000" dirty="0">
                <a:solidFill>
                  <a:schemeClr val="tx1"/>
                </a:solidFill>
              </a:rPr>
              <a:t>-  Остаток с предыдущего отчетного периода                      32759</a:t>
            </a:r>
          </a:p>
          <a:p>
            <a:pPr marL="0" indent="0">
              <a:buNone/>
            </a:pPr>
            <a:r>
              <a:rPr lang="ru-RU" sz="2000" dirty="0">
                <a:solidFill>
                  <a:schemeClr val="tx1"/>
                </a:solidFill>
              </a:rPr>
              <a:t>-   Использовано на  программную деятельность		         3895,45         </a:t>
            </a:r>
          </a:p>
          <a:p>
            <a:pPr marL="0" indent="0">
              <a:buNone/>
            </a:pPr>
            <a:r>
              <a:rPr lang="ru-RU" sz="2000" dirty="0">
                <a:solidFill>
                  <a:schemeClr val="tx1"/>
                </a:solidFill>
              </a:rPr>
              <a:t>-   На административные </a:t>
            </a:r>
            <a:r>
              <a:rPr lang="ru-RU" sz="2000" dirty="0" err="1">
                <a:solidFill>
                  <a:schemeClr val="tx1"/>
                </a:solidFill>
              </a:rPr>
              <a:t>расходы,в</a:t>
            </a:r>
            <a:r>
              <a:rPr lang="ru-RU" sz="2000" dirty="0">
                <a:solidFill>
                  <a:schemeClr val="tx1"/>
                </a:solidFill>
              </a:rPr>
              <a:t> т.ч.:</a:t>
            </a:r>
          </a:p>
          <a:p>
            <a:pPr marL="0" indent="0">
              <a:buNone/>
            </a:pPr>
            <a:r>
              <a:rPr lang="ru-RU" sz="2000" dirty="0">
                <a:solidFill>
                  <a:schemeClr val="tx1"/>
                </a:solidFill>
              </a:rPr>
              <a:t>офисные </a:t>
            </a:r>
            <a:r>
              <a:rPr lang="ru-RU" sz="2000" dirty="0" err="1">
                <a:solidFill>
                  <a:schemeClr val="tx1"/>
                </a:solidFill>
              </a:rPr>
              <a:t>расходы,З</a:t>
            </a:r>
            <a:r>
              <a:rPr lang="ru-RU" sz="2000" dirty="0">
                <a:solidFill>
                  <a:schemeClr val="tx1"/>
                </a:solidFill>
              </a:rPr>
              <a:t>/П;			                                             54844,64             </a:t>
            </a:r>
          </a:p>
          <a:p>
            <a:pPr marL="0" indent="0">
              <a:buNone/>
            </a:pPr>
            <a:r>
              <a:rPr lang="ru-RU" sz="2000" dirty="0">
                <a:solidFill>
                  <a:schemeClr val="tx1"/>
                </a:solidFill>
              </a:rPr>
              <a:t>арендная плата и.т.д;				</a:t>
            </a:r>
          </a:p>
          <a:p>
            <a:pPr marL="0" indent="0">
              <a:buNone/>
            </a:pPr>
            <a:r>
              <a:rPr lang="ru-RU" sz="2000" dirty="0">
                <a:solidFill>
                  <a:schemeClr val="tx1"/>
                </a:solidFill>
              </a:rPr>
              <a:t>-  Остаток неиспользованных денежных  средств </a:t>
            </a:r>
          </a:p>
          <a:p>
            <a:pPr marL="0" indent="0">
              <a:buNone/>
            </a:pPr>
            <a:r>
              <a:rPr lang="ru-RU" sz="2000" dirty="0">
                <a:solidFill>
                  <a:schemeClr val="tx1"/>
                </a:solidFill>
              </a:rPr>
              <a:t>На 29.06.21 г. составил</a:t>
            </a:r>
            <a:r>
              <a:rPr lang="ru-RU" sz="2000">
                <a:solidFill>
                  <a:schemeClr val="tx1"/>
                </a:solidFill>
              </a:rPr>
              <a:t>:                                                         </a:t>
            </a:r>
            <a:r>
              <a:rPr lang="ru-RU" sz="2000" b="1" i="1">
                <a:solidFill>
                  <a:schemeClr val="tx2">
                    <a:lumMod val="50000"/>
                  </a:schemeClr>
                </a:solidFill>
              </a:rPr>
              <a:t>39018,55</a:t>
            </a:r>
            <a:endParaRPr lang="ru-RU" sz="2000" b="1" i="1" dirty="0">
              <a:solidFill>
                <a:schemeClr val="tx2">
                  <a:lumMod val="50000"/>
                </a:schemeClr>
              </a:solidFill>
            </a:endParaRPr>
          </a:p>
          <a:p>
            <a:pPr marL="0" indent="0">
              <a:buNone/>
            </a:pPr>
            <a:endParaRPr lang="ru-RU" sz="2000" b="1" i="1" dirty="0">
              <a:solidFill>
                <a:schemeClr val="tx2">
                  <a:lumMod val="50000"/>
                </a:schemeClr>
              </a:solidFill>
            </a:endParaRPr>
          </a:p>
        </p:txBody>
      </p:sp>
    </p:spTree>
    <p:extLst>
      <p:ext uri="{BB962C8B-B14F-4D97-AF65-F5344CB8AC3E}">
        <p14:creationId xmlns:p14="http://schemas.microsoft.com/office/powerpoint/2010/main" val="4280473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381066" cy="1320800"/>
          </a:xfrm>
        </p:spPr>
        <p:txBody>
          <a:bodyPr>
            <a:normAutofit/>
          </a:bodyPr>
          <a:lstStyle/>
          <a:p>
            <a:r>
              <a:rPr lang="ru-RU" dirty="0">
                <a:latin typeface="Times New Roman" pitchFamily="18" charset="0"/>
                <a:cs typeface="Times New Roman" pitchFamily="18" charset="0"/>
              </a:rPr>
              <a:t>Финансирование деятельности Комитета КСОЗ  - 2020-21 г.</a:t>
            </a:r>
            <a:endParaRPr lang="ru-RU" dirty="0"/>
          </a:p>
        </p:txBody>
      </p:sp>
      <p:sp>
        <p:nvSpPr>
          <p:cNvPr id="3" name="Объект 2"/>
          <p:cNvSpPr>
            <a:spLocks noGrp="1"/>
          </p:cNvSpPr>
          <p:nvPr>
            <p:ph idx="1"/>
          </p:nvPr>
        </p:nvSpPr>
        <p:spPr>
          <a:xfrm>
            <a:off x="657236" y="1804711"/>
            <a:ext cx="9295655" cy="4549197"/>
          </a:xfrm>
        </p:spPr>
        <p:txBody>
          <a:bodyPr>
            <a:normAutofit/>
          </a:bodyPr>
          <a:lstStyle/>
          <a:p>
            <a:pPr marL="0" indent="0">
              <a:buNone/>
            </a:pPr>
            <a:endParaRPr lang="ru-RU" dirty="0"/>
          </a:p>
          <a:p>
            <a:pPr marL="0" indent="0">
              <a:buNone/>
            </a:pPr>
            <a:r>
              <a:rPr lang="ru-RU" dirty="0">
                <a:solidFill>
                  <a:schemeClr val="accent1"/>
                </a:solidFill>
              </a:rPr>
              <a:t>          	</a:t>
            </a:r>
            <a:r>
              <a:rPr lang="ru-RU" dirty="0">
                <a:solidFill>
                  <a:schemeClr val="tx1"/>
                </a:solidFill>
              </a:rPr>
              <a:t>                                                   План          Факт	    Остаток     Освоили(%)</a:t>
            </a:r>
          </a:p>
          <a:p>
            <a:pPr marL="0" indent="0">
              <a:buNone/>
            </a:pPr>
            <a:r>
              <a:rPr lang="ru-RU" dirty="0">
                <a:solidFill>
                  <a:schemeClr val="tx1"/>
                </a:solidFill>
              </a:rPr>
              <a:t>						</a:t>
            </a:r>
          </a:p>
          <a:p>
            <a:r>
              <a:rPr lang="ru-RU" dirty="0">
                <a:solidFill>
                  <a:schemeClr val="tx1"/>
                </a:solidFill>
              </a:rPr>
              <a:t>	Программная деятельность		    10000         3895               6105            39%</a:t>
            </a:r>
          </a:p>
          <a:p>
            <a:r>
              <a:rPr lang="ru-RU" dirty="0">
                <a:solidFill>
                  <a:schemeClr val="tx1"/>
                </a:solidFill>
              </a:rPr>
              <a:t>                      (4000 одобрено заседанием, будет израсходовано в следующем отчетном периоде)</a:t>
            </a:r>
          </a:p>
          <a:p>
            <a:r>
              <a:rPr lang="ru-RU" dirty="0">
                <a:solidFill>
                  <a:schemeClr val="tx1"/>
                </a:solidFill>
              </a:rPr>
              <a:t>	Административные расходы					</a:t>
            </a:r>
          </a:p>
          <a:p>
            <a:pPr marL="0" indent="0">
              <a:buNone/>
            </a:pPr>
            <a:r>
              <a:rPr lang="ru-RU" dirty="0">
                <a:solidFill>
                  <a:schemeClr val="tx1"/>
                </a:solidFill>
              </a:rPr>
              <a:t>В </a:t>
            </a:r>
            <a:r>
              <a:rPr lang="ru-RU" dirty="0" err="1">
                <a:solidFill>
                  <a:schemeClr val="tx1"/>
                </a:solidFill>
              </a:rPr>
              <a:t>т.ч</a:t>
            </a:r>
            <a:r>
              <a:rPr lang="ru-RU" dirty="0">
                <a:solidFill>
                  <a:schemeClr val="tx1"/>
                </a:solidFill>
              </a:rPr>
              <a:t>. Офисные </a:t>
            </a:r>
            <a:r>
              <a:rPr lang="ru-RU" dirty="0" err="1">
                <a:solidFill>
                  <a:schemeClr val="tx1"/>
                </a:solidFill>
              </a:rPr>
              <a:t>расходы,З</a:t>
            </a:r>
            <a:r>
              <a:rPr lang="ru-RU" dirty="0">
                <a:solidFill>
                  <a:schemeClr val="tx1"/>
                </a:solidFill>
              </a:rPr>
              <a:t>/П,		           55000	        54845          155             100%	Арендная плата </a:t>
            </a:r>
            <a:r>
              <a:rPr lang="ru-RU" dirty="0" err="1">
                <a:solidFill>
                  <a:schemeClr val="tx1"/>
                </a:solidFill>
              </a:rPr>
              <a:t>и.т.д</a:t>
            </a:r>
            <a:r>
              <a:rPr lang="ru-RU" dirty="0">
                <a:solidFill>
                  <a:schemeClr val="tx1"/>
                </a:solidFill>
              </a:rPr>
              <a:t>		</a:t>
            </a:r>
          </a:p>
          <a:p>
            <a:pPr marL="0" indent="0">
              <a:buNone/>
            </a:pPr>
            <a:r>
              <a:rPr lang="ru-RU" dirty="0">
                <a:solidFill>
                  <a:schemeClr val="tx1"/>
                </a:solidFill>
              </a:rPr>
              <a:t>			                                                                                                 </a:t>
            </a:r>
          </a:p>
        </p:txBody>
      </p:sp>
    </p:spTree>
    <p:extLst>
      <p:ext uri="{BB962C8B-B14F-4D97-AF65-F5344CB8AC3E}">
        <p14:creationId xmlns:p14="http://schemas.microsoft.com/office/powerpoint/2010/main" val="2302452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77334" y="2652765"/>
            <a:ext cx="9491598" cy="3034602"/>
          </a:xfrm>
        </p:spPr>
        <p:txBody>
          <a:bodyPr>
            <a:normAutofit/>
          </a:bodyPr>
          <a:lstStyle/>
          <a:p>
            <a:pPr marL="109728" indent="0" algn="ctr">
              <a:buNone/>
            </a:pPr>
            <a:r>
              <a:rPr lang="ru-RU" sz="3600" b="1" dirty="0">
                <a:solidFill>
                  <a:schemeClr val="tx1"/>
                </a:solidFill>
              </a:rPr>
              <a:t>Спасибо за внимание</a:t>
            </a:r>
            <a:endParaRPr lang="ru-RU" sz="3600" b="1" dirty="0"/>
          </a:p>
        </p:txBody>
      </p:sp>
    </p:spTree>
    <p:extLst>
      <p:ext uri="{BB962C8B-B14F-4D97-AF65-F5344CB8AC3E}">
        <p14:creationId xmlns:p14="http://schemas.microsoft.com/office/powerpoint/2010/main" val="2912065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81837"/>
            <a:ext cx="8596668" cy="1548563"/>
          </a:xfrm>
        </p:spPr>
        <p:txBody>
          <a:bodyPr>
            <a:noAutofit/>
          </a:bodyPr>
          <a:lstStyle/>
          <a:p>
            <a:r>
              <a:rPr lang="ru-RU" sz="2800" dirty="0"/>
              <a:t>Основной документ для организации деятельности Комитета КСОЗ по борьбе с ВИЧ/СПИДом, ТБ и малярией КСОЗ при ПКР</a:t>
            </a:r>
            <a:br>
              <a:rPr lang="ru-RU" sz="2800" dirty="0"/>
            </a:br>
            <a:endParaRPr lang="ru-RU" sz="2800" dirty="0"/>
          </a:p>
        </p:txBody>
      </p:sp>
      <p:sp>
        <p:nvSpPr>
          <p:cNvPr id="3" name="Объект 2"/>
          <p:cNvSpPr>
            <a:spLocks noGrp="1"/>
          </p:cNvSpPr>
          <p:nvPr>
            <p:ph idx="1"/>
          </p:nvPr>
        </p:nvSpPr>
        <p:spPr>
          <a:xfrm>
            <a:off x="556754" y="1858946"/>
            <a:ext cx="9170050" cy="4142224"/>
          </a:xfrm>
        </p:spPr>
        <p:txBody>
          <a:bodyPr>
            <a:normAutofit/>
          </a:bodyPr>
          <a:lstStyle/>
          <a:p>
            <a:r>
              <a:rPr lang="ru-RU" sz="2800" dirty="0">
                <a:latin typeface="Arial" pitchFamily="34" charset="0"/>
                <a:cs typeface="Arial" pitchFamily="34" charset="0"/>
              </a:rPr>
              <a:t>Календарный план мероприятий Комитета по борьбе с ВИЧ/СПИДом, туберкулезом и малярией при КСОЗ ПКР на период июль 2020 - июнь 2021 гг., утвержденный Председателем Правления Комитета КСОЗ.</a:t>
            </a:r>
          </a:p>
          <a:p>
            <a:endParaRPr lang="ru-RU" sz="2800" dirty="0">
              <a:latin typeface="Arial" pitchFamily="34" charset="0"/>
              <a:cs typeface="Arial" pitchFamily="34" charset="0"/>
            </a:endParaRPr>
          </a:p>
          <a:p>
            <a:pPr marL="0" indent="0">
              <a:buNone/>
            </a:pPr>
            <a:endParaRPr lang="ru-RU" sz="2800" dirty="0">
              <a:latin typeface="Arial" pitchFamily="34" charset="0"/>
              <a:cs typeface="Arial" pitchFamily="34" charset="0"/>
            </a:endParaRPr>
          </a:p>
        </p:txBody>
      </p:sp>
    </p:spTree>
    <p:extLst>
      <p:ext uri="{BB962C8B-B14F-4D97-AF65-F5344CB8AC3E}">
        <p14:creationId xmlns:p14="http://schemas.microsoft.com/office/powerpoint/2010/main" val="15310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6464" y="147376"/>
            <a:ext cx="8596668" cy="845401"/>
          </a:xfrm>
        </p:spPr>
        <p:txBody>
          <a:bodyPr>
            <a:normAutofit fontScale="90000"/>
          </a:bodyPr>
          <a:lstStyle/>
          <a:p>
            <a:r>
              <a:rPr lang="ru-RU" sz="2800" dirty="0"/>
              <a:t/>
            </a:r>
            <a:br>
              <a:rPr lang="ru-RU" sz="2800" dirty="0"/>
            </a:br>
            <a:r>
              <a:rPr lang="ru-RU" sz="2800" dirty="0"/>
              <a:t>Организация деятельности Комитета КСОЗ</a:t>
            </a:r>
          </a:p>
        </p:txBody>
      </p:sp>
      <p:sp>
        <p:nvSpPr>
          <p:cNvPr id="3" name="Объект 2"/>
          <p:cNvSpPr>
            <a:spLocks noGrp="1"/>
          </p:cNvSpPr>
          <p:nvPr>
            <p:ph idx="1"/>
          </p:nvPr>
        </p:nvSpPr>
        <p:spPr>
          <a:xfrm>
            <a:off x="472273" y="1215851"/>
            <a:ext cx="10229222" cy="4825511"/>
          </a:xfrm>
        </p:spPr>
        <p:txBody>
          <a:bodyPr>
            <a:noAutofit/>
          </a:bodyPr>
          <a:lstStyle/>
          <a:p>
            <a:r>
              <a:rPr lang="ru-RU" b="1" dirty="0">
                <a:latin typeface="Arial" pitchFamily="34" charset="0"/>
                <a:cs typeface="Arial" pitchFamily="34" charset="0"/>
              </a:rPr>
              <a:t>За период с июля 2020 по июнь 2021 года было проведено:</a:t>
            </a:r>
          </a:p>
          <a:p>
            <a:r>
              <a:rPr lang="en-US" dirty="0">
                <a:solidFill>
                  <a:schemeClr val="tx1"/>
                </a:solidFill>
                <a:latin typeface="Arial" pitchFamily="34" charset="0"/>
                <a:cs typeface="Arial" pitchFamily="34" charset="0"/>
              </a:rPr>
              <a:t>7</a:t>
            </a:r>
            <a:r>
              <a:rPr lang="ru-RU" dirty="0">
                <a:solidFill>
                  <a:schemeClr val="tx1"/>
                </a:solidFill>
                <a:latin typeface="Arial" pitchFamily="34" charset="0"/>
                <a:cs typeface="Arial" pitchFamily="34" charset="0"/>
              </a:rPr>
              <a:t> очередных и </a:t>
            </a:r>
            <a:r>
              <a:rPr lang="en-US" dirty="0">
                <a:solidFill>
                  <a:schemeClr val="tx1"/>
                </a:solidFill>
                <a:latin typeface="Arial" pitchFamily="34" charset="0"/>
                <a:cs typeface="Arial" pitchFamily="34" charset="0"/>
              </a:rPr>
              <a:t>5 </a:t>
            </a:r>
            <a:r>
              <a:rPr lang="ru-RU" dirty="0">
                <a:solidFill>
                  <a:schemeClr val="tx1"/>
                </a:solidFill>
                <a:latin typeface="Arial" pitchFamily="34" charset="0"/>
                <a:cs typeface="Arial" pitchFamily="34" charset="0"/>
              </a:rPr>
              <a:t>внеочередных заседаний Комитета КСОЗ, </a:t>
            </a:r>
            <a:r>
              <a:rPr lang="ru-RU" dirty="0">
                <a:latin typeface="Arial" pitchFamily="34" charset="0"/>
                <a:cs typeface="Arial" pitchFamily="34" charset="0"/>
              </a:rPr>
              <a:t>в которых принимали участие основные члены Комитета, альтернаты, представители гос. органов (Минздрав КР, Минфин КР, ФОМС ПКР, МВД, ГСИН ПКР, РЦ «СПИД», НЦФ), партнеры по развитию, ПРООН, МАФ;</a:t>
            </a:r>
          </a:p>
          <a:p>
            <a:r>
              <a:rPr lang="ru-RU" dirty="0">
                <a:latin typeface="Arial" pitchFamily="34" charset="0"/>
                <a:cs typeface="Arial" pitchFamily="34" charset="0"/>
              </a:rPr>
              <a:t>1 заседание Сектора по подготовке заявок, мобилизации ресурсов и гармонизации;</a:t>
            </a:r>
          </a:p>
          <a:p>
            <a:r>
              <a:rPr lang="ru-RU" dirty="0">
                <a:solidFill>
                  <a:schemeClr val="tx1"/>
                </a:solidFill>
                <a:latin typeface="Arial" pitchFamily="34" charset="0"/>
                <a:cs typeface="Arial" pitchFamily="34" charset="0"/>
              </a:rPr>
              <a:t>3</a:t>
            </a:r>
            <a:r>
              <a:rPr lang="ru-RU" dirty="0">
                <a:latin typeface="Arial" pitchFamily="34" charset="0"/>
                <a:cs typeface="Arial" pitchFamily="34" charset="0"/>
              </a:rPr>
              <a:t> заседания Сектора  по осуществлению контроля за расходованием средств грантов международных и донорских организаций, осуществлением программ и результатами их внедрения;</a:t>
            </a:r>
          </a:p>
          <a:p>
            <a:endParaRPr lang="ru-RU" dirty="0">
              <a:latin typeface="Arial" pitchFamily="34" charset="0"/>
              <a:cs typeface="Arial" pitchFamily="34" charset="0"/>
            </a:endParaRPr>
          </a:p>
          <a:p>
            <a:pPr marL="0" indent="0">
              <a:buNone/>
            </a:pPr>
            <a:r>
              <a:rPr lang="ru-RU" i="1" dirty="0">
                <a:latin typeface="Arial" pitchFamily="34" charset="0"/>
                <a:cs typeface="Arial" pitchFamily="34" charset="0"/>
              </a:rPr>
              <a:t>Все мероприятия  Комитета КСОЗ  были обеспечены своевременной логистикой и административной поддержкой со стороны Секретариата и фидуциарного органа, что свидетельствует об улучшении и систематизировании деятельности Комитета в целом.</a:t>
            </a:r>
          </a:p>
        </p:txBody>
      </p:sp>
    </p:spTree>
    <p:extLst>
      <p:ext uri="{BB962C8B-B14F-4D97-AF65-F5344CB8AC3E}">
        <p14:creationId xmlns:p14="http://schemas.microsoft.com/office/powerpoint/2010/main" val="191103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39634"/>
            <a:ext cx="8596668" cy="592183"/>
          </a:xfrm>
        </p:spPr>
        <p:txBody>
          <a:bodyPr>
            <a:normAutofit fontScale="90000"/>
          </a:bodyPr>
          <a:lstStyle/>
          <a:p>
            <a:r>
              <a:rPr lang="ru-RU" sz="2500" dirty="0"/>
              <a:t>Обязанности Секретариата включают следующее:</a:t>
            </a:r>
            <a:br>
              <a:rPr lang="ru-RU" sz="2500" dirty="0"/>
            </a:br>
            <a:endParaRPr lang="ru-RU" sz="2500" dirty="0"/>
          </a:p>
        </p:txBody>
      </p:sp>
      <p:sp>
        <p:nvSpPr>
          <p:cNvPr id="3" name="Объект 2"/>
          <p:cNvSpPr>
            <a:spLocks noGrp="1"/>
          </p:cNvSpPr>
          <p:nvPr>
            <p:ph idx="1"/>
          </p:nvPr>
        </p:nvSpPr>
        <p:spPr>
          <a:xfrm>
            <a:off x="677334" y="931817"/>
            <a:ext cx="8596668" cy="5556069"/>
          </a:xfrm>
        </p:spPr>
        <p:txBody>
          <a:bodyPr>
            <a:normAutofit fontScale="77500" lnSpcReduction="20000"/>
          </a:bodyPr>
          <a:lstStyle/>
          <a:p>
            <a:r>
              <a:rPr lang="ru-RU" sz="2400" dirty="0"/>
              <a:t>Поддержка процесса подготовки страновых заявок для подачи в Глобальный Фонд и вовлечение всех заинтересованных сторон;</a:t>
            </a:r>
          </a:p>
          <a:p>
            <a:endParaRPr lang="ru-RU" sz="2400" dirty="0"/>
          </a:p>
          <a:p>
            <a:r>
              <a:rPr lang="ru-RU" sz="2400" dirty="0"/>
              <a:t>Поддержка коммуникации с заинтересованными сторонами и ГФ, информирование широкой общественности о работе Комитета и программах ГФ;</a:t>
            </a:r>
          </a:p>
          <a:p>
            <a:endParaRPr lang="ru-RU" sz="2400" dirty="0"/>
          </a:p>
          <a:p>
            <a:r>
              <a:rPr lang="ru-RU" sz="2400" dirty="0"/>
              <a:t>Поддержка и активное участие в сборе средств и нахождении дополнительных источников финансирования;</a:t>
            </a:r>
          </a:p>
          <a:p>
            <a:endParaRPr lang="ru-RU" sz="2400" dirty="0"/>
          </a:p>
          <a:p>
            <a:r>
              <a:rPr lang="ru-RU" sz="2400" dirty="0"/>
              <a:t>Ведение документации и архива документов Комитета в соответствии с требованиями ГФ и законодательством Кыргызской Республики;</a:t>
            </a:r>
          </a:p>
          <a:p>
            <a:endParaRPr lang="ru-RU" sz="2400" dirty="0"/>
          </a:p>
          <a:p>
            <a:r>
              <a:rPr lang="ru-RU" sz="2400" dirty="0"/>
              <a:t>Ведение финансовой отчетности согласно требованиям ГФ и законодательства Кыргызской Республики;</a:t>
            </a:r>
          </a:p>
          <a:p>
            <a:endParaRPr lang="ru-RU" sz="2400" dirty="0"/>
          </a:p>
          <a:p>
            <a:r>
              <a:rPr lang="ru-RU" sz="2400" dirty="0"/>
              <a:t>Поддержка обновления членства Комитета, включая помощь в мобилизации секторов для обновления членства.</a:t>
            </a:r>
          </a:p>
          <a:p>
            <a:endParaRPr lang="ru-RU" dirty="0"/>
          </a:p>
        </p:txBody>
      </p:sp>
    </p:spTree>
    <p:extLst>
      <p:ext uri="{BB962C8B-B14F-4D97-AF65-F5344CB8AC3E}">
        <p14:creationId xmlns:p14="http://schemas.microsoft.com/office/powerpoint/2010/main" val="158776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6996" y="321547"/>
            <a:ext cx="8596668" cy="984739"/>
          </a:xfrm>
        </p:spPr>
        <p:txBody>
          <a:bodyPr>
            <a:normAutofit fontScale="90000"/>
          </a:bodyPr>
          <a:lstStyle/>
          <a:p>
            <a:pPr algn="ctr"/>
            <a:r>
              <a:rPr lang="ru-RU" sz="3200" dirty="0">
                <a:latin typeface="Arial" pitchFamily="34" charset="0"/>
                <a:cs typeface="Arial" pitchFamily="34" charset="0"/>
              </a:rPr>
              <a:t>Секретариатом Комитета КСОЗ выполняются следующие основные задачи:</a:t>
            </a:r>
          </a:p>
        </p:txBody>
      </p:sp>
      <p:sp>
        <p:nvSpPr>
          <p:cNvPr id="3" name="Объект 2"/>
          <p:cNvSpPr>
            <a:spLocks noGrp="1"/>
          </p:cNvSpPr>
          <p:nvPr>
            <p:ph idx="1"/>
          </p:nvPr>
        </p:nvSpPr>
        <p:spPr>
          <a:xfrm>
            <a:off x="606996" y="1326382"/>
            <a:ext cx="8596668" cy="5531618"/>
          </a:xfrm>
        </p:spPr>
        <p:txBody>
          <a:bodyPr>
            <a:normAutofit/>
          </a:bodyPr>
          <a:lstStyle/>
          <a:p>
            <a:r>
              <a:rPr lang="ru-RU" sz="2000" dirty="0">
                <a:latin typeface="Arial" pitchFamily="34" charset="0"/>
                <a:cs typeface="Arial" pitchFamily="34" charset="0"/>
              </a:rPr>
              <a:t>Проводится учет и архивирование всей документации Комитета КСОЗ, делопроизводство Секретариата Комитета КСОЗ;</a:t>
            </a:r>
          </a:p>
          <a:p>
            <a:r>
              <a:rPr lang="ru-RU" sz="2000" dirty="0">
                <a:latin typeface="Arial" pitchFamily="34" charset="0"/>
                <a:cs typeface="Arial" pitchFamily="34" charset="0"/>
              </a:rPr>
              <a:t>Систематизировано планирование  мероприятий и заседаний Комитета КСОЗ и Секторов по подготовке заявок и надзора с указанием бюджета;</a:t>
            </a:r>
          </a:p>
          <a:p>
            <a:r>
              <a:rPr lang="ru-RU" sz="2000" dirty="0">
                <a:latin typeface="Arial" pitchFamily="34" charset="0"/>
                <a:cs typeface="Arial" pitchFamily="34" charset="0"/>
              </a:rPr>
              <a:t>Проводилось ежеквартальное уточнение планов и мероприятий    с фидуциарным органом (НОКП КР, бюджет Комитета КСОЗ для планирования мобилизации ресурсов).</a:t>
            </a:r>
          </a:p>
          <a:p>
            <a:r>
              <a:rPr lang="ru-RU" sz="2000" dirty="0">
                <a:latin typeface="Arial" pitchFamily="34" charset="0"/>
                <a:cs typeface="Arial" pitchFamily="34" charset="0"/>
              </a:rPr>
              <a:t>Совершенствуется веб-сайт Комитета КСОЗ, проводится постоянное обновление информационного материала; создана первичная база данных.</a:t>
            </a:r>
          </a:p>
          <a:p>
            <a:endParaRPr lang="ru-RU" sz="2000" dirty="0">
              <a:latin typeface="Arial" pitchFamily="34" charset="0"/>
              <a:cs typeface="Arial" pitchFamily="34" charset="0"/>
            </a:endParaRPr>
          </a:p>
          <a:p>
            <a:endParaRPr lang="ru-RU" sz="2000" dirty="0">
              <a:latin typeface="Arial" pitchFamily="34" charset="0"/>
              <a:cs typeface="Arial" pitchFamily="34" charset="0"/>
            </a:endParaRPr>
          </a:p>
          <a:p>
            <a:endParaRPr lang="ru-RU" sz="2000" dirty="0">
              <a:latin typeface="Arial" pitchFamily="34" charset="0"/>
              <a:cs typeface="Arial" pitchFamily="34" charset="0"/>
            </a:endParaRPr>
          </a:p>
        </p:txBody>
      </p:sp>
    </p:spTree>
    <p:extLst>
      <p:ext uri="{BB962C8B-B14F-4D97-AF65-F5344CB8AC3E}">
        <p14:creationId xmlns:p14="http://schemas.microsoft.com/office/powerpoint/2010/main" val="4029907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Эволюция СКК</a:t>
            </a:r>
          </a:p>
        </p:txBody>
      </p:sp>
      <p:sp>
        <p:nvSpPr>
          <p:cNvPr id="3" name="Объект 2"/>
          <p:cNvSpPr>
            <a:spLocks noGrp="1"/>
          </p:cNvSpPr>
          <p:nvPr>
            <p:ph idx="1"/>
          </p:nvPr>
        </p:nvSpPr>
        <p:spPr>
          <a:xfrm>
            <a:off x="677334" y="1463041"/>
            <a:ext cx="8596668" cy="4578322"/>
          </a:xfrm>
        </p:spPr>
        <p:txBody>
          <a:bodyPr/>
          <a:lstStyle/>
          <a:p>
            <a:r>
              <a:rPr lang="ru-RU" dirty="0"/>
              <a:t>Целью которого было выявить приоритетные области и меры вмешательства для улучшения основных обязанностей СКК.</a:t>
            </a:r>
          </a:p>
          <a:p>
            <a:r>
              <a:rPr lang="ru-RU" dirty="0"/>
              <a:t>Двумя приоритетными областями являются </a:t>
            </a:r>
            <a:r>
              <a:rPr lang="ru-RU" b="1" dirty="0"/>
              <a:t>позиционирование</a:t>
            </a:r>
            <a:r>
              <a:rPr lang="ru-RU" dirty="0"/>
              <a:t> и </a:t>
            </a:r>
            <a:r>
              <a:rPr lang="ru-RU" b="1" dirty="0"/>
              <a:t>взаимодействие</a:t>
            </a:r>
            <a:r>
              <a:rPr lang="ru-RU" dirty="0"/>
              <a:t>. </a:t>
            </a:r>
          </a:p>
          <a:p>
            <a:r>
              <a:rPr lang="ru-RU" dirty="0"/>
              <a:t>Прилагаемые результаты включают:</a:t>
            </a:r>
          </a:p>
          <a:p>
            <a:r>
              <a:rPr lang="ru-RU" dirty="0"/>
              <a:t>1. Краткие выводы по каждой области основной ответственности СКК.</a:t>
            </a:r>
          </a:p>
          <a:p>
            <a:r>
              <a:rPr lang="ru-RU" dirty="0"/>
              <a:t>2. Приоритетный список основных обязанностей и целей.</a:t>
            </a:r>
          </a:p>
          <a:p>
            <a:r>
              <a:rPr lang="ru-RU" dirty="0"/>
              <a:t>3. Право на участие и оценка эффективности на основе пороговых результатов.</a:t>
            </a:r>
          </a:p>
          <a:p>
            <a:r>
              <a:rPr lang="ru-RU" dirty="0"/>
              <a:t>4. Соответствующие вмешательства с оценкой стоимости, которые будут реализованы в рамках проекта «Эволюция СКК». Вмешательства будут адаптированы к контексту и потребностям СКК Кыргызстана.</a:t>
            </a:r>
          </a:p>
        </p:txBody>
      </p:sp>
    </p:spTree>
    <p:extLst>
      <p:ext uri="{BB962C8B-B14F-4D97-AF65-F5344CB8AC3E}">
        <p14:creationId xmlns:p14="http://schemas.microsoft.com/office/powerpoint/2010/main" val="29366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Оказание содействия профильным Секторам Комитета КСОЗ</a:t>
            </a:r>
          </a:p>
        </p:txBody>
      </p:sp>
      <p:sp>
        <p:nvSpPr>
          <p:cNvPr id="3" name="Объект 2"/>
          <p:cNvSpPr>
            <a:spLocks noGrp="1"/>
          </p:cNvSpPr>
          <p:nvPr>
            <p:ph idx="1"/>
          </p:nvPr>
        </p:nvSpPr>
        <p:spPr>
          <a:xfrm>
            <a:off x="677334" y="1919235"/>
            <a:ext cx="9441356" cy="4122127"/>
          </a:xfrm>
        </p:spPr>
        <p:txBody>
          <a:bodyPr>
            <a:normAutofit/>
          </a:bodyPr>
          <a:lstStyle/>
          <a:p>
            <a:r>
              <a:rPr lang="ru-RU" dirty="0"/>
              <a:t> Секретариатом Комитета КСОЗ оказано содействие Сектору по подготовке заявок, мобилизации ресурсов и гармонизации и членам Рабочей группы в процессе подготовки, разработки и утверждения страновой заявки</a:t>
            </a:r>
            <a:r>
              <a:rPr lang="en-US" dirty="0"/>
              <a:t> C19RM.</a:t>
            </a:r>
            <a:endParaRPr lang="ru-RU" dirty="0"/>
          </a:p>
          <a:p>
            <a:r>
              <a:rPr lang="ru-RU" dirty="0"/>
              <a:t>Был организован Страновой диалог по обсуждению страновой заявки при участии государственных, международных и неправительственных организаций 2</a:t>
            </a:r>
            <a:r>
              <a:rPr lang="en-US" dirty="0"/>
              <a:t>9</a:t>
            </a:r>
            <a:r>
              <a:rPr lang="ru-RU" dirty="0"/>
              <a:t> апреля 2021 года.</a:t>
            </a:r>
            <a:endParaRPr lang="en-US" dirty="0"/>
          </a:p>
          <a:p>
            <a:r>
              <a:rPr lang="ru-RU" dirty="0"/>
              <a:t>Было организовано выездное заседание Рабочей Группы на Иссык-Куль 21-25 апреля для обсуждения и подготовки страновой дополнительной заявки.</a:t>
            </a:r>
          </a:p>
          <a:p>
            <a:r>
              <a:rPr lang="ru-RU" dirty="0"/>
              <a:t>Секретариатом были найдены организации для финансирования экспертов Рабочей Группы такие, как </a:t>
            </a:r>
            <a:r>
              <a:rPr lang="en-US" dirty="0"/>
              <a:t>USAID, GIZ, UNAIDS.</a:t>
            </a:r>
            <a:endParaRPr lang="ru-RU" dirty="0"/>
          </a:p>
          <a:p>
            <a:endParaRPr lang="ru-RU" dirty="0"/>
          </a:p>
          <a:p>
            <a:endParaRPr lang="ru-RU" dirty="0"/>
          </a:p>
          <a:p>
            <a:pPr marL="0" indent="0">
              <a:buNone/>
            </a:pPr>
            <a:endParaRPr lang="ru-RU" dirty="0"/>
          </a:p>
        </p:txBody>
      </p:sp>
    </p:spTree>
    <p:extLst>
      <p:ext uri="{BB962C8B-B14F-4D97-AF65-F5344CB8AC3E}">
        <p14:creationId xmlns:p14="http://schemas.microsoft.com/office/powerpoint/2010/main" val="48363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1550989"/>
          </a:xfrm>
        </p:spPr>
        <p:txBody>
          <a:bodyPr>
            <a:normAutofit fontScale="90000"/>
          </a:bodyPr>
          <a:lstStyle/>
          <a:p>
            <a:r>
              <a:rPr lang="ru-RU" dirty="0" err="1"/>
              <a:t>Найм</a:t>
            </a:r>
            <a:r>
              <a:rPr lang="ru-RU" dirty="0"/>
              <a:t> эксперта по вопросам надзора и консультанта по координации в рамках </a:t>
            </a:r>
            <a:r>
              <a:rPr lang="en-US" dirty="0"/>
              <a:t>C19RM</a:t>
            </a:r>
            <a:br>
              <a:rPr lang="en-US" dirty="0"/>
            </a:br>
            <a:endParaRPr lang="ru-RU" dirty="0"/>
          </a:p>
        </p:txBody>
      </p:sp>
      <p:sp>
        <p:nvSpPr>
          <p:cNvPr id="3" name="Объект 2"/>
          <p:cNvSpPr>
            <a:spLocks noGrp="1"/>
          </p:cNvSpPr>
          <p:nvPr>
            <p:ph idx="1"/>
          </p:nvPr>
        </p:nvSpPr>
        <p:spPr/>
        <p:txBody>
          <a:bodyPr/>
          <a:lstStyle/>
          <a:p>
            <a:r>
              <a:rPr lang="ru-RU" dirty="0"/>
              <a:t>Согласно рекомендации Глобального и решению заседания Комитета КСОЗ от 09 июня 2021 года фидуциарным органом ОО НОКП КР были объявлены и размещены на сайтах </a:t>
            </a:r>
            <a:r>
              <a:rPr lang="en-US" dirty="0"/>
              <a:t>employment.kg </a:t>
            </a:r>
            <a:r>
              <a:rPr lang="ru-RU" dirty="0"/>
              <a:t>и </a:t>
            </a:r>
            <a:r>
              <a:rPr lang="en-US" dirty="0"/>
              <a:t>redcrescent.kg</a:t>
            </a:r>
            <a:r>
              <a:rPr lang="ru-RU" dirty="0"/>
              <a:t> данные  вакансии.</a:t>
            </a:r>
          </a:p>
          <a:p>
            <a:r>
              <a:rPr lang="ru-RU" dirty="0"/>
              <a:t>Согласно решению Председателя Правления Комитета КСОЗ были определены члены Комитета КСОЗ в состав комиссии для проведения собеседования.</a:t>
            </a:r>
          </a:p>
        </p:txBody>
      </p:sp>
    </p:spTree>
    <p:extLst>
      <p:ext uri="{BB962C8B-B14F-4D97-AF65-F5344CB8AC3E}">
        <p14:creationId xmlns:p14="http://schemas.microsoft.com/office/powerpoint/2010/main" val="1903479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Мониторинговые визиты</a:t>
            </a:r>
          </a:p>
        </p:txBody>
      </p:sp>
      <p:sp>
        <p:nvSpPr>
          <p:cNvPr id="3" name="Объект 2"/>
          <p:cNvSpPr>
            <a:spLocks noGrp="1"/>
          </p:cNvSpPr>
          <p:nvPr>
            <p:ph idx="1"/>
          </p:nvPr>
        </p:nvSpPr>
        <p:spPr/>
        <p:txBody>
          <a:bodyPr/>
          <a:lstStyle/>
          <a:p>
            <a:r>
              <a:rPr lang="ru-RU" dirty="0"/>
              <a:t>Согласно решению заседания Сектора по надзору от 01 июня 2021 года было решено сделать кабинетные анализы в течение трех месяцев</a:t>
            </a:r>
          </a:p>
          <a:p>
            <a:r>
              <a:rPr lang="ru-RU" dirty="0"/>
              <a:t> Крайний срок 25 августа 2021 года</a:t>
            </a:r>
          </a:p>
          <a:p>
            <a:r>
              <a:rPr lang="ru-RU" dirty="0"/>
              <a:t> После определить когда будут запланированы визиты, организовать графики выездов</a:t>
            </a:r>
          </a:p>
          <a:p>
            <a:r>
              <a:rPr lang="ru-RU" dirty="0"/>
              <a:t> Определить ответственных по каждому направлению.</a:t>
            </a:r>
          </a:p>
          <a:p>
            <a:endParaRPr lang="ru-RU" dirty="0"/>
          </a:p>
        </p:txBody>
      </p:sp>
    </p:spTree>
    <p:extLst>
      <p:ext uri="{BB962C8B-B14F-4D97-AF65-F5344CB8AC3E}">
        <p14:creationId xmlns:p14="http://schemas.microsoft.com/office/powerpoint/2010/main" val="552909646"/>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7664</TotalTime>
  <Words>879</Words>
  <Application>Microsoft Office PowerPoint</Application>
  <PresentationFormat>Широкоэкранный</PresentationFormat>
  <Paragraphs>99</Paragraphs>
  <Slides>16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Times New Roman</vt:lpstr>
      <vt:lpstr>Trebuchet MS</vt:lpstr>
      <vt:lpstr>Wingdings 3</vt:lpstr>
      <vt:lpstr>Аспект</vt:lpstr>
      <vt:lpstr>ОТЧЕТ</vt:lpstr>
      <vt:lpstr>Основной документ для организации деятельности Комитета КСОЗ по борьбе с ВИЧ/СПИДом, ТБ и малярией КСОЗ при ПКР </vt:lpstr>
      <vt:lpstr> Организация деятельности Комитета КСОЗ</vt:lpstr>
      <vt:lpstr>Обязанности Секретариата включают следующее: </vt:lpstr>
      <vt:lpstr>Секретариатом Комитета КСОЗ выполняются следующие основные задачи:</vt:lpstr>
      <vt:lpstr>Эволюция СКК</vt:lpstr>
      <vt:lpstr>Оказание содействия профильным Секторам Комитета КСОЗ</vt:lpstr>
      <vt:lpstr>Найм эксперта по вопросам надзора и консультанта по координации в рамках C19RM </vt:lpstr>
      <vt:lpstr>Мониторинговые визиты</vt:lpstr>
      <vt:lpstr>Результаты совместной работы членов Комитета КСОЗ, представителей Основного получателя средств Проекта ПРООН/ГФ и гражданского общества</vt:lpstr>
      <vt:lpstr> Оптимизация взаимодействия и коммуникации</vt:lpstr>
      <vt:lpstr>Финансовая деятельность Комитета  КСОЗ   (Отчет НОКП Фидуциарного органа ГФ ) </vt:lpstr>
      <vt:lpstr>Финансирование на 2020-2021 г.:</vt:lpstr>
      <vt:lpstr>Сумма поступления за 2020-21 г. составляет 65 000 (USD)</vt:lpstr>
      <vt:lpstr>Финансирование деятельности Комитета КСОЗ  - 2020-21 г.</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dc:title>
  <dc:creator>Asus-rog</dc:creator>
  <cp:lastModifiedBy>Asus-rog</cp:lastModifiedBy>
  <cp:revision>114</cp:revision>
  <dcterms:created xsi:type="dcterms:W3CDTF">2017-06-26T20:59:28Z</dcterms:created>
  <dcterms:modified xsi:type="dcterms:W3CDTF">2021-06-29T08:40:05Z</dcterms:modified>
</cp:coreProperties>
</file>