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4"/>
  </p:notesMasterIdLst>
  <p:sldIdLst>
    <p:sldId id="256" r:id="rId2"/>
    <p:sldId id="262" r:id="rId3"/>
    <p:sldId id="257" r:id="rId4"/>
    <p:sldId id="292" r:id="rId5"/>
    <p:sldId id="293" r:id="rId6"/>
    <p:sldId id="294" r:id="rId7"/>
    <p:sldId id="295" r:id="rId8"/>
    <p:sldId id="258" r:id="rId9"/>
    <p:sldId id="259" r:id="rId10"/>
    <p:sldId id="260" r:id="rId11"/>
    <p:sldId id="296" r:id="rId12"/>
    <p:sldId id="301" r:id="rId13"/>
    <p:sldId id="297" r:id="rId14"/>
    <p:sldId id="298" r:id="rId15"/>
    <p:sldId id="300" r:id="rId16"/>
    <p:sldId id="263" r:id="rId17"/>
    <p:sldId id="268" r:id="rId18"/>
    <p:sldId id="264" r:id="rId19"/>
    <p:sldId id="267" r:id="rId20"/>
    <p:sldId id="265" r:id="rId21"/>
    <p:sldId id="266" r:id="rId22"/>
    <p:sldId id="29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C1E74-7502-4B04-9D3D-8C875BF1891C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F16BA-1325-4E8D-8918-F8A5AF44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C965D-62D7-4FBA-BBE9-E86622CF8719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13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4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92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2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6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3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29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1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7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4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1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1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6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7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7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898F9-84D4-47E4-A632-3BA1050A1AA5}" type="datetimeFigureOut">
              <a:rPr lang="ru-RU" smtClean="0"/>
              <a:t>вт 30.06.20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987462-4A0F-4229-B95F-3E269F10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1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21785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Секретариата Комитета по борьбе с ВИЧ/СПИДом, ТБ и малярией за бюджетный цикл </a:t>
            </a:r>
            <a:r>
              <a:rPr lang="ru-RU" sz="2000" dirty="0" smtClean="0"/>
              <a:t>2-е </a:t>
            </a:r>
            <a:r>
              <a:rPr lang="ru-RU" sz="2000" dirty="0" smtClean="0"/>
              <a:t>полугодие 2019 года и </a:t>
            </a:r>
            <a:r>
              <a:rPr lang="ru-RU" sz="2000" dirty="0" smtClean="0"/>
              <a:t>1-е </a:t>
            </a:r>
            <a:r>
              <a:rPr lang="ru-RU" sz="2000" dirty="0" smtClean="0"/>
              <a:t>полугодие 2020 года </a:t>
            </a:r>
            <a:r>
              <a:rPr lang="en-US" sz="2000" dirty="0" smtClean="0"/>
              <a:t>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17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09" y="231112"/>
            <a:ext cx="10219173" cy="8574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Страновой диалог 21 января 2020 года</a:t>
            </a:r>
            <a:br>
              <a:rPr lang="ru-RU" sz="3200" dirty="0" smtClean="0"/>
            </a:br>
            <a:r>
              <a:rPr lang="ru-RU" sz="3200" dirty="0" smtClean="0"/>
              <a:t>конференц-зал отеля «Шератон»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9" y="1689917"/>
            <a:ext cx="5583534" cy="40751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71" y="1689917"/>
            <a:ext cx="6118441" cy="40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005257" cy="1320800"/>
          </a:xfrm>
        </p:spPr>
        <p:txBody>
          <a:bodyPr/>
          <a:lstStyle/>
          <a:p>
            <a:r>
              <a:rPr lang="ru-RU" dirty="0" smtClean="0"/>
              <a:t>Страновой диалог 21 января 2020 года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2" y="2151879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34" y="992777"/>
            <a:ext cx="517246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Нахождение дополнительных источников финансирования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Согласно требованиям Глобального Фонда средства Секретариата Комитета КСОЗ не могут быть использованы для оплаты экспертов, работающих над страновой заявкой. В связи с чем, Секретариатом Комитета было подготовлено письмо на имя Технического Советника Проекта </a:t>
            </a:r>
            <a:r>
              <a:rPr lang="en-US" dirty="0" smtClean="0"/>
              <a:t>GIZ Backup </a:t>
            </a:r>
            <a:r>
              <a:rPr lang="ru-RU" dirty="0" smtClean="0"/>
              <a:t>г-жи Терез </a:t>
            </a:r>
            <a:r>
              <a:rPr lang="ru-RU" dirty="0" err="1" smtClean="0"/>
              <a:t>Таше</a:t>
            </a:r>
            <a:r>
              <a:rPr lang="ru-RU" dirty="0" smtClean="0"/>
              <a:t> с просьбой оказать финансовую поддержку для привлечения международного эксперта. В результате проведенного конкурсного отбора был привлечен эксперт г-жа </a:t>
            </a:r>
            <a:r>
              <a:rPr lang="ru-RU" dirty="0" err="1" smtClean="0"/>
              <a:t>Катасонова</a:t>
            </a:r>
            <a:r>
              <a:rPr lang="ru-RU" dirty="0" smtClean="0"/>
              <a:t> А.</a:t>
            </a:r>
          </a:p>
          <a:p>
            <a:r>
              <a:rPr lang="ru-RU" dirty="0" smtClean="0"/>
              <a:t>Кроме того, Проект </a:t>
            </a:r>
            <a:r>
              <a:rPr lang="en-US" dirty="0" smtClean="0"/>
              <a:t>GIZ </a:t>
            </a:r>
            <a:r>
              <a:rPr lang="ru-RU" dirty="0" smtClean="0"/>
              <a:t>предоставил финансовую поддержку для проведения второго </a:t>
            </a:r>
            <a:r>
              <a:rPr lang="ru-RU" dirty="0" err="1" smtClean="0"/>
              <a:t>странового</a:t>
            </a:r>
            <a:r>
              <a:rPr lang="ru-RU" dirty="0" smtClean="0"/>
              <a:t> диалога по обсуждению приоритетов заявки при участии более широкого круга представителей международных организаций, медицинских учреждений и сектора НПО.</a:t>
            </a:r>
          </a:p>
        </p:txBody>
      </p:sp>
    </p:spTree>
    <p:extLst>
      <p:ext uri="{BB962C8B-B14F-4D97-AF65-F5344CB8AC3E}">
        <p14:creationId xmlns:p14="http://schemas.microsoft.com/office/powerpoint/2010/main" val="19034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97" y="156754"/>
            <a:ext cx="10208381" cy="939660"/>
          </a:xfrm>
        </p:spPr>
        <p:txBody>
          <a:bodyPr>
            <a:normAutofit fontScale="90000"/>
          </a:bodyPr>
          <a:lstStyle/>
          <a:p>
            <a:r>
              <a:rPr lang="ru-RU" sz="2500" dirty="0" smtClean="0"/>
              <a:t>Страновой диалог 18 февраля 2020г. при участии более широкого круга представителей НПО, </a:t>
            </a:r>
            <a:r>
              <a:rPr lang="ru-RU" sz="2500" dirty="0" err="1" smtClean="0"/>
              <a:t>мед.учреждений</a:t>
            </a:r>
            <a:r>
              <a:rPr lang="ru-RU" sz="2500" dirty="0" smtClean="0"/>
              <a:t> и международных организаций</a:t>
            </a:r>
            <a:br>
              <a:rPr lang="ru-RU" sz="2500" dirty="0" smtClean="0"/>
            </a:br>
            <a:endParaRPr lang="ru-RU" sz="25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6" y="1193074"/>
            <a:ext cx="4303969" cy="27945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4" y="1193073"/>
            <a:ext cx="4136571" cy="2794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19" y="4084321"/>
            <a:ext cx="4303969" cy="2682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53" y="4084321"/>
            <a:ext cx="3754362" cy="26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88" y="235131"/>
            <a:ext cx="9259146" cy="879565"/>
          </a:xfrm>
        </p:spPr>
        <p:txBody>
          <a:bodyPr>
            <a:normAutofit/>
          </a:bodyPr>
          <a:lstStyle/>
          <a:p>
            <a:r>
              <a:rPr lang="ru-RU" sz="2300" dirty="0" smtClean="0"/>
              <a:t>Второй страновой диалог </a:t>
            </a:r>
            <a:r>
              <a:rPr lang="ru-RU" sz="2300" dirty="0" smtClean="0"/>
              <a:t>18.02.2020 при поддержке </a:t>
            </a:r>
            <a:r>
              <a:rPr lang="en-US" sz="2300" dirty="0" smtClean="0"/>
              <a:t>GIZ</a:t>
            </a:r>
            <a:r>
              <a:rPr lang="ru-RU" sz="2300" dirty="0" smtClean="0"/>
              <a:t> </a:t>
            </a:r>
            <a:r>
              <a:rPr lang="en-US" sz="2300" dirty="0" smtClean="0"/>
              <a:t>Backup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Место проведения: конференц-зал </a:t>
            </a:r>
            <a:r>
              <a:rPr lang="ru-RU" sz="2300" dirty="0" smtClean="0"/>
              <a:t>отеля «</a:t>
            </a:r>
            <a:r>
              <a:rPr lang="ru-RU" sz="2300" dirty="0" err="1" smtClean="0"/>
              <a:t>Жаннат</a:t>
            </a:r>
            <a:r>
              <a:rPr lang="ru-RU" sz="2300" dirty="0" smtClean="0"/>
              <a:t>»</a:t>
            </a:r>
            <a:endParaRPr lang="ru-RU" sz="23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9" y="1114696"/>
            <a:ext cx="5175249" cy="37185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66" y="1114696"/>
            <a:ext cx="6313714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совместной работы членов Комитета КСОЗ, представителей Основного получателя средств Проекта ПРООН/ГФ и гражданского общества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52206"/>
            <a:ext cx="8596668" cy="3089156"/>
          </a:xfrm>
        </p:spPr>
        <p:txBody>
          <a:bodyPr/>
          <a:lstStyle/>
          <a:p>
            <a:r>
              <a:rPr lang="ru-RU" dirty="0" smtClean="0"/>
              <a:t>Одобренная страновая заявка на период 2021-2023 гг. на </a:t>
            </a:r>
            <a:r>
              <a:rPr lang="ru-RU" dirty="0"/>
              <a:t>сумму </a:t>
            </a:r>
            <a:r>
              <a:rPr lang="ru-RU" dirty="0" smtClean="0"/>
              <a:t>26</a:t>
            </a:r>
            <a:r>
              <a:rPr lang="en-US" dirty="0" smtClean="0"/>
              <a:t> </a:t>
            </a:r>
            <a:r>
              <a:rPr lang="ru-RU" dirty="0" smtClean="0"/>
              <a:t>436</a:t>
            </a:r>
            <a:r>
              <a:rPr lang="en-US" dirty="0" smtClean="0"/>
              <a:t> </a:t>
            </a:r>
            <a:r>
              <a:rPr lang="ru-RU" dirty="0" smtClean="0"/>
              <a:t>393</a:t>
            </a:r>
            <a:r>
              <a:rPr lang="en-US" dirty="0" smtClean="0"/>
              <a:t> </a:t>
            </a:r>
            <a:r>
              <a:rPr lang="ru-RU" dirty="0" smtClean="0"/>
              <a:t>долларов США </a:t>
            </a:r>
          </a:p>
          <a:p>
            <a:pPr marL="0" indent="0">
              <a:buNone/>
            </a:pPr>
            <a:r>
              <a:rPr lang="ru-RU" dirty="0" smtClean="0"/>
              <a:t>ВИЧ </a:t>
            </a:r>
            <a:r>
              <a:rPr lang="ru-RU" dirty="0"/>
              <a:t>компонент </a:t>
            </a:r>
            <a:r>
              <a:rPr lang="ru-RU" dirty="0" smtClean="0"/>
              <a:t>– 11 491 690 долларов США</a:t>
            </a:r>
          </a:p>
          <a:p>
            <a:pPr marL="0" indent="0">
              <a:buNone/>
            </a:pPr>
            <a:r>
              <a:rPr lang="ru-RU" dirty="0" smtClean="0"/>
              <a:t>ТБ компонент – 14 944 703 долларов США</a:t>
            </a:r>
          </a:p>
          <a:p>
            <a:r>
              <a:rPr lang="ru-RU" dirty="0" smtClean="0"/>
              <a:t>Одобренная заявка на борьбу с </a:t>
            </a:r>
            <a:r>
              <a:rPr lang="en-US" dirty="0" smtClean="0"/>
              <a:t>COVID-19 </a:t>
            </a:r>
            <a:r>
              <a:rPr lang="ru-RU" dirty="0" smtClean="0"/>
              <a:t>на </a:t>
            </a:r>
            <a:r>
              <a:rPr lang="ru-RU" dirty="0"/>
              <a:t>сумму </a:t>
            </a:r>
            <a:r>
              <a:rPr lang="ru-RU" dirty="0" smtClean="0"/>
              <a:t>859 183 долларов США</a:t>
            </a:r>
          </a:p>
          <a:p>
            <a:pPr marL="0" indent="0">
              <a:buNone/>
            </a:pPr>
            <a:r>
              <a:rPr lang="ru-RU" dirty="0" smtClean="0"/>
              <a:t>Смягчение последствий </a:t>
            </a:r>
            <a:r>
              <a:rPr lang="en-US" dirty="0" smtClean="0"/>
              <a:t>COVID-19 </a:t>
            </a:r>
            <a:r>
              <a:rPr lang="ru-RU" dirty="0" smtClean="0"/>
              <a:t>на ВИЧ/ТБ программы – 759 983 долларов США</a:t>
            </a:r>
          </a:p>
          <a:p>
            <a:pPr marL="0" indent="0">
              <a:buNone/>
            </a:pPr>
            <a:r>
              <a:rPr lang="ru-RU" dirty="0" smtClean="0"/>
              <a:t>Усиление национального ответа на </a:t>
            </a:r>
            <a:r>
              <a:rPr lang="en-US" dirty="0" smtClean="0"/>
              <a:t>COVID-19 – 99 200 </a:t>
            </a:r>
            <a:r>
              <a:rPr lang="ru-RU" dirty="0" smtClean="0"/>
              <a:t>долларов США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8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2032"/>
            <a:ext cx="10972800" cy="892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Оптимизация взаимодействия и коммуникации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305" y="3135086"/>
            <a:ext cx="11393314" cy="377878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Создание  </a:t>
            </a:r>
            <a:r>
              <a:rPr lang="ru-RU" dirty="0"/>
              <a:t>веб-сайта </a:t>
            </a:r>
            <a:r>
              <a:rPr lang="ru-RU" dirty="0" smtClean="0"/>
              <a:t>Комитета КСОЗ </a:t>
            </a:r>
            <a:r>
              <a:rPr lang="ru-RU" dirty="0"/>
              <a:t>гарантирует улучшение системы коммуникации и </a:t>
            </a:r>
            <a:r>
              <a:rPr lang="ru-RU" dirty="0" smtClean="0"/>
              <a:t>информирования заинтересованных сторон Секретариатом Комитета КСОЗ;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4199" y="1315021"/>
            <a:ext cx="288032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Правление Комитета КСОЗ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0741" y="1309015"/>
            <a:ext cx="288032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Секретариат Комитета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7259" y="1309015"/>
            <a:ext cx="288032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Секретариат Глобального Фонда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2534" y="2996952"/>
            <a:ext cx="288032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Члены Комитета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374519" y="1655290"/>
            <a:ext cx="1056117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512174" y="1741063"/>
            <a:ext cx="76808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896885" y="2323133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96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8"/>
            <a:ext cx="8596668" cy="47264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latin typeface="Arial" pitchFamily="34" charset="0"/>
                <a:cs typeface="Arial" pitchFamily="34" charset="0"/>
              </a:rPr>
              <a:t>Финансовая деятельность Комитета  КСОЗ 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latin typeface="Arial" pitchFamily="34" charset="0"/>
                <a:cs typeface="Arial" pitchFamily="34" charset="0"/>
              </a:rPr>
              <a:t>(</a:t>
            </a:r>
            <a:r>
              <a:rPr lang="ru-RU" dirty="0">
                <a:latin typeface="Arial" pitchFamily="34" charset="0"/>
                <a:cs typeface="Arial" pitchFamily="34" charset="0"/>
              </a:rPr>
              <a:t>Отчет НОКП Фидуциарного органа ГФ </a:t>
            </a:r>
            <a:r>
              <a:rPr lang="ru-RU" sz="5400" dirty="0">
                <a:latin typeface="Arial" pitchFamily="34" charset="0"/>
                <a:cs typeface="Arial" pitchFamily="34" charset="0"/>
              </a:rPr>
              <a:t>)</a:t>
            </a:r>
            <a:br>
              <a:rPr lang="ru-RU" sz="5400" dirty="0">
                <a:latin typeface="Arial" pitchFamily="34" charset="0"/>
                <a:cs typeface="Arial" pitchFamily="34" charset="0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629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Финансирование </a:t>
            </a:r>
            <a:r>
              <a:rPr lang="ru-RU" sz="2400" b="1" dirty="0">
                <a:solidFill>
                  <a:schemeClr val="accent4"/>
                </a:solidFill>
              </a:rPr>
              <a:t>на </a:t>
            </a:r>
            <a:r>
              <a:rPr lang="ru-RU" sz="2400" b="1" dirty="0" smtClean="0">
                <a:solidFill>
                  <a:schemeClr val="accent4"/>
                </a:solidFill>
              </a:rPr>
              <a:t>2019-2020 г.:</a:t>
            </a:r>
            <a:endParaRPr lang="ru-RU" sz="2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86" y="1567737"/>
            <a:ext cx="10200006" cy="4493094"/>
          </a:xfrm>
        </p:spPr>
        <p:txBody>
          <a:bodyPr>
            <a:normAutofit fontScale="92500" lnSpcReduction="10000"/>
          </a:bodyPr>
          <a:lstStyle/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поступлений 2020 года составляет </a:t>
            </a:r>
            <a:b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67 880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(USD):</a:t>
            </a:r>
          </a:p>
          <a:p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На административную часть по бюджету заложена сумма в размере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56 645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USD</a:t>
            </a:r>
          </a:p>
          <a:p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На программную часть по бюджету заложена сумма в размере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27 860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USD (из них 12 506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USD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экономия с прошлого периода)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поступления за 2019-20 г. составляет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67 880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(USD)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508" y="2133601"/>
            <a:ext cx="9659815" cy="339969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Общая </a:t>
            </a:r>
            <a:r>
              <a:rPr lang="ru-RU" sz="2000" dirty="0">
                <a:solidFill>
                  <a:schemeClr val="tx1"/>
                </a:solidFill>
              </a:rPr>
              <a:t>сумма поступлений     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    67 880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Остаток с предыдущего отчетного периода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22 636                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Использовано на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программную </a:t>
            </a:r>
            <a:r>
              <a:rPr lang="ru-RU" sz="2000" dirty="0">
                <a:solidFill>
                  <a:schemeClr val="tx1"/>
                </a:solidFill>
              </a:rPr>
              <a:t>деятельность		                     	              </a:t>
            </a:r>
            <a:r>
              <a:rPr lang="ru-RU" sz="2000" dirty="0" smtClean="0">
                <a:solidFill>
                  <a:schemeClr val="tx1"/>
                </a:solidFill>
              </a:rPr>
              <a:t>    14 984</a:t>
            </a:r>
            <a:r>
              <a:rPr lang="ru-RU" sz="2000" dirty="0">
                <a:solidFill>
                  <a:schemeClr val="tx1"/>
                </a:solidFill>
              </a:rPr>
              <a:t>	        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 административные </a:t>
            </a:r>
            <a:r>
              <a:rPr lang="ru-RU" sz="2000" dirty="0" smtClean="0">
                <a:solidFill>
                  <a:schemeClr val="tx1"/>
                </a:solidFill>
              </a:rPr>
              <a:t>расходы,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 err="1">
                <a:solidFill>
                  <a:schemeClr val="tx1"/>
                </a:solidFill>
              </a:rPr>
              <a:t>т.ч</a:t>
            </a:r>
            <a:r>
              <a:rPr lang="ru-RU" sz="2000" dirty="0">
                <a:solidFill>
                  <a:schemeClr val="tx1"/>
                </a:solidFill>
              </a:rPr>
              <a:t>.: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Офисные </a:t>
            </a:r>
            <a:r>
              <a:rPr lang="ru-RU" sz="2000" dirty="0">
                <a:solidFill>
                  <a:schemeClr val="tx1"/>
                </a:solidFill>
              </a:rPr>
              <a:t>расходы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з/п;</a:t>
            </a:r>
            <a:r>
              <a:rPr lang="ru-RU" sz="2000" dirty="0">
                <a:solidFill>
                  <a:schemeClr val="tx1"/>
                </a:solidFill>
              </a:rPr>
              <a:t>			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42 908</a:t>
            </a:r>
            <a:r>
              <a:rPr lang="ru-RU" sz="2000" dirty="0">
                <a:solidFill>
                  <a:schemeClr val="tx1"/>
                </a:solidFill>
              </a:rPr>
              <a:t>	                    </a:t>
            </a:r>
            <a:r>
              <a:rPr lang="ru-RU" sz="2000" dirty="0" smtClean="0">
                <a:solidFill>
                  <a:schemeClr val="tx1"/>
                </a:solidFill>
              </a:rPr>
              <a:t>Арендная </a:t>
            </a:r>
            <a:r>
              <a:rPr lang="ru-RU" sz="2000" dirty="0">
                <a:solidFill>
                  <a:schemeClr val="tx1"/>
                </a:solidFill>
              </a:rPr>
              <a:t>плата </a:t>
            </a:r>
            <a:r>
              <a:rPr lang="ru-RU" sz="2000" dirty="0" err="1">
                <a:solidFill>
                  <a:schemeClr val="tx1"/>
                </a:solidFill>
              </a:rPr>
              <a:t>и.т.д</a:t>
            </a:r>
            <a:r>
              <a:rPr lang="ru-RU" sz="2000" dirty="0">
                <a:solidFill>
                  <a:schemeClr val="tx1"/>
                </a:solidFill>
              </a:rPr>
              <a:t>;				</a:t>
            </a:r>
          </a:p>
          <a:p>
            <a:r>
              <a:rPr lang="ru-RU" sz="2000" dirty="0">
                <a:solidFill>
                  <a:schemeClr val="tx1"/>
                </a:solidFill>
              </a:rPr>
              <a:t>Остаток неиспользованных денежных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средств </a:t>
            </a:r>
            <a:r>
              <a:rPr lang="ru-RU" sz="2000" dirty="0" smtClean="0">
                <a:solidFill>
                  <a:schemeClr val="tx1"/>
                </a:solidFill>
              </a:rPr>
              <a:t>на 29.06.20 </a:t>
            </a:r>
            <a:r>
              <a:rPr lang="ru-RU" sz="2000" dirty="0">
                <a:solidFill>
                  <a:schemeClr val="tx1"/>
                </a:solidFill>
              </a:rPr>
              <a:t>г. составил: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          </a:t>
            </a:r>
            <a:r>
              <a:rPr lang="ru-RU" sz="2000" dirty="0" smtClean="0">
                <a:solidFill>
                  <a:schemeClr val="tx1"/>
                </a:solidFill>
              </a:rPr>
              <a:t>32 624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1837"/>
            <a:ext cx="8596668" cy="15485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Основной документ для организации деятельности Комитета КСОЗ </a:t>
            </a:r>
            <a:r>
              <a:rPr lang="ru-RU" sz="2800" dirty="0"/>
              <a:t>по борьбе с ВИЧ/СПИДом, ТБ и малярией </a:t>
            </a:r>
            <a:r>
              <a:rPr lang="ru-RU" sz="2800" dirty="0" smtClean="0"/>
              <a:t>КСОЗ при ПКР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754" y="1858946"/>
            <a:ext cx="9170050" cy="41422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Календарный план мероприятий Комитета по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борьбе с ВИЧ/СПИД, туберкулезом и малярией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КСОЗ ПКР на период июль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2019 - июнь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2020 гг., утвержденный Председателем Правления Комитета КСОЗ.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Утвержденная заявка КР на финансирование в Глобальный Фонд на 2018-2020 годы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81066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Запланированное финансирование деятельности Комитета КСОЗ  на 2019-2020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304" y="1804711"/>
            <a:ext cx="10415450" cy="4549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					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   </a:t>
            </a:r>
            <a:r>
              <a:rPr lang="ru-RU" dirty="0">
                <a:solidFill>
                  <a:schemeClr val="accent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План             Факт</a:t>
            </a:r>
            <a:r>
              <a:rPr lang="ru-RU" dirty="0">
                <a:solidFill>
                  <a:schemeClr val="tx1"/>
                </a:solidFill>
              </a:rPr>
              <a:t>	   </a:t>
            </a:r>
            <a:r>
              <a:rPr lang="ru-RU" dirty="0" smtClean="0">
                <a:solidFill>
                  <a:schemeClr val="tx1"/>
                </a:solidFill>
              </a:rPr>
              <a:t>    Остаток    Освоили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						</a:t>
            </a:r>
          </a:p>
          <a:p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Программная </a:t>
            </a:r>
            <a:r>
              <a:rPr lang="ru-RU" dirty="0">
                <a:solidFill>
                  <a:schemeClr val="tx1"/>
                </a:solidFill>
              </a:rPr>
              <a:t>деятельность		</a:t>
            </a:r>
            <a:r>
              <a:rPr lang="ru-RU" dirty="0" smtClean="0">
                <a:solidFill>
                  <a:schemeClr val="tx1"/>
                </a:solidFill>
              </a:rPr>
              <a:t>         27 860          14 984        12 876           54%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	Административные расходы					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т.ч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офисные расходы, з/п,</a:t>
            </a:r>
            <a:r>
              <a:rPr lang="ru-RU" dirty="0">
                <a:solidFill>
                  <a:schemeClr val="tx1"/>
                </a:solidFill>
              </a:rPr>
              <a:t>	 </a:t>
            </a:r>
            <a:r>
              <a:rPr lang="ru-RU" dirty="0" smtClean="0">
                <a:solidFill>
                  <a:schemeClr val="tx1"/>
                </a:solidFill>
              </a:rPr>
              <a:t>               56 645</a:t>
            </a:r>
            <a:r>
              <a:rPr lang="ru-RU" dirty="0">
                <a:solidFill>
                  <a:schemeClr val="tx1"/>
                </a:solidFill>
              </a:rPr>
              <a:t>	         </a:t>
            </a:r>
            <a:r>
              <a:rPr lang="ru-RU" dirty="0" smtClean="0">
                <a:solidFill>
                  <a:schemeClr val="tx1"/>
                </a:solidFill>
              </a:rPr>
              <a:t>42 908        13 737           76%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социальные отчисления, арендная </a:t>
            </a:r>
            <a:r>
              <a:rPr lang="ru-RU" dirty="0">
                <a:solidFill>
                  <a:schemeClr val="tx1"/>
                </a:solidFill>
              </a:rPr>
              <a:t>плата 	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и.т.д</a:t>
            </a:r>
            <a:r>
              <a:rPr lang="ru-RU" dirty="0">
                <a:solidFill>
                  <a:schemeClr val="tx1"/>
                </a:solidFill>
              </a:rPr>
              <a:t>				</a:t>
            </a:r>
          </a:p>
          <a:p>
            <a:r>
              <a:rPr lang="ru-RU" dirty="0">
                <a:solidFill>
                  <a:schemeClr val="tx1"/>
                </a:solidFill>
              </a:rPr>
              <a:t>Итого: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  84 </a:t>
            </a:r>
            <a:r>
              <a:rPr lang="ru-RU" dirty="0" smtClean="0">
                <a:solidFill>
                  <a:schemeClr val="tx1"/>
                </a:solidFill>
              </a:rPr>
              <a:t>150           57 892       26 613</a:t>
            </a:r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995" y="773723"/>
            <a:ext cx="9702613" cy="5910733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Оптимизация финансового менеджмента Комитета КСОЗ</a:t>
            </a:r>
            <a:endParaRPr lang="ru-RU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Экономия денежных средств образовалась за счет экономии по части административных расходов, а именно по статье 1.1 </a:t>
            </a:r>
            <a:r>
              <a:rPr lang="ru-RU" sz="2400" b="1" dirty="0" err="1">
                <a:solidFill>
                  <a:schemeClr val="tx1"/>
                </a:solidFill>
              </a:rPr>
              <a:t>Salary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Executive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Secretary</a:t>
            </a:r>
            <a:r>
              <a:rPr lang="ru-RU" sz="2400" b="1" dirty="0">
                <a:solidFill>
                  <a:schemeClr val="tx1"/>
                </a:solidFill>
              </a:rPr>
              <a:t>. За счет работы на пол ставки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За счет уплаты аренды, экономия каждый месяц составляет размере 150 USD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2.3 </a:t>
            </a:r>
            <a:r>
              <a:rPr lang="ru-RU" sz="2400" b="1" dirty="0" err="1">
                <a:solidFill>
                  <a:schemeClr val="tx1"/>
                </a:solidFill>
              </a:rPr>
              <a:t>Office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communication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cost</a:t>
            </a:r>
            <a:r>
              <a:rPr lang="ru-RU" sz="2400" b="1" dirty="0">
                <a:solidFill>
                  <a:schemeClr val="tx1"/>
                </a:solidFill>
              </a:rPr>
              <a:t> (</a:t>
            </a:r>
            <a:r>
              <a:rPr lang="ru-RU" sz="2400" b="1" dirty="0" err="1">
                <a:solidFill>
                  <a:schemeClr val="tx1"/>
                </a:solidFill>
              </a:rPr>
              <a:t>internet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landline</a:t>
            </a:r>
            <a:r>
              <a:rPr lang="ru-RU" sz="2400" b="1" dirty="0">
                <a:solidFill>
                  <a:schemeClr val="tx1"/>
                </a:solidFill>
              </a:rPr>
              <a:t>) экономия </a:t>
            </a:r>
            <a:r>
              <a:rPr lang="ru-RU" sz="2400" b="1" dirty="0" smtClean="0">
                <a:solidFill>
                  <a:schemeClr val="tx1"/>
                </a:solidFill>
              </a:rPr>
              <a:t>расходов 690 </a:t>
            </a:r>
            <a:r>
              <a:rPr lang="en-US" sz="2400" b="1" dirty="0" smtClean="0">
                <a:solidFill>
                  <a:schemeClr val="tx1"/>
                </a:solidFill>
              </a:rPr>
              <a:t>USD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4" y="2652765"/>
            <a:ext cx="9491598" cy="303460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Спасибо за внимание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120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464" y="147376"/>
            <a:ext cx="8596668" cy="84540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Организация деятельности Комитета КСОЗ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273" y="1215851"/>
            <a:ext cx="10229222" cy="4825511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 период с июля 2019 по июнь 2020 года было проведено: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очередных и внеочередных заседаний Комитета КСОЗ,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которых принимали участие основные члены Комитета, альтернаты, представители гос. органов (Минздрав КР, Минфин КР, ФОМС ПКР, МВД, ГСИН ПКР, РЦ «СПИД», НЦФ), партнеры по развитию, ПРООН, МАФ;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заседаний Сектора по подготовке заявок, мобилизации ресурсов и гармонизации;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заседания Сектора 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осуществлению контроля за расходованием средств грантов международных и донорских организаций, осуществлением программ и результатами 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внедрения;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Все мероприятия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Комитета КСОЗ  были обеспечены своевременной логистикой и административной поддержкой со стороны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екретариата и фидуциарного органа, что свидетельствует об улучшении и систематизировании деятельности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омитета в целом.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103"/>
          </a:xfrm>
        </p:spPr>
        <p:txBody>
          <a:bodyPr/>
          <a:lstStyle/>
          <a:p>
            <a:r>
              <a:rPr lang="ru-RU" sz="2500" dirty="0">
                <a:solidFill>
                  <a:srgbClr val="90C226"/>
                </a:solidFill>
              </a:rPr>
              <a:t>Организация деятельности Комитета КСОЗ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8207"/>
            <a:ext cx="8596668" cy="46131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10-11 октября 2019г. было проведено выездное заседание Комитета КСОЗ в г. </a:t>
            </a:r>
            <a:r>
              <a:rPr lang="ru-RU" dirty="0" err="1" smtClean="0"/>
              <a:t>Токмок</a:t>
            </a:r>
            <a:r>
              <a:rPr lang="ru-RU" dirty="0" smtClean="0"/>
              <a:t> и обучающий тренинг для новых членов Комитета КСОЗ по следующим вопросам:</a:t>
            </a:r>
          </a:p>
          <a:p>
            <a:r>
              <a:rPr lang="ru-RU" dirty="0" smtClean="0"/>
              <a:t>1</a:t>
            </a:r>
            <a:r>
              <a:rPr lang="ru-RU" dirty="0"/>
              <a:t>. Структура, цели, задачи, права и обязанности, функции и принципы работы </a:t>
            </a:r>
            <a:r>
              <a:rPr lang="ru-RU" dirty="0" smtClean="0"/>
              <a:t>Комитета КСОЗ;</a:t>
            </a:r>
          </a:p>
          <a:p>
            <a:r>
              <a:rPr lang="ru-RU" dirty="0"/>
              <a:t>2. Внутренние правила и процедуры Комитета </a:t>
            </a:r>
            <a:r>
              <a:rPr lang="ru-RU" dirty="0" smtClean="0"/>
              <a:t>КСОЗ;</a:t>
            </a:r>
          </a:p>
          <a:p>
            <a:r>
              <a:rPr lang="ru-RU" dirty="0"/>
              <a:t>3. Роль секторов (государственный, гражданский, частный) в работе комитета </a:t>
            </a:r>
            <a:r>
              <a:rPr lang="ru-RU" dirty="0" smtClean="0"/>
              <a:t>КСОЗ. </a:t>
            </a:r>
            <a:r>
              <a:rPr lang="ru-RU" dirty="0"/>
              <a:t>Выборы членов </a:t>
            </a:r>
            <a:r>
              <a:rPr lang="ru-RU" dirty="0" smtClean="0"/>
              <a:t>Комитета КСОЗ;</a:t>
            </a:r>
          </a:p>
          <a:p>
            <a:r>
              <a:rPr lang="ru-RU" dirty="0" smtClean="0"/>
              <a:t>4. Политика </a:t>
            </a:r>
            <a:r>
              <a:rPr lang="ru-RU" dirty="0"/>
              <a:t>урегулирования конфликта интересов. </a:t>
            </a:r>
            <a:r>
              <a:rPr lang="ru-RU" dirty="0" smtClean="0"/>
              <a:t>Кодекс этического поведения;</a:t>
            </a:r>
            <a:endParaRPr lang="ru-RU" dirty="0"/>
          </a:p>
          <a:p>
            <a:r>
              <a:rPr lang="ru-RU" dirty="0" smtClean="0"/>
              <a:t>5. </a:t>
            </a:r>
            <a:r>
              <a:rPr lang="ru-RU" dirty="0"/>
              <a:t>Профильные секторы и технические рабочие </a:t>
            </a:r>
            <a:r>
              <a:rPr lang="ru-RU" dirty="0" smtClean="0"/>
              <a:t>группы</a:t>
            </a:r>
          </a:p>
          <a:p>
            <a:r>
              <a:rPr lang="ru-RU" dirty="0" smtClean="0"/>
              <a:t>6. Оценка эффективности работы Комитета КСОЗ и Секретариата Комитета КСОЗ.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890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23703"/>
          </a:xfrm>
        </p:spPr>
        <p:txBody>
          <a:bodyPr/>
          <a:lstStyle/>
          <a:p>
            <a:r>
              <a:rPr lang="ru-RU" dirty="0" smtClean="0"/>
              <a:t>Выездной тренинг для членов Комитета КСОЗ 10 октября 2019 года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0" y="2151017"/>
            <a:ext cx="5175249" cy="38735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78" y="2151016"/>
            <a:ext cx="5042263" cy="38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1" y="244704"/>
            <a:ext cx="4826483" cy="32735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17" y="244703"/>
            <a:ext cx="4833258" cy="3273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1" y="3709852"/>
            <a:ext cx="4826483" cy="2952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17" y="3709852"/>
            <a:ext cx="4833258" cy="29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9634"/>
            <a:ext cx="8596668" cy="592183"/>
          </a:xfrm>
        </p:spPr>
        <p:txBody>
          <a:bodyPr>
            <a:normAutofit fontScale="90000"/>
          </a:bodyPr>
          <a:lstStyle/>
          <a:p>
            <a:r>
              <a:rPr lang="ru-RU" sz="2500" dirty="0" smtClean="0"/>
              <a:t>Обязанности Секретариата включают следующее:</a:t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31817"/>
            <a:ext cx="8596668" cy="5556069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/>
              <a:t>Поддержка процесса подготовки страновых заявок для подачи в Глобальный Фонд и вовлечение всех заинтересованных </a:t>
            </a:r>
            <a:r>
              <a:rPr lang="ru-RU" sz="2400" dirty="0" smtClean="0"/>
              <a:t>сторон;</a:t>
            </a:r>
          </a:p>
          <a:p>
            <a:endParaRPr lang="ru-RU" sz="2400" dirty="0"/>
          </a:p>
          <a:p>
            <a:r>
              <a:rPr lang="ru-RU" sz="2400" dirty="0"/>
              <a:t>Поддержка коммуникации с заинтересованными сторонами и ГФ, </a:t>
            </a:r>
            <a:r>
              <a:rPr lang="ru-RU" sz="2400" dirty="0" smtClean="0"/>
              <a:t>информирование </a:t>
            </a:r>
            <a:r>
              <a:rPr lang="ru-RU" sz="2400" dirty="0"/>
              <a:t>широкой общественности о работе Комитета и программах </a:t>
            </a:r>
            <a:r>
              <a:rPr lang="ru-RU" sz="2400" dirty="0" smtClean="0"/>
              <a:t>ГФ;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Поддержка и активное участие в сборе средств и нахождении дополнительных источников </a:t>
            </a:r>
            <a:r>
              <a:rPr lang="ru-RU" sz="2400" dirty="0" smtClean="0"/>
              <a:t>финансирования;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Ведение документации и архива документов Комитета в </a:t>
            </a:r>
            <a:r>
              <a:rPr lang="ru-RU" sz="2400" dirty="0" smtClean="0"/>
              <a:t>соответствии </a:t>
            </a:r>
            <a:r>
              <a:rPr lang="ru-RU" sz="2400" dirty="0"/>
              <a:t>с требованиями ГФ и </a:t>
            </a:r>
            <a:r>
              <a:rPr lang="ru-RU" sz="2400" dirty="0" smtClean="0"/>
              <a:t>законодательством Кыргызской Республики;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Ведение финансовой отчетности согласно требованиям ГФ и законодательства Кыргызской Республики;</a:t>
            </a:r>
          </a:p>
          <a:p>
            <a:endParaRPr lang="ru-RU" sz="2400" dirty="0"/>
          </a:p>
          <a:p>
            <a:r>
              <a:rPr lang="ru-RU" sz="2400" dirty="0"/>
              <a:t>Поддержка обновления членства Комитета, включая помощь в мобилизации секторов для обновления членства.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7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996" y="321547"/>
            <a:ext cx="8596668" cy="9847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Секретариатом Комитета КСОЗ выполняются следующие основные задачи: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996" y="1326382"/>
            <a:ext cx="8596668" cy="55316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Проводится учет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архивирование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всей документации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Комитета КСОЗ, делопроизводство Секретариата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Комитета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КСОЗ;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Систематизировано планирование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мероприятий и заседаний Комитета КСОЗ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Секторов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подготовке заявок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надзора с указанием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бюджета;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Проводилось ежеквартальное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уточнение планов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мероприятий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 фидуциарным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органом (НОКП КР,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бюджет Комитета КСОЗ для планирования мобилизации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ресурсов).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Совершенствуется веб-сайт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Комитета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КСОЗ, проводится постоянное обновление информационного материала; создана первичная база данных.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Оказание содействия профильным Секторам Комитета КСОЗ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19235"/>
            <a:ext cx="9441356" cy="4122127"/>
          </a:xfrm>
        </p:spPr>
        <p:txBody>
          <a:bodyPr>
            <a:normAutofit/>
          </a:bodyPr>
          <a:lstStyle/>
          <a:p>
            <a:r>
              <a:rPr lang="ru-RU" dirty="0" smtClean="0"/>
              <a:t> Секретариатом Комитета КСОЗ оказано содействие Координатору Сектора по подготовке заявок, мобилизации ресурсов и гармонизации и членам Рабочей группы в процессе подготовки, разработки и утверждения страновой заявки на период финансирования 2021-2023гг.</a:t>
            </a:r>
          </a:p>
          <a:p>
            <a:r>
              <a:rPr lang="ru-RU" dirty="0"/>
              <a:t>Секретариатом Комитета КСОЗ оказано содействие </a:t>
            </a:r>
            <a:r>
              <a:rPr lang="ru-RU" dirty="0" smtClean="0"/>
              <a:t>в процессе подготовки, разработки и утверждения дополнительной заявки на борьбу с </a:t>
            </a:r>
            <a:r>
              <a:rPr lang="en-US" dirty="0" smtClean="0"/>
              <a:t>COVID-1</a:t>
            </a:r>
            <a:r>
              <a:rPr lang="ru-RU" dirty="0" smtClean="0"/>
              <a:t>9.</a:t>
            </a:r>
          </a:p>
          <a:p>
            <a:r>
              <a:rPr lang="ru-RU" dirty="0" smtClean="0"/>
              <a:t>Были организованы </a:t>
            </a:r>
            <a:r>
              <a:rPr lang="ru-RU" dirty="0" err="1" smtClean="0"/>
              <a:t>Страновые</a:t>
            </a:r>
            <a:r>
              <a:rPr lang="ru-RU" dirty="0" smtClean="0"/>
              <a:t> диалоги по обсуждению приоритетов страновой заявки на период 2021-2023гг. при участии государственных, международных и неправительственных организаций</a:t>
            </a:r>
            <a:r>
              <a:rPr lang="ru-RU" dirty="0"/>
              <a:t> </a:t>
            </a:r>
            <a:r>
              <a:rPr lang="ru-RU" dirty="0" smtClean="0"/>
              <a:t>21 января 2020 года и 18 февраля 2020 года.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836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7347</TotalTime>
  <Words>951</Words>
  <Application>Microsoft Office PowerPoint</Application>
  <PresentationFormat>Широкоэкранный</PresentationFormat>
  <Paragraphs>105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ОТЧЕТ</vt:lpstr>
      <vt:lpstr>Основной документ для организации деятельности Комитета КСОЗ по борьбе с ВИЧ/СПИДом, ТБ и малярией КСОЗ при ПКР </vt:lpstr>
      <vt:lpstr> Организация деятельности Комитета КСОЗ</vt:lpstr>
      <vt:lpstr>Организация деятельности Комитета КСОЗ</vt:lpstr>
      <vt:lpstr>Выездной тренинг для членов Комитета КСОЗ 10 октября 2019 года</vt:lpstr>
      <vt:lpstr>Презентация PowerPoint</vt:lpstr>
      <vt:lpstr>Обязанности Секретариата включают следующее: </vt:lpstr>
      <vt:lpstr>Секретариатом Комитета КСОЗ выполняются следующие основные задачи:</vt:lpstr>
      <vt:lpstr>Оказание содействия профильным Секторам Комитета КСОЗ</vt:lpstr>
      <vt:lpstr>Страновой диалог 21 января 2020 года конференц-зал отеля «Шератон»</vt:lpstr>
      <vt:lpstr>Страновой диалог 21 января 2020 года</vt:lpstr>
      <vt:lpstr>Нахождение дополнительных источников финансирования</vt:lpstr>
      <vt:lpstr>Страновой диалог 18 февраля 2020г. при участии более широкого круга представителей НПО, мед.учреждений и международных организаций </vt:lpstr>
      <vt:lpstr>Второй страновой диалог 18.02.2020 при поддержке GIZ Backup Место проведения: конференц-зал отеля «Жаннат»</vt:lpstr>
      <vt:lpstr>Результаты совместной работы членов Комитета КСОЗ, представителей Основного получателя средств Проекта ПРООН/ГФ и гражданского общества</vt:lpstr>
      <vt:lpstr> Оптимизация взаимодействия и коммуникации</vt:lpstr>
      <vt:lpstr>Финансовая деятельность Комитета  КСОЗ   (Отчет НОКП Фидуциарного органа ГФ ) </vt:lpstr>
      <vt:lpstr>Финансирование на 2019-2020 г.:</vt:lpstr>
      <vt:lpstr>Сумма поступления за 2019-20 г. составляет 67 880 (USD)</vt:lpstr>
      <vt:lpstr>         Запланированное финансирование деятельности Комитета КСОЗ  на 2019-2020 гг.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Asus-rog</dc:creator>
  <cp:lastModifiedBy>Asus-rog</cp:lastModifiedBy>
  <cp:revision>95</cp:revision>
  <dcterms:created xsi:type="dcterms:W3CDTF">2017-06-26T20:59:28Z</dcterms:created>
  <dcterms:modified xsi:type="dcterms:W3CDTF">2020-06-30T12:26:36Z</dcterms:modified>
</cp:coreProperties>
</file>