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5" r:id="rId1"/>
  </p:sldMasterIdLst>
  <p:notesMasterIdLst>
    <p:notesMasterId r:id="rId16"/>
  </p:notesMasterIdLst>
  <p:sldIdLst>
    <p:sldId id="256" r:id="rId2"/>
    <p:sldId id="262" r:id="rId3"/>
    <p:sldId id="292" r:id="rId4"/>
    <p:sldId id="257" r:id="rId5"/>
    <p:sldId id="258" r:id="rId6"/>
    <p:sldId id="259" r:id="rId7"/>
    <p:sldId id="260" r:id="rId8"/>
    <p:sldId id="263" r:id="rId9"/>
    <p:sldId id="268" r:id="rId10"/>
    <p:sldId id="264" r:id="rId11"/>
    <p:sldId id="267" r:id="rId12"/>
    <p:sldId id="265" r:id="rId13"/>
    <p:sldId id="266" r:id="rId14"/>
    <p:sldId id="291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29" autoAdjust="0"/>
    <p:restoredTop sz="94660"/>
  </p:normalViewPr>
  <p:slideViewPr>
    <p:cSldViewPr snapToGrid="0">
      <p:cViewPr varScale="1">
        <p:scale>
          <a:sx n="88" d="100"/>
          <a:sy n="88" d="100"/>
        </p:scale>
        <p:origin x="523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6C1E74-7502-4B04-9D3D-8C875BF1891C}" type="datetimeFigureOut">
              <a:rPr lang="ru-RU" smtClean="0"/>
              <a:t>чт 28.06.18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DF16BA-1325-4E8D-8918-F8A5AF444D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516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Т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4C965D-62D7-4FBA-BBE9-E86622CF8719}" type="slidenum">
              <a:rPr lang="ru-RU" smtClean="0"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71361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898F9-84D4-47E4-A632-3BA1050A1AA5}" type="datetimeFigureOut">
              <a:rPr lang="ru-RU" smtClean="0"/>
              <a:t>чт 28.06.18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87462-4A0F-4229-B95F-3E269F10FB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4061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898F9-84D4-47E4-A632-3BA1050A1AA5}" type="datetimeFigureOut">
              <a:rPr lang="ru-RU" smtClean="0"/>
              <a:t>чт 28.06.18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87462-4A0F-4229-B95F-3E269F10FB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5944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898F9-84D4-47E4-A632-3BA1050A1AA5}" type="datetimeFigureOut">
              <a:rPr lang="ru-RU" smtClean="0"/>
              <a:t>чт 28.06.18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87462-4A0F-4229-B95F-3E269F10FB44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209211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898F9-84D4-47E4-A632-3BA1050A1AA5}" type="datetimeFigureOut">
              <a:rPr lang="ru-RU" smtClean="0"/>
              <a:t>чт 28.06.18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87462-4A0F-4229-B95F-3E269F10FB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73267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898F9-84D4-47E4-A632-3BA1050A1AA5}" type="datetimeFigureOut">
              <a:rPr lang="ru-RU" smtClean="0"/>
              <a:t>чт 28.06.18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87462-4A0F-4229-B95F-3E269F10FB44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56648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898F9-84D4-47E4-A632-3BA1050A1AA5}" type="datetimeFigureOut">
              <a:rPr lang="ru-RU" smtClean="0"/>
              <a:t>чт 28.06.18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87462-4A0F-4229-B95F-3E269F10FB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50380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898F9-84D4-47E4-A632-3BA1050A1AA5}" type="datetimeFigureOut">
              <a:rPr lang="ru-RU" smtClean="0"/>
              <a:t>чт 28.06.18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87462-4A0F-4229-B95F-3E269F10FB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13299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898F9-84D4-47E4-A632-3BA1050A1AA5}" type="datetimeFigureOut">
              <a:rPr lang="ru-RU" smtClean="0"/>
              <a:t>чт 28.06.18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87462-4A0F-4229-B95F-3E269F10FB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1010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898F9-84D4-47E4-A632-3BA1050A1AA5}" type="datetimeFigureOut">
              <a:rPr lang="ru-RU" smtClean="0"/>
              <a:t>чт 28.06.18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87462-4A0F-4229-B95F-3E269F10FB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5375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898F9-84D4-47E4-A632-3BA1050A1AA5}" type="datetimeFigureOut">
              <a:rPr lang="ru-RU" smtClean="0"/>
              <a:t>чт 28.06.18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87462-4A0F-4229-B95F-3E269F10FB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7743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898F9-84D4-47E4-A632-3BA1050A1AA5}" type="datetimeFigureOut">
              <a:rPr lang="ru-RU" smtClean="0"/>
              <a:t>чт 28.06.18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87462-4A0F-4229-B95F-3E269F10FB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0912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898F9-84D4-47E4-A632-3BA1050A1AA5}" type="datetimeFigureOut">
              <a:rPr lang="ru-RU" smtClean="0"/>
              <a:t>чт 28.06.18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87462-4A0F-4229-B95F-3E269F10FB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6313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898F9-84D4-47E4-A632-3BA1050A1AA5}" type="datetimeFigureOut">
              <a:rPr lang="ru-RU" smtClean="0"/>
              <a:t>чт 28.06.18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87462-4A0F-4229-B95F-3E269F10FB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3168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898F9-84D4-47E4-A632-3BA1050A1AA5}" type="datetimeFigureOut">
              <a:rPr lang="ru-RU" smtClean="0"/>
              <a:t>чт 28.06.18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87462-4A0F-4229-B95F-3E269F10FB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4575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898F9-84D4-47E4-A632-3BA1050A1AA5}" type="datetimeFigureOut">
              <a:rPr lang="ru-RU" smtClean="0"/>
              <a:t>чт 28.06.18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87462-4A0F-4229-B95F-3E269F10FB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7870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898F9-84D4-47E4-A632-3BA1050A1AA5}" type="datetimeFigureOut">
              <a:rPr lang="ru-RU" smtClean="0"/>
              <a:t>чт 28.06.18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87462-4A0F-4229-B95F-3E269F10FB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3299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6898F9-84D4-47E4-A632-3BA1050A1AA5}" type="datetimeFigureOut">
              <a:rPr lang="ru-RU" smtClean="0"/>
              <a:t>чт 28.06.18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987462-4A0F-4229-B95F-3E269F10FB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7714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6" r:id="rId1"/>
    <p:sldLayoutId id="2147484007" r:id="rId2"/>
    <p:sldLayoutId id="2147484008" r:id="rId3"/>
    <p:sldLayoutId id="2147484009" r:id="rId4"/>
    <p:sldLayoutId id="2147484010" r:id="rId5"/>
    <p:sldLayoutId id="2147484011" r:id="rId6"/>
    <p:sldLayoutId id="2147484012" r:id="rId7"/>
    <p:sldLayoutId id="2147484013" r:id="rId8"/>
    <p:sldLayoutId id="2147484014" r:id="rId9"/>
    <p:sldLayoutId id="2147484015" r:id="rId10"/>
    <p:sldLayoutId id="2147484016" r:id="rId11"/>
    <p:sldLayoutId id="2147484017" r:id="rId12"/>
    <p:sldLayoutId id="2147484018" r:id="rId13"/>
    <p:sldLayoutId id="2147484019" r:id="rId14"/>
    <p:sldLayoutId id="2147484020" r:id="rId15"/>
    <p:sldLayoutId id="214748402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cbd.minjust.gov.kg/act/view/ru-ru/100009?cl=ru-ru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ОТЧЕТ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067" y="4050836"/>
            <a:ext cx="7766936" cy="1096899"/>
          </a:xfrm>
        </p:spPr>
        <p:txBody>
          <a:bodyPr>
            <a:noAutofit/>
          </a:bodyPr>
          <a:lstStyle/>
          <a:p>
            <a:r>
              <a:rPr lang="ru-RU" sz="2000" dirty="0" smtClean="0"/>
              <a:t>Секретариата </a:t>
            </a:r>
          </a:p>
          <a:p>
            <a:r>
              <a:rPr lang="ru-RU" sz="2000" dirty="0" smtClean="0"/>
              <a:t>Комитета по борьбе с ВИЧ/СПИДом, ТБ и малярией за бюджетный цикл </a:t>
            </a:r>
            <a:r>
              <a:rPr lang="en-US" sz="2000" dirty="0" smtClean="0"/>
              <a:t>II</a:t>
            </a:r>
            <a:r>
              <a:rPr lang="ru-RU" sz="2000" dirty="0" smtClean="0"/>
              <a:t> полугодие 2017 года и </a:t>
            </a:r>
            <a:r>
              <a:rPr lang="en-US" sz="2000" dirty="0" smtClean="0"/>
              <a:t>I</a:t>
            </a:r>
            <a:r>
              <a:rPr lang="ru-RU" sz="2000" dirty="0" smtClean="0"/>
              <a:t> полугодие 2018 год </a:t>
            </a:r>
            <a:r>
              <a:rPr lang="en-US" sz="2000" dirty="0" smtClean="0"/>
              <a:t>  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801762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accent4"/>
                </a:solidFill>
              </a:rPr>
              <a:t>Финансирование </a:t>
            </a:r>
            <a:r>
              <a:rPr lang="ru-RU" sz="2400" b="1" dirty="0">
                <a:solidFill>
                  <a:schemeClr val="accent4"/>
                </a:solidFill>
              </a:rPr>
              <a:t>на </a:t>
            </a:r>
            <a:r>
              <a:rPr lang="ru-RU" sz="2400" b="1" dirty="0" smtClean="0">
                <a:solidFill>
                  <a:schemeClr val="accent4"/>
                </a:solidFill>
              </a:rPr>
              <a:t>2017-2018 г.:</a:t>
            </a:r>
            <a:endParaRPr lang="ru-RU" sz="2400" b="1" dirty="0">
              <a:solidFill>
                <a:schemeClr val="accent4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7286" y="1567737"/>
            <a:ext cx="10200006" cy="4493094"/>
          </a:xfrm>
        </p:spPr>
        <p:txBody>
          <a:bodyPr>
            <a:normAutofit lnSpcReduction="10000"/>
          </a:bodyPr>
          <a:lstStyle/>
          <a:p>
            <a:endParaRPr lang="en-US" sz="2600" dirty="0">
              <a:solidFill>
                <a:schemeClr val="tx1"/>
              </a:solidFill>
            </a:endParaRPr>
          </a:p>
          <a:p>
            <a:r>
              <a:rPr lang="ru-RU" sz="2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Сумма поступлений за</a:t>
            </a:r>
            <a:r>
              <a:rPr lang="en-US" sz="2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второе полугодие </a:t>
            </a:r>
            <a:r>
              <a:rPr lang="en-US" sz="2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2017 </a:t>
            </a:r>
            <a:r>
              <a:rPr lang="ru-RU" sz="2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года составляет </a:t>
            </a:r>
            <a:br>
              <a:rPr lang="ru-RU" sz="2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70000 </a:t>
            </a:r>
            <a:r>
              <a:rPr lang="ru-RU" sz="2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USD</a:t>
            </a:r>
            <a:r>
              <a:rPr lang="ru-RU" sz="2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):</a:t>
            </a:r>
            <a:endParaRPr lang="en-US" sz="2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i="1" dirty="0" smtClean="0">
                <a:solidFill>
                  <a:srgbClr val="002060"/>
                </a:solidFill>
              </a:rPr>
              <a:t>            </a:t>
            </a:r>
            <a:r>
              <a:rPr lang="ru-RU" sz="2400" b="1" i="1" dirty="0" smtClean="0">
                <a:solidFill>
                  <a:srgbClr val="002060"/>
                </a:solidFill>
              </a:rPr>
              <a:t>На административную часть по бюджету заложена сумма в размере </a:t>
            </a:r>
            <a:r>
              <a:rPr lang="ru-RU" sz="2400" b="1" i="1" dirty="0">
                <a:solidFill>
                  <a:srgbClr val="002060"/>
                </a:solidFill>
              </a:rPr>
              <a:t> </a:t>
            </a:r>
            <a:r>
              <a:rPr lang="ru-RU" sz="2400" b="1" i="1" dirty="0" smtClean="0">
                <a:solidFill>
                  <a:srgbClr val="002060"/>
                </a:solidFill>
              </a:rPr>
              <a:t>54323 </a:t>
            </a:r>
            <a:r>
              <a:rPr lang="en-US" sz="2400" b="1" i="1" dirty="0" smtClean="0">
                <a:solidFill>
                  <a:srgbClr val="002060"/>
                </a:solidFill>
              </a:rPr>
              <a:t>USD</a:t>
            </a:r>
          </a:p>
          <a:p>
            <a:endParaRPr lang="en-US" sz="24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i="1" dirty="0" smtClean="0">
                <a:solidFill>
                  <a:srgbClr val="002060"/>
                </a:solidFill>
              </a:rPr>
              <a:t>            </a:t>
            </a:r>
            <a:r>
              <a:rPr lang="ru-RU" sz="2400" b="1" i="1" dirty="0" smtClean="0">
                <a:solidFill>
                  <a:srgbClr val="002060"/>
                </a:solidFill>
              </a:rPr>
              <a:t>На программную </a:t>
            </a:r>
            <a:r>
              <a:rPr lang="ru-RU" sz="2400" b="1" i="1" dirty="0">
                <a:solidFill>
                  <a:srgbClr val="002060"/>
                </a:solidFill>
              </a:rPr>
              <a:t>часть по бюджету заложена сумма в размере  </a:t>
            </a:r>
            <a:r>
              <a:rPr lang="en-US" sz="2400" b="1" i="1" dirty="0" smtClean="0">
                <a:solidFill>
                  <a:srgbClr val="002060"/>
                </a:solidFill>
              </a:rPr>
              <a:t>15677</a:t>
            </a:r>
            <a:r>
              <a:rPr lang="ru-RU" sz="2400" b="1" i="1" dirty="0" smtClean="0">
                <a:solidFill>
                  <a:srgbClr val="002060"/>
                </a:solidFill>
              </a:rPr>
              <a:t> </a:t>
            </a:r>
            <a:r>
              <a:rPr lang="en-US" sz="2400" b="1" i="1" dirty="0" smtClean="0">
                <a:solidFill>
                  <a:srgbClr val="002060"/>
                </a:solidFill>
              </a:rPr>
              <a:t>USD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b="1" i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569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Сумма поступления за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2017-18 г. 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составляет </a:t>
            </a:r>
            <a:r>
              <a:rPr lang="ru-RU" sz="40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70000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USD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67508" y="2133601"/>
            <a:ext cx="9659815" cy="3399691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</a:rPr>
              <a:t>Общая сумма бюджета 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          на  2017-18 г                                                                </a:t>
            </a:r>
            <a:r>
              <a:rPr lang="ru-RU" sz="2000" b="1" i="1" dirty="0" smtClean="0">
                <a:solidFill>
                  <a:schemeClr val="tx2">
                    <a:lumMod val="50000"/>
                  </a:schemeClr>
                </a:solidFill>
              </a:rPr>
              <a:t>70000 </a:t>
            </a:r>
            <a:r>
              <a:rPr lang="ru-RU" sz="2000" dirty="0" smtClean="0">
                <a:solidFill>
                  <a:schemeClr val="tx1"/>
                </a:solidFill>
              </a:rPr>
              <a:t>                          </a:t>
            </a:r>
          </a:p>
          <a:p>
            <a:r>
              <a:rPr lang="ru-RU" sz="2000" dirty="0" smtClean="0">
                <a:solidFill>
                  <a:schemeClr val="tx1"/>
                </a:solidFill>
              </a:rPr>
              <a:t>Использовано </a:t>
            </a:r>
            <a:r>
              <a:rPr lang="ru-RU" sz="2000" dirty="0">
                <a:solidFill>
                  <a:schemeClr val="tx1"/>
                </a:solidFill>
              </a:rPr>
              <a:t>на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tx1"/>
                </a:solidFill>
              </a:rPr>
              <a:t>     </a:t>
            </a:r>
            <a:r>
              <a:rPr lang="ru-RU" sz="2000" dirty="0" smtClean="0">
                <a:solidFill>
                  <a:schemeClr val="tx1"/>
                </a:solidFill>
              </a:rPr>
              <a:t>программную </a:t>
            </a:r>
            <a:r>
              <a:rPr lang="ru-RU" sz="2000" dirty="0">
                <a:solidFill>
                  <a:schemeClr val="tx1"/>
                </a:solidFill>
              </a:rPr>
              <a:t>деятельность		</a:t>
            </a:r>
            <a:r>
              <a:rPr lang="ru-RU" sz="2000" dirty="0" smtClean="0">
                <a:solidFill>
                  <a:schemeClr val="tx1"/>
                </a:solidFill>
              </a:rPr>
              <a:t>                     </a:t>
            </a:r>
            <a:r>
              <a:rPr lang="ru-RU" sz="2000" dirty="0">
                <a:solidFill>
                  <a:schemeClr val="tx1"/>
                </a:solidFill>
              </a:rPr>
              <a:t>	 </a:t>
            </a:r>
            <a:r>
              <a:rPr lang="ru-RU" sz="2000" dirty="0" smtClean="0">
                <a:solidFill>
                  <a:schemeClr val="tx1"/>
                </a:solidFill>
              </a:rPr>
              <a:t>               </a:t>
            </a:r>
            <a:r>
              <a:rPr lang="ru-RU" sz="2000" b="1" i="1" dirty="0" smtClean="0">
                <a:solidFill>
                  <a:schemeClr val="tx2">
                    <a:lumMod val="50000"/>
                  </a:schemeClr>
                </a:solidFill>
              </a:rPr>
              <a:t>15677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>
                <a:solidFill>
                  <a:schemeClr val="tx1"/>
                </a:solidFill>
              </a:rPr>
              <a:t>	         </a:t>
            </a:r>
          </a:p>
          <a:p>
            <a:r>
              <a:rPr lang="ru-RU" sz="2000" dirty="0">
                <a:solidFill>
                  <a:schemeClr val="tx1"/>
                </a:solidFill>
              </a:rPr>
              <a:t>На	административные </a:t>
            </a:r>
            <a:r>
              <a:rPr lang="ru-RU" sz="2000" dirty="0" smtClean="0">
                <a:solidFill>
                  <a:schemeClr val="tx1"/>
                </a:solidFill>
              </a:rPr>
              <a:t>расходы, </a:t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>                  в </a:t>
            </a:r>
            <a:r>
              <a:rPr lang="ru-RU" sz="2000" dirty="0" err="1" smtClean="0">
                <a:solidFill>
                  <a:schemeClr val="tx1"/>
                </a:solidFill>
              </a:rPr>
              <a:t>т.ч</a:t>
            </a:r>
            <a:r>
              <a:rPr lang="ru-RU" sz="2000" dirty="0" smtClean="0">
                <a:solidFill>
                  <a:schemeClr val="tx1"/>
                </a:solidFill>
              </a:rPr>
              <a:t>.:</a:t>
            </a:r>
            <a:endParaRPr lang="ru-RU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sz="2000" dirty="0">
                <a:solidFill>
                  <a:schemeClr val="tx1"/>
                </a:solidFill>
              </a:rPr>
              <a:t>-</a:t>
            </a:r>
            <a:r>
              <a:rPr lang="ru-RU" sz="2000" dirty="0" smtClean="0">
                <a:solidFill>
                  <a:schemeClr val="tx1"/>
                </a:solidFill>
              </a:rPr>
              <a:t>Офисные </a:t>
            </a:r>
            <a:r>
              <a:rPr lang="ru-RU" sz="2000" dirty="0" err="1" smtClean="0">
                <a:solidFill>
                  <a:schemeClr val="tx1"/>
                </a:solidFill>
              </a:rPr>
              <a:t>расходы,З</a:t>
            </a:r>
            <a:r>
              <a:rPr lang="ru-RU" sz="2000" dirty="0" smtClean="0">
                <a:solidFill>
                  <a:schemeClr val="tx1"/>
                </a:solidFill>
              </a:rPr>
              <a:t>/П;</a:t>
            </a:r>
            <a:r>
              <a:rPr lang="ru-RU" sz="2000" dirty="0">
                <a:solidFill>
                  <a:schemeClr val="tx1"/>
                </a:solidFill>
              </a:rPr>
              <a:t>			</a:t>
            </a:r>
            <a:r>
              <a:rPr lang="ru-RU" sz="2000" dirty="0" smtClean="0">
                <a:solidFill>
                  <a:schemeClr val="tx1"/>
                </a:solidFill>
              </a:rPr>
              <a:t>                                       </a:t>
            </a:r>
            <a:r>
              <a:rPr lang="ru-RU" sz="2000" b="1" i="1" dirty="0" smtClean="0">
                <a:solidFill>
                  <a:schemeClr val="tx2">
                    <a:lumMod val="50000"/>
                  </a:schemeClr>
                </a:solidFill>
              </a:rPr>
              <a:t>50055,7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>
                <a:solidFill>
                  <a:schemeClr val="tx1"/>
                </a:solidFill>
              </a:rPr>
              <a:t>	                    </a:t>
            </a:r>
            <a:r>
              <a:rPr lang="ru-RU" sz="2000" dirty="0" smtClean="0">
                <a:solidFill>
                  <a:schemeClr val="tx1"/>
                </a:solidFill>
              </a:rPr>
              <a:t>-Арендная </a:t>
            </a:r>
            <a:r>
              <a:rPr lang="ru-RU" sz="2000" dirty="0">
                <a:solidFill>
                  <a:schemeClr val="tx1"/>
                </a:solidFill>
              </a:rPr>
              <a:t>плата </a:t>
            </a:r>
            <a:r>
              <a:rPr lang="ru-RU" sz="2000" dirty="0" smtClean="0">
                <a:solidFill>
                  <a:schemeClr val="tx1"/>
                </a:solidFill>
              </a:rPr>
              <a:t>и.т.д</a:t>
            </a:r>
            <a:r>
              <a:rPr lang="ru-RU" sz="2000" dirty="0">
                <a:solidFill>
                  <a:schemeClr val="tx1"/>
                </a:solidFill>
              </a:rPr>
              <a:t>;				</a:t>
            </a:r>
          </a:p>
          <a:p>
            <a:r>
              <a:rPr lang="ru-RU" sz="2000" dirty="0">
                <a:solidFill>
                  <a:schemeClr val="tx1"/>
                </a:solidFill>
              </a:rPr>
              <a:t>Остаток </a:t>
            </a:r>
            <a:r>
              <a:rPr lang="ru-RU" sz="2000" dirty="0" smtClean="0">
                <a:solidFill>
                  <a:schemeClr val="tx1"/>
                </a:solidFill>
              </a:rPr>
              <a:t>неиспользованных </a:t>
            </a:r>
            <a:r>
              <a:rPr lang="ru-RU" sz="2000" dirty="0" smtClean="0">
                <a:solidFill>
                  <a:schemeClr val="tx1"/>
                </a:solidFill>
              </a:rPr>
              <a:t>денежных </a:t>
            </a:r>
            <a:endParaRPr lang="ru-RU" sz="2000" dirty="0">
              <a:solidFill>
                <a:schemeClr val="tx1"/>
              </a:solidFill>
            </a:endParaRPr>
          </a:p>
          <a:p>
            <a:r>
              <a:rPr lang="ru-RU" sz="2000" dirty="0">
                <a:solidFill>
                  <a:schemeClr val="tx1"/>
                </a:solidFill>
              </a:rPr>
              <a:t>   </a:t>
            </a:r>
            <a:r>
              <a:rPr lang="ru-RU" sz="2000" dirty="0" smtClean="0">
                <a:solidFill>
                  <a:schemeClr val="tx1"/>
                </a:solidFill>
              </a:rPr>
              <a:t>средств на 30.06.18 </a:t>
            </a:r>
            <a:r>
              <a:rPr lang="ru-RU" sz="2000" dirty="0">
                <a:solidFill>
                  <a:schemeClr val="tx1"/>
                </a:solidFill>
              </a:rPr>
              <a:t>г. с</a:t>
            </a:r>
            <a:r>
              <a:rPr lang="ru-RU" sz="2000" dirty="0" smtClean="0">
                <a:solidFill>
                  <a:schemeClr val="tx1"/>
                </a:solidFill>
              </a:rPr>
              <a:t>оставил</a:t>
            </a:r>
            <a:r>
              <a:rPr lang="ru-RU" sz="2000" dirty="0">
                <a:solidFill>
                  <a:schemeClr val="tx1"/>
                </a:solidFill>
              </a:rPr>
              <a:t>:                          </a:t>
            </a:r>
            <a:r>
              <a:rPr lang="ru-RU" sz="2000" dirty="0" smtClean="0">
                <a:solidFill>
                  <a:schemeClr val="tx1"/>
                </a:solidFill>
              </a:rPr>
              <a:t>          </a:t>
            </a:r>
            <a:r>
              <a:rPr lang="ru-RU" sz="2000" b="1" i="1" dirty="0" smtClean="0">
                <a:solidFill>
                  <a:schemeClr val="tx2">
                    <a:lumMod val="50000"/>
                  </a:schemeClr>
                </a:solidFill>
              </a:rPr>
              <a:t>4267,3</a:t>
            </a:r>
            <a:endParaRPr lang="ru-RU" sz="2000" b="1" i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1424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9381066" cy="1320800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Запланированное финансирование деятельности Комитета КСОЗ  - 2017-18 г.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7236" y="1804711"/>
            <a:ext cx="9295655" cy="45491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						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accent1"/>
                </a:solidFill>
              </a:rPr>
              <a:t>          </a:t>
            </a:r>
            <a:r>
              <a:rPr lang="ru-RU" dirty="0">
                <a:solidFill>
                  <a:schemeClr val="accent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                                                      План                   Факт</a:t>
            </a:r>
            <a:r>
              <a:rPr lang="ru-RU" dirty="0">
                <a:solidFill>
                  <a:schemeClr val="tx1"/>
                </a:solidFill>
              </a:rPr>
              <a:t>	   </a:t>
            </a:r>
            <a:r>
              <a:rPr lang="ru-RU" dirty="0" smtClean="0">
                <a:solidFill>
                  <a:schemeClr val="tx1"/>
                </a:solidFill>
              </a:rPr>
              <a:t>    Остаток</a:t>
            </a:r>
            <a:endParaRPr lang="ru-RU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</a:rPr>
              <a:t>						</a:t>
            </a:r>
          </a:p>
          <a:p>
            <a:r>
              <a:rPr lang="ru-RU" dirty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Программная </a:t>
            </a:r>
            <a:r>
              <a:rPr lang="ru-RU" dirty="0">
                <a:solidFill>
                  <a:schemeClr val="tx1"/>
                </a:solidFill>
              </a:rPr>
              <a:t>деятельность			</a:t>
            </a:r>
            <a:r>
              <a:rPr lang="ru-RU" dirty="0" smtClean="0">
                <a:solidFill>
                  <a:schemeClr val="tx1"/>
                </a:solidFill>
              </a:rPr>
              <a:t> 15677                 15677                 -</a:t>
            </a:r>
          </a:p>
          <a:p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	Административные расходы					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</a:rPr>
              <a:t>В </a:t>
            </a:r>
            <a:r>
              <a:rPr lang="ru-RU" dirty="0" err="1" smtClean="0">
                <a:solidFill>
                  <a:schemeClr val="tx1"/>
                </a:solidFill>
              </a:rPr>
              <a:t>т.ч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Офисные </a:t>
            </a:r>
            <a:r>
              <a:rPr lang="ru-RU" dirty="0" err="1" smtClean="0">
                <a:solidFill>
                  <a:schemeClr val="tx1"/>
                </a:solidFill>
              </a:rPr>
              <a:t>расходы,З</a:t>
            </a:r>
            <a:r>
              <a:rPr lang="ru-RU" dirty="0" smtClean="0">
                <a:solidFill>
                  <a:schemeClr val="tx1"/>
                </a:solidFill>
              </a:rPr>
              <a:t>/П,</a:t>
            </a:r>
            <a:r>
              <a:rPr lang="ru-RU" dirty="0">
                <a:solidFill>
                  <a:schemeClr val="tx1"/>
                </a:solidFill>
              </a:rPr>
              <a:t>		 </a:t>
            </a:r>
            <a:r>
              <a:rPr lang="ru-RU" dirty="0" smtClean="0">
                <a:solidFill>
                  <a:schemeClr val="tx1"/>
                </a:solidFill>
              </a:rPr>
              <a:t>               </a:t>
            </a:r>
            <a:r>
              <a:rPr lang="ru-RU" dirty="0">
                <a:solidFill>
                  <a:schemeClr val="tx1"/>
                </a:solidFill>
              </a:rPr>
              <a:t>54323	       </a:t>
            </a:r>
            <a:r>
              <a:rPr lang="ru-RU" dirty="0" smtClean="0">
                <a:solidFill>
                  <a:schemeClr val="tx1"/>
                </a:solidFill>
              </a:rPr>
              <a:t>   </a:t>
            </a:r>
            <a:r>
              <a:rPr lang="ru-RU" dirty="0" smtClean="0">
                <a:solidFill>
                  <a:schemeClr val="tx1"/>
                </a:solidFill>
              </a:rPr>
              <a:t>   50055,7           4267,3</a:t>
            </a:r>
            <a:endParaRPr lang="ru-RU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</a:rPr>
              <a:t>	Арендная плата </a:t>
            </a:r>
            <a:r>
              <a:rPr lang="ru-RU" dirty="0" smtClean="0">
                <a:solidFill>
                  <a:schemeClr val="tx1"/>
                </a:solidFill>
              </a:rPr>
              <a:t>и.т.д</a:t>
            </a:r>
            <a:r>
              <a:rPr lang="ru-RU" dirty="0">
                <a:solidFill>
                  <a:schemeClr val="tx1"/>
                </a:solidFill>
              </a:rPr>
              <a:t>		</a:t>
            </a:r>
            <a:endParaRPr lang="ru-RU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</a:rPr>
              <a:t>			</a:t>
            </a:r>
          </a:p>
          <a:p>
            <a:r>
              <a:rPr lang="ru-RU" dirty="0">
                <a:solidFill>
                  <a:schemeClr val="tx1"/>
                </a:solidFill>
              </a:rPr>
              <a:t>Итого:                                                    </a:t>
            </a:r>
            <a:r>
              <a:rPr lang="ru-RU" dirty="0" smtClean="0">
                <a:solidFill>
                  <a:schemeClr val="tx1"/>
                </a:solidFill>
              </a:rPr>
              <a:t>  70000            </a:t>
            </a:r>
            <a:r>
              <a:rPr lang="ru-RU" dirty="0" smtClean="0">
                <a:solidFill>
                  <a:schemeClr val="tx1"/>
                </a:solidFill>
              </a:rPr>
              <a:t>    65732,7           4267,3</a:t>
            </a:r>
            <a:endParaRPr lang="ru-RU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133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6995" y="773723"/>
            <a:ext cx="9702613" cy="5910733"/>
          </a:xfrm>
        </p:spPr>
        <p:txBody>
          <a:bodyPr>
            <a:normAutofit/>
          </a:bodyPr>
          <a:lstStyle/>
          <a:p>
            <a:endParaRPr lang="ru-RU" sz="2400" dirty="0" smtClean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ru-RU" sz="28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Оптимизация финансового менеджмента Комитета КСОЗ</a:t>
            </a:r>
            <a:endParaRPr lang="ru-RU" sz="2800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endParaRPr lang="ru-RU" sz="2400" dirty="0" smtClean="0">
              <a:solidFill>
                <a:schemeClr val="accent1"/>
              </a:solidFill>
            </a:endParaRPr>
          </a:p>
          <a:p>
            <a:r>
              <a:rPr lang="ru-RU" sz="2400" b="1" dirty="0">
                <a:solidFill>
                  <a:schemeClr val="tx1"/>
                </a:solidFill>
              </a:rPr>
              <a:t>Экономия денежных средств образовалась за счет экономии по </a:t>
            </a:r>
            <a:r>
              <a:rPr lang="ru-RU" sz="2400" b="1" dirty="0" smtClean="0">
                <a:solidFill>
                  <a:schemeClr val="tx1"/>
                </a:solidFill>
              </a:rPr>
              <a:t>части административных расходов, а именно по статье социальных отчислений. Благодаря проведенной работе фидуциарного органа с СФ КР, удалось сэкономить </a:t>
            </a:r>
            <a:r>
              <a:rPr lang="ru-RU" sz="2400" b="1" dirty="0" smtClean="0">
                <a:solidFill>
                  <a:schemeClr val="tx1"/>
                </a:solidFill>
              </a:rPr>
              <a:t>средства </a:t>
            </a:r>
            <a:r>
              <a:rPr lang="ru-RU" sz="2400" b="1" dirty="0" smtClean="0">
                <a:solidFill>
                  <a:schemeClr val="tx1"/>
                </a:solidFill>
              </a:rPr>
              <a:t>предназначенные для отчислений страховых взносов.</a:t>
            </a:r>
            <a:endParaRPr lang="ru-RU" sz="2400" b="1" dirty="0">
              <a:solidFill>
                <a:schemeClr val="tx1"/>
              </a:solidFill>
            </a:endParaRPr>
          </a:p>
          <a:p>
            <a:endParaRPr lang="ru-RU" sz="2400" b="1" dirty="0">
              <a:solidFill>
                <a:schemeClr val="tx1"/>
              </a:solidFill>
            </a:endParaRPr>
          </a:p>
          <a:p>
            <a:r>
              <a:rPr lang="ru-RU" sz="2400" b="1" dirty="0">
                <a:solidFill>
                  <a:schemeClr val="tx1"/>
                </a:solidFill>
              </a:rPr>
              <a:t>На текущий момент идет экономия денежных средств в размере </a:t>
            </a:r>
            <a:r>
              <a:rPr lang="ru-RU" sz="2400" b="1" dirty="0" smtClean="0">
                <a:solidFill>
                  <a:schemeClr val="tx1"/>
                </a:solidFill>
              </a:rPr>
              <a:t>4267,3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>
                <a:solidFill>
                  <a:schemeClr val="tx1"/>
                </a:solidFill>
              </a:rPr>
              <a:t>USD</a:t>
            </a:r>
            <a:r>
              <a:rPr lang="ru-RU" sz="2400" b="1" dirty="0">
                <a:solidFill>
                  <a:schemeClr val="tx1"/>
                </a:solidFill>
              </a:rPr>
              <a:t>. </a:t>
            </a:r>
          </a:p>
          <a:p>
            <a:pPr marL="0" indent="0">
              <a:buNone/>
            </a:pP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5335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77334" y="2652765"/>
            <a:ext cx="9491598" cy="3034602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ru-RU" sz="3600" b="1" dirty="0">
                <a:solidFill>
                  <a:schemeClr val="tx1"/>
                </a:solidFill>
              </a:rPr>
              <a:t>Спасибо за внимание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2912065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381837"/>
            <a:ext cx="8596668" cy="1548563"/>
          </a:xfrm>
        </p:spPr>
        <p:txBody>
          <a:bodyPr>
            <a:noAutofit/>
          </a:bodyPr>
          <a:lstStyle/>
          <a:p>
            <a:r>
              <a:rPr lang="ru-RU" sz="2800" dirty="0" smtClean="0"/>
              <a:t>Основные документы для организации деятельности Комитета КСОЗ </a:t>
            </a:r>
            <a:r>
              <a:rPr lang="ru-RU" sz="2800" dirty="0"/>
              <a:t>по борьбе с ВИЧ/СПИДом, ТБ и малярией </a:t>
            </a:r>
            <a:r>
              <a:rPr lang="ru-RU" sz="2800" dirty="0" smtClean="0"/>
              <a:t>КСОЗ при ПКР</a:t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6754" y="1858946"/>
            <a:ext cx="9170050" cy="4142224"/>
          </a:xfrm>
        </p:spPr>
        <p:txBody>
          <a:bodyPr>
            <a:normAutofit/>
          </a:bodyPr>
          <a:lstStyle/>
          <a:p>
            <a:r>
              <a:rPr lang="ru-RU" sz="2800" dirty="0">
                <a:latin typeface="Arial" pitchFamily="34" charset="0"/>
                <a:cs typeface="Arial" pitchFamily="34" charset="0"/>
              </a:rPr>
              <a:t>План основных мероприятий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Комитета по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борьбе с ВИЧ/СПИД, туберкулезом и малярией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при ПКР  на период июль 2017-июнь 2018 гг.;</a:t>
            </a:r>
          </a:p>
          <a:p>
            <a:endParaRPr lang="ru-RU" sz="2800" dirty="0">
              <a:latin typeface="Arial" pitchFamily="34" charset="0"/>
              <a:cs typeface="Arial" pitchFamily="34" charset="0"/>
            </a:endParaRPr>
          </a:p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План по надзору 2017 – 2018 гг.;</a:t>
            </a:r>
          </a:p>
          <a:p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Утвержденная заявка КР на финансирование в Глобальный Фонд на 2018-2020 годы </a:t>
            </a:r>
          </a:p>
        </p:txBody>
      </p:sp>
    </p:spTree>
    <p:extLst>
      <p:ext uri="{BB962C8B-B14F-4D97-AF65-F5344CB8AC3E}">
        <p14:creationId xmlns:p14="http://schemas.microsoft.com/office/powerpoint/2010/main" val="15310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0919" y="2069961"/>
            <a:ext cx="10550769" cy="4441371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ПОСТАНОВЛЕНИЕ  ПКР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от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26 июня 2014 года №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352 «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О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Координационном совете по общественному здравоохранению при Правительстве Кыргызской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Республики» </a:t>
            </a:r>
            <a:r>
              <a:rPr lang="ru-RU" i="1" dirty="0" smtClean="0">
                <a:latin typeface="Arial" panose="020B0604020202020204" pitchFamily="34" charset="0"/>
                <a:cs typeface="Arial" panose="020B0604020202020204" pitchFamily="34" charset="0"/>
              </a:rPr>
              <a:t>(В </a:t>
            </a:r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редакции постановления Правительства КР</a:t>
            </a:r>
            <a:r>
              <a:rPr lang="en-GB" i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i="1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от 11 мая 2017 года № </a:t>
            </a:r>
            <a:r>
              <a:rPr lang="ru-RU" i="1" u="sng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266</a:t>
            </a:r>
            <a:r>
              <a:rPr lang="ru-RU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Положение «о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Комитете по борьбе с ВИЧ/СПИДом, туберкулезом и малярией при Координационном совете по общественному здравоохранению при Правительстве Кыргызской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Республики»(</a:t>
            </a:r>
            <a:r>
              <a:rPr lang="ru-RU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утверждено на заседании КСОЗ от21 </a:t>
            </a:r>
            <a:r>
              <a:rPr lang="ru-RU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июня 2017г</a:t>
            </a:r>
            <a:r>
              <a:rPr lang="ru-RU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Внутренние правила и процедуры Комитета КСОЗ </a:t>
            </a:r>
            <a:r>
              <a:rPr lang="ru-RU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Утвержден </a:t>
            </a:r>
            <a:r>
              <a:rPr lang="ru-RU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заседании </a:t>
            </a:r>
            <a:r>
              <a:rPr lang="ru-RU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Комитета КСОЗ от  28.06.2017</a:t>
            </a:r>
            <a:r>
              <a:rPr lang="ru-RU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ru-RU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Операционный справочник для секретариата Комитета КСОЗ по борьбе ВИЧ/СПИД, ТБ и малярией КСОЗ при </a:t>
            </a:r>
            <a:r>
              <a:rPr lang="ru-RU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ПКР</a:t>
            </a:r>
            <a:r>
              <a:rPr lang="ru-RU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Утвержден на заседании Комитета КСОЗ от  28.06.2017</a:t>
            </a:r>
            <a:r>
              <a:rPr lang="ru-RU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r>
              <a:rPr lang="ru-RU" b="1" cap="all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lang="ru-RU" b="1" cap="all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РУКОВОДСТВО</a:t>
            </a:r>
            <a:endParaRPr lang="ru-RU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Руководство по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осуществлению контроля за расходованием средств грантов международных и донорских организаций, осуществлением программ и результатами их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внедрения. </a:t>
            </a:r>
            <a:r>
              <a:rPr lang="ru-RU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(Утверждено на заседании Комитета КСОЗ 25.10.2017)</a:t>
            </a:r>
          </a:p>
          <a:p>
            <a:pPr>
              <a:lnSpc>
                <a:spcPct val="115000"/>
              </a:lnSpc>
            </a:pPr>
            <a:r>
              <a:rPr lang="ru-RU" b="1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Инструкция по </a:t>
            </a:r>
            <a:r>
              <a:rPr lang="ru-RU" b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работе с панелью показателей "дашборд", применяемых при осуществлении надзорных функций комитета по ВИЧ и </a:t>
            </a:r>
            <a:r>
              <a:rPr lang="ru-RU" b="1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ТБ</a:t>
            </a:r>
            <a:r>
              <a:rPr lang="ru-RU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b="1" dirty="0" smtClean="0">
              <a:solidFill>
                <a:schemeClr val="accent1"/>
              </a:solidFill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НПА регулирующие </a:t>
            </a:r>
            <a:r>
              <a:rPr lang="ru-RU" dirty="0" smtClean="0"/>
              <a:t>деятельность </a:t>
            </a:r>
            <a:r>
              <a:rPr lang="ru-RU" dirty="0" smtClean="0"/>
              <a:t>Комитета КСОЗ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380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464" y="147376"/>
            <a:ext cx="8596668" cy="1320800"/>
          </a:xfrm>
        </p:spPr>
        <p:txBody>
          <a:bodyPr>
            <a:normAutofit/>
          </a:bodyPr>
          <a:lstStyle/>
          <a:p>
            <a:r>
              <a:rPr lang="ru-RU" sz="2800" dirty="0"/>
              <a:t>Организация и </a:t>
            </a:r>
            <a:r>
              <a:rPr lang="ru-RU" sz="2800" dirty="0" smtClean="0"/>
              <a:t>функционирование управления Комитета КСОЗ </a:t>
            </a:r>
            <a:r>
              <a:rPr lang="ru-RU" sz="2800" dirty="0"/>
              <a:t>и поддерживающих структур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2273" y="1215851"/>
            <a:ext cx="10229222" cy="4825511"/>
          </a:xfrm>
        </p:spPr>
        <p:txBody>
          <a:bodyPr>
            <a:no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На сегодняшний день проведено: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1 заседание КСОЗ при ПКР (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Одобрена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страновая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заявка на период 2018-2020 гг. ).</a:t>
            </a:r>
          </a:p>
          <a:p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8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заседаний Комитета КСОЗ за 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II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полугодие 2017год и 3 заседаний  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II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полугодие 2018 год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которых принимали участие основные члены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Комитета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альтернаты, представители гос. органов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(Минздрав КР, Минфин КР, РЦ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«СПИД», НЦФ), партнеры по развитию, ПРООН, МАФ;</a:t>
            </a:r>
          </a:p>
          <a:p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12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заседаний Сектора по подготовке заявок, мобилизации ресурсов и гармонизации;</a:t>
            </a:r>
          </a:p>
          <a:p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7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заседаний Сектора  </a:t>
            </a:r>
            <a:r>
              <a:rPr lang="ru-RU" dirty="0">
                <a:latin typeface="Arial" pitchFamily="34" charset="0"/>
                <a:cs typeface="Arial" pitchFamily="34" charset="0"/>
              </a:rPr>
              <a:t>по осуществлению контроля за расходованием средств грантов международных и донорских организаций, осуществлением программ и результатами их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внедрения;</a:t>
            </a:r>
          </a:p>
          <a:p>
            <a:endParaRPr lang="ru-RU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i="1" dirty="0" smtClean="0">
                <a:latin typeface="Arial" pitchFamily="34" charset="0"/>
                <a:cs typeface="Arial" pitchFamily="34" charset="0"/>
              </a:rPr>
              <a:t>Все мероприятия 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Комитета КСОЗ  были обеспечены своевременной логистикой и административной поддержкой со стороны секретариата и фидуциарного органа, что свидетельствует об улучшении и систематизировании деятельности комитета в целом.</a:t>
            </a:r>
            <a:endParaRPr lang="ru-RU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103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6996" y="321547"/>
            <a:ext cx="8596668" cy="98473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 smtClean="0">
                <a:latin typeface="Arial" pitchFamily="34" charset="0"/>
                <a:cs typeface="Arial" pitchFamily="34" charset="0"/>
              </a:rPr>
              <a:t>Секретариатом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Комитета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КСОЗ  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выполнены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следующие основные задачи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6996" y="1326382"/>
            <a:ext cx="8596668" cy="5531618"/>
          </a:xfrm>
        </p:spPr>
        <p:txBody>
          <a:bodyPr>
            <a:normAutofit fontScale="92500" lnSpcReduction="20000"/>
          </a:bodyPr>
          <a:lstStyle/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Реализовано поручение КСОЗ  от 2017 года об интеграции СКК в КСОЗ; </a:t>
            </a: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Разработаны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соответствующие НПА  и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организовано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взаимодействия с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Секретариатом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ГФ и МАФ; </a:t>
            </a: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Подготовлены и одобрены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Правлением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Комитета КСОЗ 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должностные обязанности сотрудников Секретариата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Комитета КСОЗ;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Проводится учет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и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архивирование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всей документации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Комитета КСОЗ.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Улучшен учет архивных материалов и делопроизводство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Секретариата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Комитета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КСОЗ;</a:t>
            </a: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Систематизировано планирование 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мероприятий и заседаний Комитета КСОЗ и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секторов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по заявке и надзора с указанием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бюджета;</a:t>
            </a:r>
            <a:endParaRPr lang="ru-RU" sz="2000" dirty="0">
              <a:latin typeface="Arial" pitchFamily="34" charset="0"/>
              <a:cs typeface="Arial" pitchFamily="34" charset="0"/>
            </a:endParaRP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Проводилось ежеквартальное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уточнение планов и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мероприятий    фидуциарным органом(НОКП КР ,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бюджет Комитета КСОЗ для планирования мобилизации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ресурсов.</a:t>
            </a: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 совершенствуется Веб сайт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Комитета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КСОЗ,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проводится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постоянное обновление и создана первичная база данных, завершено картирование субъектов Комитета и интегрировано в  электронную базу данных.</a:t>
            </a:r>
          </a:p>
          <a:p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endParaRPr lang="ru-RU" sz="2000" dirty="0">
              <a:latin typeface="Arial" pitchFamily="34" charset="0"/>
              <a:cs typeface="Arial" pitchFamily="34" charset="0"/>
            </a:endParaRPr>
          </a:p>
          <a:p>
            <a:endParaRPr lang="ru-RU" sz="20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9907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Сектор </a:t>
            </a:r>
            <a:r>
              <a:rPr lang="ru-RU" dirty="0"/>
              <a:t>по подготовке заявок, мобилизации ресурсов, </a:t>
            </a:r>
            <a:r>
              <a:rPr lang="ru-RU" dirty="0" smtClean="0"/>
              <a:t>гармонизации Комитета КСОЗ;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919235"/>
            <a:ext cx="9441356" cy="4122127"/>
          </a:xfrm>
        </p:spPr>
        <p:txBody>
          <a:bodyPr>
            <a:normAutofit/>
          </a:bodyPr>
          <a:lstStyle/>
          <a:p>
            <a:r>
              <a:rPr lang="ru-RU" dirty="0" smtClean="0"/>
              <a:t> Секретариатом Комитета КСОЗ оказано содействие координатору Сектора Комитета КСОЗ и Экспертной группе по </a:t>
            </a:r>
            <a:r>
              <a:rPr lang="ru-RU" dirty="0"/>
              <a:t>разработке заявок для осуществления </a:t>
            </a:r>
            <a:r>
              <a:rPr lang="ru-RU" dirty="0" smtClean="0"/>
              <a:t> </a:t>
            </a:r>
            <a:r>
              <a:rPr lang="ru-RU" dirty="0"/>
              <a:t>процесса </a:t>
            </a:r>
            <a:r>
              <a:rPr lang="ru-RU" dirty="0" smtClean="0"/>
              <a:t>подготовки по разработке и </a:t>
            </a:r>
            <a:r>
              <a:rPr lang="ru-RU" dirty="0" smtClean="0"/>
              <a:t>утверждению </a:t>
            </a:r>
            <a:r>
              <a:rPr lang="ru-RU" dirty="0" smtClean="0"/>
              <a:t>страновой заявки  на финансирование 2018-2020гг.</a:t>
            </a:r>
          </a:p>
          <a:p>
            <a:r>
              <a:rPr lang="ru-RU" dirty="0"/>
              <a:t>Обновлена база </a:t>
            </a:r>
            <a:r>
              <a:rPr lang="ru-RU" dirty="0" smtClean="0"/>
              <a:t>данных, имеется постоянно действующая группа экспертов утвержденных Приказом Министра МЗ КР и </a:t>
            </a:r>
            <a:r>
              <a:rPr lang="ru-RU" dirty="0"/>
              <a:t>организовывается своевременное уведомление заинтересованных </a:t>
            </a:r>
            <a:r>
              <a:rPr lang="ru-RU" dirty="0" smtClean="0"/>
              <a:t>сторон.</a:t>
            </a:r>
          </a:p>
          <a:p>
            <a:r>
              <a:rPr lang="ru-RU" dirty="0" smtClean="0">
                <a:latin typeface="Times New Roman"/>
                <a:ea typeface="Times New Roman"/>
              </a:rPr>
              <a:t>Проводится </a:t>
            </a:r>
            <a:r>
              <a:rPr lang="ru-RU" dirty="0" smtClean="0">
                <a:latin typeface="Times New Roman"/>
                <a:ea typeface="Times New Roman"/>
              </a:rPr>
              <a:t>мобилизация ресурсов </a:t>
            </a:r>
            <a:r>
              <a:rPr lang="ru-RU" dirty="0">
                <a:latin typeface="Times New Roman"/>
                <a:ea typeface="Times New Roman"/>
              </a:rPr>
              <a:t>для борьбы с </a:t>
            </a:r>
            <a:r>
              <a:rPr lang="ru-RU" dirty="0" smtClean="0">
                <a:latin typeface="Times New Roman"/>
                <a:ea typeface="Times New Roman"/>
              </a:rPr>
              <a:t>двумя </a:t>
            </a:r>
            <a:r>
              <a:rPr lang="ru-RU" dirty="0">
                <a:latin typeface="Times New Roman"/>
                <a:ea typeface="Times New Roman"/>
              </a:rPr>
              <a:t>заболеваниями из различных </a:t>
            </a:r>
            <a:r>
              <a:rPr lang="ru-RU" dirty="0" smtClean="0">
                <a:latin typeface="Times New Roman"/>
                <a:ea typeface="Times New Roman"/>
              </a:rPr>
              <a:t>источников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ru-RU" dirty="0" smtClean="0">
                <a:latin typeface="Times New Roman"/>
                <a:ea typeface="Times New Roman"/>
              </a:rPr>
              <a:t>исключая вопросы дублирования, в.т.ч. </a:t>
            </a:r>
            <a:r>
              <a:rPr lang="ru-RU" dirty="0">
                <a:latin typeface="Times New Roman"/>
                <a:ea typeface="Times New Roman"/>
              </a:rPr>
              <a:t>ресурсы для осуществления функций Комитета</a:t>
            </a:r>
            <a:r>
              <a:rPr lang="ru-RU" dirty="0" smtClean="0">
                <a:latin typeface="Times New Roman"/>
                <a:ea typeface="Times New Roman"/>
              </a:rPr>
              <a:t>;</a:t>
            </a:r>
            <a:endParaRPr lang="ru-RU" sz="1100" dirty="0">
              <a:latin typeface="Arial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83634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209" y="231111"/>
            <a:ext cx="10219173" cy="1919235"/>
          </a:xfrm>
        </p:spPr>
        <p:txBody>
          <a:bodyPr>
            <a:normAutofit/>
          </a:bodyPr>
          <a:lstStyle/>
          <a:p>
            <a:pPr algn="ctr"/>
            <a:r>
              <a:rPr lang="ru-RU" sz="2700" dirty="0" smtClean="0">
                <a:latin typeface="Arial" pitchFamily="34" charset="0"/>
                <a:cs typeface="Arial" pitchFamily="34" charset="0"/>
              </a:rPr>
              <a:t>Сектор </a:t>
            </a:r>
            <a:r>
              <a:rPr lang="ru-RU" sz="2700" dirty="0">
                <a:latin typeface="Arial" pitchFamily="34" charset="0"/>
                <a:cs typeface="Arial" pitchFamily="34" charset="0"/>
              </a:rPr>
              <a:t>по осуществлению контроля за расходованием средств грантов международных и донорских организаций, осуществлением программ и результатами их внедрения</a:t>
            </a:r>
            <a:r>
              <a:rPr lang="ru-RU" sz="3200" dirty="0"/>
              <a:t>.</a:t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1934" y="1698171"/>
            <a:ext cx="9998109" cy="4343191"/>
          </a:xfrm>
        </p:spPr>
        <p:txBody>
          <a:bodyPr>
            <a:normAutofit/>
          </a:bodyPr>
          <a:lstStyle/>
          <a:p>
            <a:r>
              <a:rPr lang="ru-RU" dirty="0"/>
              <a:t>Секретариатом </a:t>
            </a:r>
            <a:r>
              <a:rPr lang="ru-RU" dirty="0" smtClean="0"/>
              <a:t>Комитета КСОЗ оказано содействие координатору и членам Сектора   </a:t>
            </a:r>
            <a:r>
              <a:rPr lang="ru-RU" dirty="0"/>
              <a:t>для осуществления прозрачного и документированного процесса по выполнению календарного плана </a:t>
            </a:r>
            <a:r>
              <a:rPr lang="ru-RU" dirty="0" smtClean="0"/>
              <a:t>комитета КСОЗ;</a:t>
            </a:r>
          </a:p>
          <a:p>
            <a:r>
              <a:rPr lang="ru-RU" dirty="0" smtClean="0"/>
              <a:t> </a:t>
            </a:r>
            <a:r>
              <a:rPr lang="ru-RU" dirty="0"/>
              <a:t>Улучшена система </a:t>
            </a:r>
            <a:r>
              <a:rPr lang="ru-RU" dirty="0" smtClean="0"/>
              <a:t>планирования </a:t>
            </a:r>
            <a:r>
              <a:rPr lang="ru-RU" dirty="0" smtClean="0"/>
              <a:t>Сектора, выполняется разработанный календарный план надзора;</a:t>
            </a:r>
          </a:p>
          <a:p>
            <a:r>
              <a:rPr lang="ru-RU" dirty="0" smtClean="0"/>
              <a:t>Проводились </a:t>
            </a:r>
            <a:r>
              <a:rPr lang="ru-RU" dirty="0" smtClean="0"/>
              <a:t>впервые за последние годы сайт-визиты, заслушивались отчеты  </a:t>
            </a:r>
            <a:r>
              <a:rPr lang="ru-RU" dirty="0"/>
              <a:t>путем устранения недостатков и решения </a:t>
            </a:r>
            <a:r>
              <a:rPr lang="ru-RU" dirty="0" smtClean="0"/>
              <a:t>проблем; </a:t>
            </a:r>
            <a:endParaRPr lang="ru-RU" dirty="0"/>
          </a:p>
          <a:p>
            <a:r>
              <a:rPr lang="ru-RU" dirty="0" smtClean="0"/>
              <a:t>Собрана и систематизирована соответствующая информация от ОП и организовано </a:t>
            </a:r>
            <a:r>
              <a:rPr lang="ru-RU" dirty="0"/>
              <a:t>хранение документов </a:t>
            </a:r>
            <a:r>
              <a:rPr lang="ru-RU" dirty="0" smtClean="0"/>
              <a:t>Сектора</a:t>
            </a:r>
            <a:r>
              <a:rPr lang="ru-RU" dirty="0"/>
              <a:t>;</a:t>
            </a:r>
            <a:endParaRPr lang="ru-RU" dirty="0" smtClean="0"/>
          </a:p>
          <a:p>
            <a:r>
              <a:rPr lang="ru-RU" dirty="0" smtClean="0"/>
              <a:t>Координация </a:t>
            </a:r>
            <a:r>
              <a:rPr lang="ru-RU" dirty="0"/>
              <a:t>и обеспечение </a:t>
            </a:r>
            <a:r>
              <a:rPr lang="ru-RU" dirty="0" smtClean="0"/>
              <a:t>выполнения </a:t>
            </a:r>
            <a:r>
              <a:rPr lang="ru-RU" dirty="0"/>
              <a:t>пунктов указанных в  отчетах по мониторингу, </a:t>
            </a:r>
            <a:r>
              <a:rPr lang="ru-RU" dirty="0" smtClean="0"/>
              <a:t>недостатков, </a:t>
            </a:r>
            <a:r>
              <a:rPr lang="ru-RU" dirty="0"/>
              <a:t>решение проблем выявленных в ходе выездов на местах. </a:t>
            </a:r>
          </a:p>
        </p:txBody>
      </p:sp>
    </p:spTree>
    <p:extLst>
      <p:ext uri="{BB962C8B-B14F-4D97-AF65-F5344CB8AC3E}">
        <p14:creationId xmlns:p14="http://schemas.microsoft.com/office/powerpoint/2010/main" val="1686817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422032"/>
            <a:ext cx="10972800" cy="864158"/>
          </a:xfrm>
        </p:spPr>
        <p:txBody>
          <a:bodyPr>
            <a:normAutofit fontScale="90000"/>
          </a:bodyPr>
          <a:lstStyle/>
          <a:p>
            <a:r>
              <a:rPr lang="ru-RU" sz="2400" dirty="0" smtClean="0"/>
              <a:t>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Оптимизация вопросов взаимодействия и коммуникации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1305" y="2588754"/>
            <a:ext cx="11393314" cy="4325112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Создание  </a:t>
            </a:r>
            <a:r>
              <a:rPr lang="ru-RU" dirty="0"/>
              <a:t>веб-сайта </a:t>
            </a:r>
            <a:r>
              <a:rPr lang="ru-RU" dirty="0" smtClean="0"/>
              <a:t>Комитета КСОЗ </a:t>
            </a:r>
            <a:r>
              <a:rPr lang="ru-RU" dirty="0"/>
              <a:t>гарантирует улучшение системы коммуникации и информирование </a:t>
            </a:r>
            <a:r>
              <a:rPr lang="ru-RU" dirty="0" smtClean="0"/>
              <a:t>заинтересованных сторон  </a:t>
            </a:r>
            <a:r>
              <a:rPr lang="ru-RU" dirty="0"/>
              <a:t>Секретариатом </a:t>
            </a:r>
            <a:r>
              <a:rPr lang="ru-RU" dirty="0" smtClean="0"/>
              <a:t>Комитета КСОЗ;</a:t>
            </a:r>
          </a:p>
          <a:p>
            <a:r>
              <a:rPr lang="ru-RU" dirty="0" smtClean="0"/>
              <a:t>Информационный </a:t>
            </a:r>
            <a:r>
              <a:rPr lang="ru-RU" dirty="0"/>
              <a:t>бюллетень </a:t>
            </a:r>
            <a:r>
              <a:rPr lang="ru-RU" dirty="0" smtClean="0"/>
              <a:t>о деятельности Комитета КСОЗ улучшить  информирования </a:t>
            </a:r>
            <a:r>
              <a:rPr lang="ru-RU" dirty="0"/>
              <a:t>сообщества и других заинтересованных сторон о роли и мероприятиях Комитета, а также о грантовых программах  </a:t>
            </a:r>
            <a:r>
              <a:rPr lang="ru-RU" dirty="0" smtClean="0"/>
              <a:t>и </a:t>
            </a:r>
            <a:r>
              <a:rPr lang="ru-RU" dirty="0"/>
              <a:t>их </a:t>
            </a:r>
            <a:r>
              <a:rPr lang="ru-RU" dirty="0" smtClean="0"/>
              <a:t>достижениях Государства и партнеров развития;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94199" y="1315021"/>
            <a:ext cx="2880320" cy="100811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Правление Комитета КСОЗ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00741" y="1309015"/>
            <a:ext cx="2880320" cy="100811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Секретариат Комитета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597259" y="1309015"/>
            <a:ext cx="2880320" cy="100811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Секретариат Глобального Фонда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592534" y="2996952"/>
            <a:ext cx="2880320" cy="100811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Члены Комитета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Двойная стрелка влево/вправо 7"/>
          <p:cNvSpPr/>
          <p:nvPr/>
        </p:nvSpPr>
        <p:spPr>
          <a:xfrm>
            <a:off x="3374519" y="1655290"/>
            <a:ext cx="1056117" cy="2880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Стрелка вправо 8"/>
          <p:cNvSpPr/>
          <p:nvPr/>
        </p:nvSpPr>
        <p:spPr>
          <a:xfrm>
            <a:off x="7512174" y="1741063"/>
            <a:ext cx="768085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Стрелка вниз 10"/>
          <p:cNvSpPr/>
          <p:nvPr/>
        </p:nvSpPr>
        <p:spPr>
          <a:xfrm>
            <a:off x="5896885" y="2323133"/>
            <a:ext cx="288032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79639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598"/>
            <a:ext cx="8596668" cy="472648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5400" dirty="0">
                <a:latin typeface="Arial" pitchFamily="34" charset="0"/>
                <a:cs typeface="Arial" pitchFamily="34" charset="0"/>
              </a:rPr>
              <a:t>Финансовая деятельность Комитета  КСОЗ </a:t>
            </a:r>
            <a:r>
              <a:rPr lang="ru-RU" sz="5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5400" dirty="0" smtClean="0">
                <a:latin typeface="Arial" pitchFamily="34" charset="0"/>
                <a:cs typeface="Arial" pitchFamily="34" charset="0"/>
              </a:rPr>
            </a:br>
            <a:r>
              <a:rPr lang="ru-RU" sz="5400" dirty="0">
                <a:latin typeface="Arial" pitchFamily="34" charset="0"/>
                <a:cs typeface="Arial" pitchFamily="34" charset="0"/>
              </a:rPr>
              <a:t/>
            </a:r>
            <a:br>
              <a:rPr lang="ru-RU" sz="5400" dirty="0">
                <a:latin typeface="Arial" pitchFamily="34" charset="0"/>
                <a:cs typeface="Arial" pitchFamily="34" charset="0"/>
              </a:rPr>
            </a:br>
            <a:r>
              <a:rPr lang="ru-RU" sz="5400" dirty="0">
                <a:latin typeface="Arial" pitchFamily="34" charset="0"/>
                <a:cs typeface="Arial" pitchFamily="34" charset="0"/>
              </a:rPr>
              <a:t>(</a:t>
            </a:r>
            <a:r>
              <a:rPr lang="ru-RU" dirty="0">
                <a:latin typeface="Arial" pitchFamily="34" charset="0"/>
                <a:cs typeface="Arial" pitchFamily="34" charset="0"/>
              </a:rPr>
              <a:t>Отчет НОКП Фидуциарного органа ГФ </a:t>
            </a:r>
            <a:r>
              <a:rPr lang="ru-RU" sz="5400" dirty="0">
                <a:latin typeface="Arial" pitchFamily="34" charset="0"/>
                <a:cs typeface="Arial" pitchFamily="34" charset="0"/>
              </a:rPr>
              <a:t>)</a:t>
            </a:r>
            <a:br>
              <a:rPr lang="ru-RU" sz="5400" dirty="0">
                <a:latin typeface="Arial" pitchFamily="34" charset="0"/>
                <a:cs typeface="Arial" pitchFamily="34" charset="0"/>
              </a:rPr>
            </a:b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1762923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1474</TotalTime>
  <Words>746</Words>
  <Application>Microsoft Office PowerPoint</Application>
  <PresentationFormat>Широкоэкранный</PresentationFormat>
  <Paragraphs>95</Paragraphs>
  <Slides>14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Calibri</vt:lpstr>
      <vt:lpstr>Times New Roman</vt:lpstr>
      <vt:lpstr>Trebuchet MS</vt:lpstr>
      <vt:lpstr>Wingdings 3</vt:lpstr>
      <vt:lpstr>Аспект</vt:lpstr>
      <vt:lpstr>ОТЧЕТ</vt:lpstr>
      <vt:lpstr>Основные документы для организации деятельности Комитета КСОЗ по борьбе с ВИЧ/СПИДом, ТБ и малярией КСОЗ при ПКР </vt:lpstr>
      <vt:lpstr>НПА регулирующие деятельность Комитета КСОЗ</vt:lpstr>
      <vt:lpstr>Организация и функционирование управления Комитета КСОЗ и поддерживающих структур</vt:lpstr>
      <vt:lpstr>Секретариатом Комитета КСОЗ   выполнены следующие основные задачи</vt:lpstr>
      <vt:lpstr>Сектор по подготовке заявок, мобилизации ресурсов, гармонизации Комитета КСОЗ; </vt:lpstr>
      <vt:lpstr>Сектор по осуществлению контроля за расходованием средств грантов международных и донорских организаций, осуществлением программ и результатами их внедрения. </vt:lpstr>
      <vt:lpstr> Оптимизация вопросов взаимодействия и коммуникации</vt:lpstr>
      <vt:lpstr>Финансовая деятельность Комитета  КСОЗ   (Отчет НОКП Фидуциарного органа ГФ ) </vt:lpstr>
      <vt:lpstr>Финансирование на 2017-2018 г.:</vt:lpstr>
      <vt:lpstr>Сумма поступления за 2017-18 г. составляет 70000 (USD)</vt:lpstr>
      <vt:lpstr>         Запланированное финансирование деятельности Комитета КСОЗ  - 2017-18 г.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</dc:title>
  <dc:creator>Asus-rog</dc:creator>
  <cp:lastModifiedBy>Asus-rog</cp:lastModifiedBy>
  <cp:revision>70</cp:revision>
  <dcterms:created xsi:type="dcterms:W3CDTF">2017-06-26T20:59:28Z</dcterms:created>
  <dcterms:modified xsi:type="dcterms:W3CDTF">2018-06-28T03:37:39Z</dcterms:modified>
</cp:coreProperties>
</file>