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6" r:id="rId3"/>
    <p:sldId id="257" r:id="rId4"/>
    <p:sldId id="259" r:id="rId5"/>
    <p:sldId id="268" r:id="rId6"/>
    <p:sldId id="273" r:id="rId7"/>
    <p:sldId id="260" r:id="rId8"/>
    <p:sldId id="261" r:id="rId9"/>
    <p:sldId id="265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14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92446-0383-45EC-8357-A00F5239D6A4}" type="doc">
      <dgm:prSet loTypeId="urn:microsoft.com/office/officeart/2008/layout/VerticalCurvedLis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49C6D3-2A74-4FA4-8E41-EC9B7534A024}">
      <dgm:prSet phldrT="[Текст]"/>
      <dgm:spPr/>
      <dgm:t>
        <a:bodyPr/>
        <a:lstStyle/>
        <a:p>
          <a:r>
            <a:rPr lang="ru-RU" dirty="0" smtClean="0"/>
            <a:t>Составлен План мероприятий с 01.08. 2021 по 01.08.2022 г. представлен и утвержден на заседании Комитета </a:t>
          </a:r>
          <a:r>
            <a:rPr lang="ru-RU" dirty="0" err="1" smtClean="0"/>
            <a:t>КСОЗа</a:t>
          </a:r>
          <a:r>
            <a:rPr lang="ru-RU" dirty="0" smtClean="0"/>
            <a:t> 18.08.21г.,</a:t>
          </a:r>
          <a:endParaRPr lang="ru-RU" dirty="0"/>
        </a:p>
      </dgm:t>
    </dgm:pt>
    <dgm:pt modelId="{1BD1148F-D6C0-4FE6-9C7D-32CE53F9F97E}" type="parTrans" cxnId="{00643FCD-E844-4F48-8F1F-0BFFC0BB4355}">
      <dgm:prSet/>
      <dgm:spPr/>
      <dgm:t>
        <a:bodyPr/>
        <a:lstStyle/>
        <a:p>
          <a:endParaRPr lang="ru-RU"/>
        </a:p>
      </dgm:t>
    </dgm:pt>
    <dgm:pt modelId="{8141743D-74F3-473F-9EFB-8EB03FDB5F16}" type="sibTrans" cxnId="{00643FCD-E844-4F48-8F1F-0BFFC0BB4355}">
      <dgm:prSet/>
      <dgm:spPr/>
      <dgm:t>
        <a:bodyPr/>
        <a:lstStyle/>
        <a:p>
          <a:endParaRPr lang="ru-RU"/>
        </a:p>
      </dgm:t>
    </dgm:pt>
    <dgm:pt modelId="{288A7472-618C-4EB8-BE6B-51E9FB9DBF82}">
      <dgm:prSet/>
      <dgm:spPr/>
      <dgm:t>
        <a:bodyPr/>
        <a:lstStyle/>
        <a:p>
          <a:r>
            <a:rPr lang="ru-RU" dirty="0" smtClean="0"/>
            <a:t>Проведены встречи ПРООН/ГФ (ОП)  с </a:t>
          </a:r>
          <a:r>
            <a:rPr lang="ru-RU" dirty="0" err="1" smtClean="0"/>
            <a:t>суб</a:t>
          </a:r>
          <a:r>
            <a:rPr lang="ru-RU" dirty="0" smtClean="0"/>
            <a:t>-получателями (СП) - НЦФ, МЗСР, РЦ СПИД, НПО, ГСИН, по обсуждению заявки в части закупок оборудования, изделий медицинского назначения, </a:t>
          </a:r>
          <a:r>
            <a:rPr lang="ru-RU" dirty="0" err="1" smtClean="0"/>
            <a:t>СИЗы</a:t>
          </a:r>
          <a:r>
            <a:rPr lang="ru-RU" dirty="0" smtClean="0"/>
            <a:t>, условия предоставления оборудования, предоставление технических спецификаций, сроков поставки и др. (02.09.21г., 06.09.21 г., 08.09.21г.) </a:t>
          </a:r>
          <a:endParaRPr lang="ru-RU" dirty="0"/>
        </a:p>
      </dgm:t>
    </dgm:pt>
    <dgm:pt modelId="{C9B796C2-0723-443B-8D18-2A65672D9994}" type="parTrans" cxnId="{E4F604BB-97B8-455F-BE20-E8E5669FBC99}">
      <dgm:prSet/>
      <dgm:spPr/>
      <dgm:t>
        <a:bodyPr/>
        <a:lstStyle/>
        <a:p>
          <a:endParaRPr lang="ru-RU"/>
        </a:p>
      </dgm:t>
    </dgm:pt>
    <dgm:pt modelId="{9343424D-FA7D-4DF8-91DE-B8CCDA743C24}" type="sibTrans" cxnId="{E4F604BB-97B8-455F-BE20-E8E5669FBC99}">
      <dgm:prSet/>
      <dgm:spPr/>
      <dgm:t>
        <a:bodyPr/>
        <a:lstStyle/>
        <a:p>
          <a:endParaRPr lang="ru-RU"/>
        </a:p>
      </dgm:t>
    </dgm:pt>
    <dgm:pt modelId="{7E1A0A7F-56D7-466A-8FAA-090DD4B7EA69}">
      <dgm:prSet/>
      <dgm:spPr/>
      <dgm:t>
        <a:bodyPr/>
        <a:lstStyle/>
        <a:p>
          <a:r>
            <a:rPr lang="ru-RU" dirty="0" smtClean="0"/>
            <a:t>Изучены заявка по дополнительному финансированию на Сovid-19 с  бюджетом, план по закупкам, планы работ, план по мониторингу и оценке, отчеты по данному гранту  основного получателя (ОП) ПРООН/ГФ, информация о деятельности организаций, в сфере ВИЧ и ТБ задействованных в реализации проекта по Сovid-19, </a:t>
          </a:r>
          <a:endParaRPr lang="ru-RU" dirty="0"/>
        </a:p>
      </dgm:t>
    </dgm:pt>
    <dgm:pt modelId="{56FE57A5-5E66-49C1-8951-875E65327C72}" type="sibTrans" cxnId="{171243CA-7B27-45F2-A8F4-2763369781D8}">
      <dgm:prSet/>
      <dgm:spPr/>
      <dgm:t>
        <a:bodyPr/>
        <a:lstStyle/>
        <a:p>
          <a:endParaRPr lang="ru-RU"/>
        </a:p>
      </dgm:t>
    </dgm:pt>
    <dgm:pt modelId="{CAA31560-1857-4E80-B7A1-09476D691C5D}" type="parTrans" cxnId="{171243CA-7B27-45F2-A8F4-2763369781D8}">
      <dgm:prSet/>
      <dgm:spPr/>
      <dgm:t>
        <a:bodyPr/>
        <a:lstStyle/>
        <a:p>
          <a:endParaRPr lang="ru-RU"/>
        </a:p>
      </dgm:t>
    </dgm:pt>
    <dgm:pt modelId="{D696ABC1-A3F0-4F84-B79B-6A31D5D52205}" type="pres">
      <dgm:prSet presAssocID="{6AA92446-0383-45EC-8357-A00F5239D6A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59F5E08-82E5-4402-B972-61603934A6E4}" type="pres">
      <dgm:prSet presAssocID="{6AA92446-0383-45EC-8357-A00F5239D6A4}" presName="Name1" presStyleCnt="0"/>
      <dgm:spPr/>
    </dgm:pt>
    <dgm:pt modelId="{1112AE3C-21DE-4F94-A6A8-16EA8643AA5B}" type="pres">
      <dgm:prSet presAssocID="{6AA92446-0383-45EC-8357-A00F5239D6A4}" presName="cycle" presStyleCnt="0"/>
      <dgm:spPr/>
    </dgm:pt>
    <dgm:pt modelId="{592F9F03-46B1-4995-8475-41D238BEC15D}" type="pres">
      <dgm:prSet presAssocID="{6AA92446-0383-45EC-8357-A00F5239D6A4}" presName="srcNode" presStyleLbl="node1" presStyleIdx="0" presStyleCnt="3"/>
      <dgm:spPr/>
    </dgm:pt>
    <dgm:pt modelId="{C4B8009D-7A92-4984-8567-C37E0D425513}" type="pres">
      <dgm:prSet presAssocID="{6AA92446-0383-45EC-8357-A00F5239D6A4}" presName="conn" presStyleLbl="parChTrans1D2" presStyleIdx="0" presStyleCnt="1"/>
      <dgm:spPr/>
      <dgm:t>
        <a:bodyPr/>
        <a:lstStyle/>
        <a:p>
          <a:endParaRPr lang="ru-RU"/>
        </a:p>
      </dgm:t>
    </dgm:pt>
    <dgm:pt modelId="{173446E3-2BF3-4950-9DCA-3D955E0AC54C}" type="pres">
      <dgm:prSet presAssocID="{6AA92446-0383-45EC-8357-A00F5239D6A4}" presName="extraNode" presStyleLbl="node1" presStyleIdx="0" presStyleCnt="3"/>
      <dgm:spPr/>
    </dgm:pt>
    <dgm:pt modelId="{DC9ACB97-BB2C-45A2-AEF4-44727718383D}" type="pres">
      <dgm:prSet presAssocID="{6AA92446-0383-45EC-8357-A00F5239D6A4}" presName="dstNode" presStyleLbl="node1" presStyleIdx="0" presStyleCnt="3"/>
      <dgm:spPr/>
    </dgm:pt>
    <dgm:pt modelId="{56D3B3BC-55D6-4FA7-AF1D-BFB75B675F6C}" type="pres">
      <dgm:prSet presAssocID="{1B49C6D3-2A74-4FA4-8E41-EC9B7534A02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BFA144-77D6-4BDF-A998-C435DBDDED56}" type="pres">
      <dgm:prSet presAssocID="{1B49C6D3-2A74-4FA4-8E41-EC9B7534A024}" presName="accent_1" presStyleCnt="0"/>
      <dgm:spPr/>
    </dgm:pt>
    <dgm:pt modelId="{751EBB00-6DCF-4532-9F8F-986CACCD1909}" type="pres">
      <dgm:prSet presAssocID="{1B49C6D3-2A74-4FA4-8E41-EC9B7534A024}" presName="accentRepeatNode" presStyleLbl="solidFgAcc1" presStyleIdx="0" presStyleCnt="3"/>
      <dgm:spPr/>
    </dgm:pt>
    <dgm:pt modelId="{E6A4DED1-25FC-4980-BC65-29C6655E8D0F}" type="pres">
      <dgm:prSet presAssocID="{7E1A0A7F-56D7-466A-8FAA-090DD4B7EA6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37505-648C-4813-A2B6-7CEFBEDA59A0}" type="pres">
      <dgm:prSet presAssocID="{7E1A0A7F-56D7-466A-8FAA-090DD4B7EA69}" presName="accent_2" presStyleCnt="0"/>
      <dgm:spPr/>
    </dgm:pt>
    <dgm:pt modelId="{D27B1F97-F3DB-431A-BFAC-5D1813E872B8}" type="pres">
      <dgm:prSet presAssocID="{7E1A0A7F-56D7-466A-8FAA-090DD4B7EA69}" presName="accentRepeatNode" presStyleLbl="solidFgAcc1" presStyleIdx="1" presStyleCnt="3"/>
      <dgm:spPr/>
    </dgm:pt>
    <dgm:pt modelId="{572754EC-B66C-41D6-B18A-9F6433979EB0}" type="pres">
      <dgm:prSet presAssocID="{288A7472-618C-4EB8-BE6B-51E9FB9DBF8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7650BC-14AB-44E5-A89D-CD1E542E3D60}" type="pres">
      <dgm:prSet presAssocID="{288A7472-618C-4EB8-BE6B-51E9FB9DBF82}" presName="accent_3" presStyleCnt="0"/>
      <dgm:spPr/>
    </dgm:pt>
    <dgm:pt modelId="{D7C8A3A7-4CFB-45AB-9568-7C02646D26A1}" type="pres">
      <dgm:prSet presAssocID="{288A7472-618C-4EB8-BE6B-51E9FB9DBF82}" presName="accentRepeatNode" presStyleLbl="solidFgAcc1" presStyleIdx="2" presStyleCnt="3"/>
      <dgm:spPr/>
    </dgm:pt>
  </dgm:ptLst>
  <dgm:cxnLst>
    <dgm:cxn modelId="{00643FCD-E844-4F48-8F1F-0BFFC0BB4355}" srcId="{6AA92446-0383-45EC-8357-A00F5239D6A4}" destId="{1B49C6D3-2A74-4FA4-8E41-EC9B7534A024}" srcOrd="0" destOrd="0" parTransId="{1BD1148F-D6C0-4FE6-9C7D-32CE53F9F97E}" sibTransId="{8141743D-74F3-473F-9EFB-8EB03FDB5F16}"/>
    <dgm:cxn modelId="{B04CBD1F-3FF1-4AA1-A426-C0845C477AA5}" type="presOf" srcId="{6AA92446-0383-45EC-8357-A00F5239D6A4}" destId="{D696ABC1-A3F0-4F84-B79B-6A31D5D52205}" srcOrd="0" destOrd="0" presId="urn:microsoft.com/office/officeart/2008/layout/VerticalCurvedList"/>
    <dgm:cxn modelId="{8D29B2AC-919D-4B6B-8E00-8346BC06E59E}" type="presOf" srcId="{7E1A0A7F-56D7-466A-8FAA-090DD4B7EA69}" destId="{E6A4DED1-25FC-4980-BC65-29C6655E8D0F}" srcOrd="0" destOrd="0" presId="urn:microsoft.com/office/officeart/2008/layout/VerticalCurvedList"/>
    <dgm:cxn modelId="{DA1DEA8F-7508-45C7-9AE6-3C60B35FA620}" type="presOf" srcId="{288A7472-618C-4EB8-BE6B-51E9FB9DBF82}" destId="{572754EC-B66C-41D6-B18A-9F6433979EB0}" srcOrd="0" destOrd="0" presId="urn:microsoft.com/office/officeart/2008/layout/VerticalCurvedList"/>
    <dgm:cxn modelId="{E4F604BB-97B8-455F-BE20-E8E5669FBC99}" srcId="{6AA92446-0383-45EC-8357-A00F5239D6A4}" destId="{288A7472-618C-4EB8-BE6B-51E9FB9DBF82}" srcOrd="2" destOrd="0" parTransId="{C9B796C2-0723-443B-8D18-2A65672D9994}" sibTransId="{9343424D-FA7D-4DF8-91DE-B8CCDA743C24}"/>
    <dgm:cxn modelId="{313AF353-358B-491D-80F7-D3E3285C1B70}" type="presOf" srcId="{1B49C6D3-2A74-4FA4-8E41-EC9B7534A024}" destId="{56D3B3BC-55D6-4FA7-AF1D-BFB75B675F6C}" srcOrd="0" destOrd="0" presId="urn:microsoft.com/office/officeart/2008/layout/VerticalCurvedList"/>
    <dgm:cxn modelId="{90DFCEC3-56EA-43E5-B2FF-E2F6D1778285}" type="presOf" srcId="{8141743D-74F3-473F-9EFB-8EB03FDB5F16}" destId="{C4B8009D-7A92-4984-8567-C37E0D425513}" srcOrd="0" destOrd="0" presId="urn:microsoft.com/office/officeart/2008/layout/VerticalCurvedList"/>
    <dgm:cxn modelId="{171243CA-7B27-45F2-A8F4-2763369781D8}" srcId="{6AA92446-0383-45EC-8357-A00F5239D6A4}" destId="{7E1A0A7F-56D7-466A-8FAA-090DD4B7EA69}" srcOrd="1" destOrd="0" parTransId="{CAA31560-1857-4E80-B7A1-09476D691C5D}" sibTransId="{56FE57A5-5E66-49C1-8951-875E65327C72}"/>
    <dgm:cxn modelId="{3391B5AE-6B44-4E2F-81EA-B27E7D2AF8BB}" type="presParOf" srcId="{D696ABC1-A3F0-4F84-B79B-6A31D5D52205}" destId="{259F5E08-82E5-4402-B972-61603934A6E4}" srcOrd="0" destOrd="0" presId="urn:microsoft.com/office/officeart/2008/layout/VerticalCurvedList"/>
    <dgm:cxn modelId="{F16E3B96-171B-42BD-B37A-DABF513F0909}" type="presParOf" srcId="{259F5E08-82E5-4402-B972-61603934A6E4}" destId="{1112AE3C-21DE-4F94-A6A8-16EA8643AA5B}" srcOrd="0" destOrd="0" presId="urn:microsoft.com/office/officeart/2008/layout/VerticalCurvedList"/>
    <dgm:cxn modelId="{88BC49AC-BC26-4FDE-A8E6-2C840BB4E64A}" type="presParOf" srcId="{1112AE3C-21DE-4F94-A6A8-16EA8643AA5B}" destId="{592F9F03-46B1-4995-8475-41D238BEC15D}" srcOrd="0" destOrd="0" presId="urn:microsoft.com/office/officeart/2008/layout/VerticalCurvedList"/>
    <dgm:cxn modelId="{4D368B34-8FCC-446D-829B-FABF679B9EBE}" type="presParOf" srcId="{1112AE3C-21DE-4F94-A6A8-16EA8643AA5B}" destId="{C4B8009D-7A92-4984-8567-C37E0D425513}" srcOrd="1" destOrd="0" presId="urn:microsoft.com/office/officeart/2008/layout/VerticalCurvedList"/>
    <dgm:cxn modelId="{8C4006EA-D121-4BA2-82BF-A0D43DFD625B}" type="presParOf" srcId="{1112AE3C-21DE-4F94-A6A8-16EA8643AA5B}" destId="{173446E3-2BF3-4950-9DCA-3D955E0AC54C}" srcOrd="2" destOrd="0" presId="urn:microsoft.com/office/officeart/2008/layout/VerticalCurvedList"/>
    <dgm:cxn modelId="{88032ABE-2789-4A07-85B7-3758761BEFE4}" type="presParOf" srcId="{1112AE3C-21DE-4F94-A6A8-16EA8643AA5B}" destId="{DC9ACB97-BB2C-45A2-AEF4-44727718383D}" srcOrd="3" destOrd="0" presId="urn:microsoft.com/office/officeart/2008/layout/VerticalCurvedList"/>
    <dgm:cxn modelId="{DE46D01D-7DBD-4CB1-AB75-13B4FD2613C1}" type="presParOf" srcId="{259F5E08-82E5-4402-B972-61603934A6E4}" destId="{56D3B3BC-55D6-4FA7-AF1D-BFB75B675F6C}" srcOrd="1" destOrd="0" presId="urn:microsoft.com/office/officeart/2008/layout/VerticalCurvedList"/>
    <dgm:cxn modelId="{66A95191-B922-4AFE-A3CB-F477062CD4EA}" type="presParOf" srcId="{259F5E08-82E5-4402-B972-61603934A6E4}" destId="{15BFA144-77D6-4BDF-A998-C435DBDDED56}" srcOrd="2" destOrd="0" presId="urn:microsoft.com/office/officeart/2008/layout/VerticalCurvedList"/>
    <dgm:cxn modelId="{B76BB384-714C-427E-B70E-D0ABBDFAEA0E}" type="presParOf" srcId="{15BFA144-77D6-4BDF-A998-C435DBDDED56}" destId="{751EBB00-6DCF-4532-9F8F-986CACCD1909}" srcOrd="0" destOrd="0" presId="urn:microsoft.com/office/officeart/2008/layout/VerticalCurvedList"/>
    <dgm:cxn modelId="{6964EF87-8380-4D14-9D84-EF02385A670F}" type="presParOf" srcId="{259F5E08-82E5-4402-B972-61603934A6E4}" destId="{E6A4DED1-25FC-4980-BC65-29C6655E8D0F}" srcOrd="3" destOrd="0" presId="urn:microsoft.com/office/officeart/2008/layout/VerticalCurvedList"/>
    <dgm:cxn modelId="{60196BC7-4588-4FD9-ACA8-338F025D9D75}" type="presParOf" srcId="{259F5E08-82E5-4402-B972-61603934A6E4}" destId="{49937505-648C-4813-A2B6-7CEFBEDA59A0}" srcOrd="4" destOrd="0" presId="urn:microsoft.com/office/officeart/2008/layout/VerticalCurvedList"/>
    <dgm:cxn modelId="{0292BCEE-B3AE-4053-97E5-609F3C7E48E6}" type="presParOf" srcId="{49937505-648C-4813-A2B6-7CEFBEDA59A0}" destId="{D27B1F97-F3DB-431A-BFAC-5D1813E872B8}" srcOrd="0" destOrd="0" presId="urn:microsoft.com/office/officeart/2008/layout/VerticalCurvedList"/>
    <dgm:cxn modelId="{341F8E11-4F2D-4C83-960C-BD1254AF3CC5}" type="presParOf" srcId="{259F5E08-82E5-4402-B972-61603934A6E4}" destId="{572754EC-B66C-41D6-B18A-9F6433979EB0}" srcOrd="5" destOrd="0" presId="urn:microsoft.com/office/officeart/2008/layout/VerticalCurvedList"/>
    <dgm:cxn modelId="{3F4B02F8-3788-4C8A-8C79-E14821532578}" type="presParOf" srcId="{259F5E08-82E5-4402-B972-61603934A6E4}" destId="{627650BC-14AB-44E5-A89D-CD1E542E3D60}" srcOrd="6" destOrd="0" presId="urn:microsoft.com/office/officeart/2008/layout/VerticalCurvedList"/>
    <dgm:cxn modelId="{163A49CA-1C45-4F38-838D-E903587DA406}" type="presParOf" srcId="{627650BC-14AB-44E5-A89D-CD1E542E3D60}" destId="{D7C8A3A7-4CFB-45AB-9568-7C02646D26A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7DDA07-8394-4055-8D44-02C717A6BD44}" type="doc">
      <dgm:prSet loTypeId="urn:microsoft.com/office/officeart/2008/layout/VerticalCurvedLis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C1E1EB-AB01-40BB-9A20-8AD564E7AFCF}">
      <dgm:prSet phldrT="[Текст]"/>
      <dgm:spPr/>
      <dgm:t>
        <a:bodyPr/>
        <a:lstStyle/>
        <a:p>
          <a:r>
            <a:rPr lang="ru-RU" smtClean="0"/>
            <a:t>Подготовлен кабинетный анализ всех документов и руководящих материалов по заявке в рамках C19RM при написании заявки. </a:t>
          </a:r>
          <a:endParaRPr lang="ru-RU"/>
        </a:p>
      </dgm:t>
    </dgm:pt>
    <dgm:pt modelId="{B2685428-C797-4A1A-8398-4EA2CA0EE7F7}" type="parTrans" cxnId="{4AB5DB17-DF5B-4C3A-8A85-3C21A48D0789}">
      <dgm:prSet/>
      <dgm:spPr/>
      <dgm:t>
        <a:bodyPr/>
        <a:lstStyle/>
        <a:p>
          <a:endParaRPr lang="ru-RU"/>
        </a:p>
      </dgm:t>
    </dgm:pt>
    <dgm:pt modelId="{1266B8BD-8093-4C12-9CF8-A85C147D2C39}" type="sibTrans" cxnId="{4AB5DB17-DF5B-4C3A-8A85-3C21A48D0789}">
      <dgm:prSet/>
      <dgm:spPr/>
      <dgm:t>
        <a:bodyPr/>
        <a:lstStyle/>
        <a:p>
          <a:endParaRPr lang="ru-RU"/>
        </a:p>
      </dgm:t>
    </dgm:pt>
    <dgm:pt modelId="{171ECC85-8A18-440D-8764-65018A23F82B}">
      <dgm:prSet/>
      <dgm:spPr/>
      <dgm:t>
        <a:bodyPr/>
        <a:lstStyle/>
        <a:p>
          <a:r>
            <a:rPr lang="ru-RU" smtClean="0"/>
            <a:t>Разработала чек-листы для организаций здравоохранения и неправительственного сектора, которые были  утверждены членами Комитета КСОЗа .</a:t>
          </a:r>
          <a:endParaRPr lang="ru-RU" dirty="0"/>
        </a:p>
      </dgm:t>
    </dgm:pt>
    <dgm:pt modelId="{CA11F94D-F500-42A1-A426-6B7D718AF91C}" type="parTrans" cxnId="{9ABF1203-4997-4A01-9B2A-E2073B07F34A}">
      <dgm:prSet/>
      <dgm:spPr/>
      <dgm:t>
        <a:bodyPr/>
        <a:lstStyle/>
        <a:p>
          <a:endParaRPr lang="ru-RU"/>
        </a:p>
      </dgm:t>
    </dgm:pt>
    <dgm:pt modelId="{637D1BEA-7280-4C38-A51E-4A1B9929D27A}" type="sibTrans" cxnId="{9ABF1203-4997-4A01-9B2A-E2073B07F34A}">
      <dgm:prSet/>
      <dgm:spPr/>
      <dgm:t>
        <a:bodyPr/>
        <a:lstStyle/>
        <a:p>
          <a:endParaRPr lang="ru-RU"/>
        </a:p>
      </dgm:t>
    </dgm:pt>
    <dgm:pt modelId="{C1784B05-75C7-44FF-BCCB-2092E5006A88}">
      <dgm:prSet/>
      <dgm:spPr/>
      <dgm:t>
        <a:bodyPr/>
        <a:lstStyle/>
        <a:p>
          <a:r>
            <a:rPr lang="ru-RU" dirty="0" smtClean="0"/>
            <a:t>Совместно с сотрудниками ГФ и ПРООН/ГФ участвовала на сайт-визитах по заполнению опросника Глобального Фонда по организациям здравоохранения и неправительственного сектора с 27 сентября по 16 октября 2021 года по «Мониторингу распространения COVID-19 в медицинских учреждениях и неправительственных организациях» </a:t>
          </a:r>
          <a:r>
            <a:rPr lang="ru-RU" smtClean="0"/>
            <a:t>в Кыргызстане». </a:t>
          </a:r>
          <a:endParaRPr lang="ru-RU" dirty="0" smtClean="0"/>
        </a:p>
      </dgm:t>
    </dgm:pt>
    <dgm:pt modelId="{011911A2-64EB-4E2E-AB91-CA81903746EA}" type="parTrans" cxnId="{5310ED8C-DC17-4680-ADA7-3688D43BDFCD}">
      <dgm:prSet/>
      <dgm:spPr/>
      <dgm:t>
        <a:bodyPr/>
        <a:lstStyle/>
        <a:p>
          <a:endParaRPr lang="ru-RU"/>
        </a:p>
      </dgm:t>
    </dgm:pt>
    <dgm:pt modelId="{556D2A98-E05A-46F0-B663-E135AAAB7F0D}" type="sibTrans" cxnId="{5310ED8C-DC17-4680-ADA7-3688D43BDFCD}">
      <dgm:prSet/>
      <dgm:spPr/>
      <dgm:t>
        <a:bodyPr/>
        <a:lstStyle/>
        <a:p>
          <a:endParaRPr lang="ru-RU"/>
        </a:p>
      </dgm:t>
    </dgm:pt>
    <dgm:pt modelId="{0B52E05C-EBD5-4DB2-9371-17993C0D3CF5}">
      <dgm:prSet/>
      <dgm:spPr/>
      <dgm:t>
        <a:bodyPr/>
        <a:lstStyle/>
        <a:p>
          <a:r>
            <a:rPr lang="ru-RU" smtClean="0"/>
            <a:t>Цель: оценка распространение ВИЧ и состояние ТБ в контексте Covid-19.Исследована работа 16-ти организаций (в т.ч. 4 НПО) г. Бишкек и Чуйской области, заполнялись опросники (на 70 стр.) и отправлены в ГФ</a:t>
          </a:r>
          <a:endParaRPr lang="ru-RU" dirty="0"/>
        </a:p>
      </dgm:t>
    </dgm:pt>
    <dgm:pt modelId="{998E2D1F-1678-4552-A7B2-176B4C13CE1C}" type="parTrans" cxnId="{6480E5CD-28EE-4AEE-A996-8F1727FEF962}">
      <dgm:prSet/>
      <dgm:spPr/>
      <dgm:t>
        <a:bodyPr/>
        <a:lstStyle/>
        <a:p>
          <a:endParaRPr lang="ru-RU"/>
        </a:p>
      </dgm:t>
    </dgm:pt>
    <dgm:pt modelId="{EC7753BD-F9D0-449A-8CB2-B2F09A580739}" type="sibTrans" cxnId="{6480E5CD-28EE-4AEE-A996-8F1727FEF962}">
      <dgm:prSet/>
      <dgm:spPr/>
      <dgm:t>
        <a:bodyPr/>
        <a:lstStyle/>
        <a:p>
          <a:endParaRPr lang="ru-RU"/>
        </a:p>
      </dgm:t>
    </dgm:pt>
    <dgm:pt modelId="{CAA09338-F756-4BCC-BD8C-681CFF4DD104}" type="pres">
      <dgm:prSet presAssocID="{717DDA07-8394-4055-8D44-02C717A6BD4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060CF3F-CC31-4487-BF97-15690E5135AB}" type="pres">
      <dgm:prSet presAssocID="{717DDA07-8394-4055-8D44-02C717A6BD44}" presName="Name1" presStyleCnt="0"/>
      <dgm:spPr/>
    </dgm:pt>
    <dgm:pt modelId="{5454D917-FCC1-4226-9493-38F26DDD734D}" type="pres">
      <dgm:prSet presAssocID="{717DDA07-8394-4055-8D44-02C717A6BD44}" presName="cycle" presStyleCnt="0"/>
      <dgm:spPr/>
    </dgm:pt>
    <dgm:pt modelId="{61CD97C7-44AB-4D00-B309-BD1FA55ECBDD}" type="pres">
      <dgm:prSet presAssocID="{717DDA07-8394-4055-8D44-02C717A6BD44}" presName="srcNode" presStyleLbl="node1" presStyleIdx="0" presStyleCnt="4"/>
      <dgm:spPr/>
    </dgm:pt>
    <dgm:pt modelId="{7D103EC8-12A6-4BD6-866C-32AFE141EE26}" type="pres">
      <dgm:prSet presAssocID="{717DDA07-8394-4055-8D44-02C717A6BD44}" presName="conn" presStyleLbl="parChTrans1D2" presStyleIdx="0" presStyleCnt="1"/>
      <dgm:spPr/>
      <dgm:t>
        <a:bodyPr/>
        <a:lstStyle/>
        <a:p>
          <a:endParaRPr lang="ru-RU"/>
        </a:p>
      </dgm:t>
    </dgm:pt>
    <dgm:pt modelId="{E0D0A064-463F-402A-BAC9-C42D3A62B3E3}" type="pres">
      <dgm:prSet presAssocID="{717DDA07-8394-4055-8D44-02C717A6BD44}" presName="extraNode" presStyleLbl="node1" presStyleIdx="0" presStyleCnt="4"/>
      <dgm:spPr/>
    </dgm:pt>
    <dgm:pt modelId="{68EC5056-A35D-4D65-A8BA-647CB2D861CD}" type="pres">
      <dgm:prSet presAssocID="{717DDA07-8394-4055-8D44-02C717A6BD44}" presName="dstNode" presStyleLbl="node1" presStyleIdx="0" presStyleCnt="4"/>
      <dgm:spPr/>
    </dgm:pt>
    <dgm:pt modelId="{40A64570-4961-4BDC-92B4-0126CFEFE530}" type="pres">
      <dgm:prSet presAssocID="{50C1E1EB-AB01-40BB-9A20-8AD564E7AFC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A15B3-3F14-483D-912E-F780BF973B4D}" type="pres">
      <dgm:prSet presAssocID="{50C1E1EB-AB01-40BB-9A20-8AD564E7AFCF}" presName="accent_1" presStyleCnt="0"/>
      <dgm:spPr/>
    </dgm:pt>
    <dgm:pt modelId="{CD589EE7-8B7C-47D0-8041-A9839D4393F7}" type="pres">
      <dgm:prSet presAssocID="{50C1E1EB-AB01-40BB-9A20-8AD564E7AFCF}" presName="accentRepeatNode" presStyleLbl="solidFgAcc1" presStyleIdx="0" presStyleCnt="4"/>
      <dgm:spPr/>
    </dgm:pt>
    <dgm:pt modelId="{BF4246C7-6BEB-4126-ABAF-21DDA67CE8BA}" type="pres">
      <dgm:prSet presAssocID="{171ECC85-8A18-440D-8764-65018A23F82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9616AA-E65D-4757-B1B1-B8B181E303EA}" type="pres">
      <dgm:prSet presAssocID="{171ECC85-8A18-440D-8764-65018A23F82B}" presName="accent_2" presStyleCnt="0"/>
      <dgm:spPr/>
    </dgm:pt>
    <dgm:pt modelId="{623E99AB-2704-4EFD-9FD7-C5C07C45A33B}" type="pres">
      <dgm:prSet presAssocID="{171ECC85-8A18-440D-8764-65018A23F82B}" presName="accentRepeatNode" presStyleLbl="solidFgAcc1" presStyleIdx="1" presStyleCnt="4"/>
      <dgm:spPr/>
    </dgm:pt>
    <dgm:pt modelId="{9163459C-DD51-474E-913D-21A9AADF2BEB}" type="pres">
      <dgm:prSet presAssocID="{C1784B05-75C7-44FF-BCCB-2092E5006A8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22F84F-0719-43F5-B8F3-0E51DA5F47B4}" type="pres">
      <dgm:prSet presAssocID="{C1784B05-75C7-44FF-BCCB-2092E5006A88}" presName="accent_3" presStyleCnt="0"/>
      <dgm:spPr/>
    </dgm:pt>
    <dgm:pt modelId="{B5B96EF4-CFDD-4B44-9F36-01A424776E37}" type="pres">
      <dgm:prSet presAssocID="{C1784B05-75C7-44FF-BCCB-2092E5006A88}" presName="accentRepeatNode" presStyleLbl="solidFgAcc1" presStyleIdx="2" presStyleCnt="4"/>
      <dgm:spPr/>
    </dgm:pt>
    <dgm:pt modelId="{BBD582C7-38A7-4BDE-B795-E9FC75D5D88C}" type="pres">
      <dgm:prSet presAssocID="{0B52E05C-EBD5-4DB2-9371-17993C0D3CF5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0CA2E-9F65-44A8-808C-B77FC49C6C29}" type="pres">
      <dgm:prSet presAssocID="{0B52E05C-EBD5-4DB2-9371-17993C0D3CF5}" presName="accent_4" presStyleCnt="0"/>
      <dgm:spPr/>
    </dgm:pt>
    <dgm:pt modelId="{FD516AC0-B038-40BC-A1AD-F495C10B579D}" type="pres">
      <dgm:prSet presAssocID="{0B52E05C-EBD5-4DB2-9371-17993C0D3CF5}" presName="accentRepeatNode" presStyleLbl="solidFgAcc1" presStyleIdx="3" presStyleCnt="4"/>
      <dgm:spPr/>
    </dgm:pt>
  </dgm:ptLst>
  <dgm:cxnLst>
    <dgm:cxn modelId="{A95D4709-FC02-432D-9358-C977C0CC79C3}" type="presOf" srcId="{1266B8BD-8093-4C12-9CF8-A85C147D2C39}" destId="{7D103EC8-12A6-4BD6-866C-32AFE141EE26}" srcOrd="0" destOrd="0" presId="urn:microsoft.com/office/officeart/2008/layout/VerticalCurvedList"/>
    <dgm:cxn modelId="{5310ED8C-DC17-4680-ADA7-3688D43BDFCD}" srcId="{717DDA07-8394-4055-8D44-02C717A6BD44}" destId="{C1784B05-75C7-44FF-BCCB-2092E5006A88}" srcOrd="2" destOrd="0" parTransId="{011911A2-64EB-4E2E-AB91-CA81903746EA}" sibTransId="{556D2A98-E05A-46F0-B663-E135AAAB7F0D}"/>
    <dgm:cxn modelId="{FB2D9D30-EFB4-4A25-9313-9525C31BD82E}" type="presOf" srcId="{C1784B05-75C7-44FF-BCCB-2092E5006A88}" destId="{9163459C-DD51-474E-913D-21A9AADF2BEB}" srcOrd="0" destOrd="0" presId="urn:microsoft.com/office/officeart/2008/layout/VerticalCurvedList"/>
    <dgm:cxn modelId="{9ABF1203-4997-4A01-9B2A-E2073B07F34A}" srcId="{717DDA07-8394-4055-8D44-02C717A6BD44}" destId="{171ECC85-8A18-440D-8764-65018A23F82B}" srcOrd="1" destOrd="0" parTransId="{CA11F94D-F500-42A1-A426-6B7D718AF91C}" sibTransId="{637D1BEA-7280-4C38-A51E-4A1B9929D27A}"/>
    <dgm:cxn modelId="{4AB5DB17-DF5B-4C3A-8A85-3C21A48D0789}" srcId="{717DDA07-8394-4055-8D44-02C717A6BD44}" destId="{50C1E1EB-AB01-40BB-9A20-8AD564E7AFCF}" srcOrd="0" destOrd="0" parTransId="{B2685428-C797-4A1A-8398-4EA2CA0EE7F7}" sibTransId="{1266B8BD-8093-4C12-9CF8-A85C147D2C39}"/>
    <dgm:cxn modelId="{6480E5CD-28EE-4AEE-A996-8F1727FEF962}" srcId="{717DDA07-8394-4055-8D44-02C717A6BD44}" destId="{0B52E05C-EBD5-4DB2-9371-17993C0D3CF5}" srcOrd="3" destOrd="0" parTransId="{998E2D1F-1678-4552-A7B2-176B4C13CE1C}" sibTransId="{EC7753BD-F9D0-449A-8CB2-B2F09A580739}"/>
    <dgm:cxn modelId="{9588F0FE-3707-4C2B-84C3-BB4D4BF0ED5D}" type="presOf" srcId="{50C1E1EB-AB01-40BB-9A20-8AD564E7AFCF}" destId="{40A64570-4961-4BDC-92B4-0126CFEFE530}" srcOrd="0" destOrd="0" presId="urn:microsoft.com/office/officeart/2008/layout/VerticalCurvedList"/>
    <dgm:cxn modelId="{C6093D74-4E66-4ECA-8743-367BA66CA781}" type="presOf" srcId="{717DDA07-8394-4055-8D44-02C717A6BD44}" destId="{CAA09338-F756-4BCC-BD8C-681CFF4DD104}" srcOrd="0" destOrd="0" presId="urn:microsoft.com/office/officeart/2008/layout/VerticalCurvedList"/>
    <dgm:cxn modelId="{2B278CCD-86E5-4D49-968D-F5A07E297DF7}" type="presOf" srcId="{171ECC85-8A18-440D-8764-65018A23F82B}" destId="{BF4246C7-6BEB-4126-ABAF-21DDA67CE8BA}" srcOrd="0" destOrd="0" presId="urn:microsoft.com/office/officeart/2008/layout/VerticalCurvedList"/>
    <dgm:cxn modelId="{90843A5B-992B-4693-A719-AE455A29B74D}" type="presOf" srcId="{0B52E05C-EBD5-4DB2-9371-17993C0D3CF5}" destId="{BBD582C7-38A7-4BDE-B795-E9FC75D5D88C}" srcOrd="0" destOrd="0" presId="urn:microsoft.com/office/officeart/2008/layout/VerticalCurvedList"/>
    <dgm:cxn modelId="{EF674728-4DAF-4902-8CF1-33853C2888C3}" type="presParOf" srcId="{CAA09338-F756-4BCC-BD8C-681CFF4DD104}" destId="{F060CF3F-CC31-4487-BF97-15690E5135AB}" srcOrd="0" destOrd="0" presId="urn:microsoft.com/office/officeart/2008/layout/VerticalCurvedList"/>
    <dgm:cxn modelId="{08AFF6E9-0B3A-452C-A6C0-17A769BEEEA9}" type="presParOf" srcId="{F060CF3F-CC31-4487-BF97-15690E5135AB}" destId="{5454D917-FCC1-4226-9493-38F26DDD734D}" srcOrd="0" destOrd="0" presId="urn:microsoft.com/office/officeart/2008/layout/VerticalCurvedList"/>
    <dgm:cxn modelId="{26416734-00B4-49D0-84E7-8305F870AFD4}" type="presParOf" srcId="{5454D917-FCC1-4226-9493-38F26DDD734D}" destId="{61CD97C7-44AB-4D00-B309-BD1FA55ECBDD}" srcOrd="0" destOrd="0" presId="urn:microsoft.com/office/officeart/2008/layout/VerticalCurvedList"/>
    <dgm:cxn modelId="{21ED2588-CAD4-441D-A047-0022E58A1B7E}" type="presParOf" srcId="{5454D917-FCC1-4226-9493-38F26DDD734D}" destId="{7D103EC8-12A6-4BD6-866C-32AFE141EE26}" srcOrd="1" destOrd="0" presId="urn:microsoft.com/office/officeart/2008/layout/VerticalCurvedList"/>
    <dgm:cxn modelId="{1220F768-4FE8-42BC-91A1-32B0E3D9D059}" type="presParOf" srcId="{5454D917-FCC1-4226-9493-38F26DDD734D}" destId="{E0D0A064-463F-402A-BAC9-C42D3A62B3E3}" srcOrd="2" destOrd="0" presId="urn:microsoft.com/office/officeart/2008/layout/VerticalCurvedList"/>
    <dgm:cxn modelId="{878A0B45-5844-45BC-97B1-F6C17D789ED3}" type="presParOf" srcId="{5454D917-FCC1-4226-9493-38F26DDD734D}" destId="{68EC5056-A35D-4D65-A8BA-647CB2D861CD}" srcOrd="3" destOrd="0" presId="urn:microsoft.com/office/officeart/2008/layout/VerticalCurvedList"/>
    <dgm:cxn modelId="{56109843-E900-4C29-99B6-140690EDC4DF}" type="presParOf" srcId="{F060CF3F-CC31-4487-BF97-15690E5135AB}" destId="{40A64570-4961-4BDC-92B4-0126CFEFE530}" srcOrd="1" destOrd="0" presId="urn:microsoft.com/office/officeart/2008/layout/VerticalCurvedList"/>
    <dgm:cxn modelId="{ADAF533D-060C-4C95-B53F-46183222C9AF}" type="presParOf" srcId="{F060CF3F-CC31-4487-BF97-15690E5135AB}" destId="{8DDA15B3-3F14-483D-912E-F780BF973B4D}" srcOrd="2" destOrd="0" presId="urn:microsoft.com/office/officeart/2008/layout/VerticalCurvedList"/>
    <dgm:cxn modelId="{50239764-7114-43C4-92B7-0674B92DF17B}" type="presParOf" srcId="{8DDA15B3-3F14-483D-912E-F780BF973B4D}" destId="{CD589EE7-8B7C-47D0-8041-A9839D4393F7}" srcOrd="0" destOrd="0" presId="urn:microsoft.com/office/officeart/2008/layout/VerticalCurvedList"/>
    <dgm:cxn modelId="{5DF0139C-12E1-4510-8892-489AEC0DFE1E}" type="presParOf" srcId="{F060CF3F-CC31-4487-BF97-15690E5135AB}" destId="{BF4246C7-6BEB-4126-ABAF-21DDA67CE8BA}" srcOrd="3" destOrd="0" presId="urn:microsoft.com/office/officeart/2008/layout/VerticalCurvedList"/>
    <dgm:cxn modelId="{FE34EEA3-94A6-4DD1-84D1-8D155A254B8A}" type="presParOf" srcId="{F060CF3F-CC31-4487-BF97-15690E5135AB}" destId="{4E9616AA-E65D-4757-B1B1-B8B181E303EA}" srcOrd="4" destOrd="0" presId="urn:microsoft.com/office/officeart/2008/layout/VerticalCurvedList"/>
    <dgm:cxn modelId="{1AA39F27-D828-43FF-AA22-F65AABF9F5A2}" type="presParOf" srcId="{4E9616AA-E65D-4757-B1B1-B8B181E303EA}" destId="{623E99AB-2704-4EFD-9FD7-C5C07C45A33B}" srcOrd="0" destOrd="0" presId="urn:microsoft.com/office/officeart/2008/layout/VerticalCurvedList"/>
    <dgm:cxn modelId="{5759F1D1-83F7-46A6-A880-D183730B9359}" type="presParOf" srcId="{F060CF3F-CC31-4487-BF97-15690E5135AB}" destId="{9163459C-DD51-474E-913D-21A9AADF2BEB}" srcOrd="5" destOrd="0" presId="urn:microsoft.com/office/officeart/2008/layout/VerticalCurvedList"/>
    <dgm:cxn modelId="{3A812BAD-FF21-42E1-A590-2445CF3B57A4}" type="presParOf" srcId="{F060CF3F-CC31-4487-BF97-15690E5135AB}" destId="{2F22F84F-0719-43F5-B8F3-0E51DA5F47B4}" srcOrd="6" destOrd="0" presId="urn:microsoft.com/office/officeart/2008/layout/VerticalCurvedList"/>
    <dgm:cxn modelId="{6B092AD7-E246-4097-90A4-B8068C821D6D}" type="presParOf" srcId="{2F22F84F-0719-43F5-B8F3-0E51DA5F47B4}" destId="{B5B96EF4-CFDD-4B44-9F36-01A424776E37}" srcOrd="0" destOrd="0" presId="urn:microsoft.com/office/officeart/2008/layout/VerticalCurvedList"/>
    <dgm:cxn modelId="{05ED27A8-F029-464A-8AE7-0107F629FA1B}" type="presParOf" srcId="{F060CF3F-CC31-4487-BF97-15690E5135AB}" destId="{BBD582C7-38A7-4BDE-B795-E9FC75D5D88C}" srcOrd="7" destOrd="0" presId="urn:microsoft.com/office/officeart/2008/layout/VerticalCurvedList"/>
    <dgm:cxn modelId="{886B25C2-1572-498A-B8DB-E06A92D980D1}" type="presParOf" srcId="{F060CF3F-CC31-4487-BF97-15690E5135AB}" destId="{BE30CA2E-9F65-44A8-808C-B77FC49C6C29}" srcOrd="8" destOrd="0" presId="urn:microsoft.com/office/officeart/2008/layout/VerticalCurvedList"/>
    <dgm:cxn modelId="{1540F886-05D2-4B94-86AB-C1368B3C61FD}" type="presParOf" srcId="{BE30CA2E-9F65-44A8-808C-B77FC49C6C29}" destId="{FD516AC0-B038-40BC-A1AD-F495C10B579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70D501-855B-42AD-800F-F18FB2DCADB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76A4A1-BA5F-467E-B867-AC4FDB2A75C1}">
      <dgm:prSet phldrT="[Текст]"/>
      <dgm:spPr/>
      <dgm:t>
        <a:bodyPr/>
        <a:lstStyle/>
        <a:p>
          <a:r>
            <a:rPr lang="ru-RU" smtClean="0"/>
            <a:t>Подготовлена  информация по стартовому мероприятию по реализации гранта ГФ на 1 октября 2021 г. по финансированию в рамках С19RM на заседание КСОЗа 5 октября 2021 г.</a:t>
          </a:r>
          <a:endParaRPr lang="ru-RU"/>
        </a:p>
      </dgm:t>
    </dgm:pt>
    <dgm:pt modelId="{7255BF00-A8BC-407A-8108-0894A1287945}" type="parTrans" cxnId="{927168AA-8AC3-4ED8-950D-A8A574E04CC0}">
      <dgm:prSet/>
      <dgm:spPr/>
      <dgm:t>
        <a:bodyPr/>
        <a:lstStyle/>
        <a:p>
          <a:endParaRPr lang="ru-RU"/>
        </a:p>
      </dgm:t>
    </dgm:pt>
    <dgm:pt modelId="{ABA92A39-B4D9-4B41-95A5-F9EB58E821E6}" type="sibTrans" cxnId="{927168AA-8AC3-4ED8-950D-A8A574E04CC0}">
      <dgm:prSet/>
      <dgm:spPr/>
      <dgm:t>
        <a:bodyPr/>
        <a:lstStyle/>
        <a:p>
          <a:endParaRPr lang="ru-RU"/>
        </a:p>
      </dgm:t>
    </dgm:pt>
    <dgm:pt modelId="{D60033AD-2043-45C3-9E7B-E1F18F4F2648}">
      <dgm:prSet/>
      <dgm:spPr/>
      <dgm:t>
        <a:bodyPr/>
        <a:lstStyle/>
        <a:p>
          <a:r>
            <a:rPr lang="ru-RU" smtClean="0"/>
            <a:t>Проводится анализ по запросу писем от субполучателей. Анализ по полученным запросам, предоставление тех. спецификаций суб-получателями. </a:t>
          </a:r>
          <a:endParaRPr lang="ru-RU" dirty="0"/>
        </a:p>
      </dgm:t>
    </dgm:pt>
    <dgm:pt modelId="{E71627FE-E64E-4E6D-977A-7C3E8BDBE30E}" type="parTrans" cxnId="{8D859290-108B-4F45-81D9-D28828545167}">
      <dgm:prSet/>
      <dgm:spPr/>
      <dgm:t>
        <a:bodyPr/>
        <a:lstStyle/>
        <a:p>
          <a:endParaRPr lang="ru-RU"/>
        </a:p>
      </dgm:t>
    </dgm:pt>
    <dgm:pt modelId="{17CD61E0-06A5-41DC-8F40-BA45AD749191}" type="sibTrans" cxnId="{8D859290-108B-4F45-81D9-D28828545167}">
      <dgm:prSet/>
      <dgm:spPr/>
      <dgm:t>
        <a:bodyPr/>
        <a:lstStyle/>
        <a:p>
          <a:endParaRPr lang="ru-RU"/>
        </a:p>
      </dgm:t>
    </dgm:pt>
    <dgm:pt modelId="{F9899892-C396-4F46-845D-544AE1E98253}">
      <dgm:prSet/>
      <dgm:spPr/>
      <dgm:t>
        <a:bodyPr/>
        <a:lstStyle/>
        <a:p>
          <a:r>
            <a:rPr lang="ru-RU" smtClean="0"/>
            <a:t>Проводится мониторирование закупок ПРООН/ГФ медицинского оборудования, изделий медицинского назначения (ИМН), средств индивидуальной защиты (СИЗ) и программной части гранта, заполняются чек-листы и акты.</a:t>
          </a:r>
          <a:endParaRPr lang="ru-RU" dirty="0" smtClean="0"/>
        </a:p>
      </dgm:t>
    </dgm:pt>
    <dgm:pt modelId="{ED99F598-2E35-418A-B360-0EF1ED0FC83F}" type="parTrans" cxnId="{77A79763-2B96-44FC-B82C-5FFB8AAAF660}">
      <dgm:prSet/>
      <dgm:spPr/>
      <dgm:t>
        <a:bodyPr/>
        <a:lstStyle/>
        <a:p>
          <a:endParaRPr lang="ru-RU"/>
        </a:p>
      </dgm:t>
    </dgm:pt>
    <dgm:pt modelId="{E02B74D0-0D48-421D-8E37-A206A15E5769}" type="sibTrans" cxnId="{77A79763-2B96-44FC-B82C-5FFB8AAAF660}">
      <dgm:prSet/>
      <dgm:spPr/>
      <dgm:t>
        <a:bodyPr/>
        <a:lstStyle/>
        <a:p>
          <a:endParaRPr lang="ru-RU"/>
        </a:p>
      </dgm:t>
    </dgm:pt>
    <dgm:pt modelId="{81A56B22-CAA9-4665-81D4-2500D9A3B053}">
      <dgm:prSet/>
      <dgm:spPr/>
      <dgm:t>
        <a:bodyPr/>
        <a:lstStyle/>
        <a:p>
          <a:r>
            <a:rPr lang="ru-RU" smtClean="0"/>
            <a:t>Разработан Оценочный лист по вопросам качества оказания услуг по  ВИЧ и ТБ с получателями услуг/представителями сообществ</a:t>
          </a:r>
          <a:endParaRPr lang="ru-RU" dirty="0"/>
        </a:p>
      </dgm:t>
    </dgm:pt>
    <dgm:pt modelId="{A7650F13-F2B1-4004-A361-5F25BC2F17F0}" type="parTrans" cxnId="{51DAF1A5-E8A4-46D4-A046-E7E7637A6CAA}">
      <dgm:prSet/>
      <dgm:spPr/>
      <dgm:t>
        <a:bodyPr/>
        <a:lstStyle/>
        <a:p>
          <a:endParaRPr lang="ru-RU"/>
        </a:p>
      </dgm:t>
    </dgm:pt>
    <dgm:pt modelId="{500E674A-8BC4-4CAA-BD6A-4C21B3D20751}" type="sibTrans" cxnId="{51DAF1A5-E8A4-46D4-A046-E7E7637A6CAA}">
      <dgm:prSet/>
      <dgm:spPr/>
      <dgm:t>
        <a:bodyPr/>
        <a:lstStyle/>
        <a:p>
          <a:endParaRPr lang="ru-RU"/>
        </a:p>
      </dgm:t>
    </dgm:pt>
    <dgm:pt modelId="{D992CE37-97F0-4F9F-B3CA-BCAB6F8A0956}" type="pres">
      <dgm:prSet presAssocID="{8A70D501-855B-42AD-800F-F18FB2DCADB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DEE1C63-DDE4-47DD-BA6A-1184F20115E1}" type="pres">
      <dgm:prSet presAssocID="{8A70D501-855B-42AD-800F-F18FB2DCADB6}" presName="Name1" presStyleCnt="0"/>
      <dgm:spPr/>
    </dgm:pt>
    <dgm:pt modelId="{CF0E3DAD-1E66-4F58-BD7D-5C1E20E6FBCB}" type="pres">
      <dgm:prSet presAssocID="{8A70D501-855B-42AD-800F-F18FB2DCADB6}" presName="cycle" presStyleCnt="0"/>
      <dgm:spPr/>
    </dgm:pt>
    <dgm:pt modelId="{7D64EAC4-9D72-4803-B8D0-7783DB9144A4}" type="pres">
      <dgm:prSet presAssocID="{8A70D501-855B-42AD-800F-F18FB2DCADB6}" presName="srcNode" presStyleLbl="node1" presStyleIdx="0" presStyleCnt="4"/>
      <dgm:spPr/>
    </dgm:pt>
    <dgm:pt modelId="{73CD8568-2899-45CA-8286-11C33A0D5176}" type="pres">
      <dgm:prSet presAssocID="{8A70D501-855B-42AD-800F-F18FB2DCADB6}" presName="conn" presStyleLbl="parChTrans1D2" presStyleIdx="0" presStyleCnt="1"/>
      <dgm:spPr/>
      <dgm:t>
        <a:bodyPr/>
        <a:lstStyle/>
        <a:p>
          <a:endParaRPr lang="ru-RU"/>
        </a:p>
      </dgm:t>
    </dgm:pt>
    <dgm:pt modelId="{6C5A62C4-AEA8-4B58-A37A-B69B7D5E1EA2}" type="pres">
      <dgm:prSet presAssocID="{8A70D501-855B-42AD-800F-F18FB2DCADB6}" presName="extraNode" presStyleLbl="node1" presStyleIdx="0" presStyleCnt="4"/>
      <dgm:spPr/>
    </dgm:pt>
    <dgm:pt modelId="{1BA45C08-B617-40A9-B9D0-BF25CC66B9DF}" type="pres">
      <dgm:prSet presAssocID="{8A70D501-855B-42AD-800F-F18FB2DCADB6}" presName="dstNode" presStyleLbl="node1" presStyleIdx="0" presStyleCnt="4"/>
      <dgm:spPr/>
    </dgm:pt>
    <dgm:pt modelId="{F3FDA699-7D50-4C0F-9916-511C7F55F4E0}" type="pres">
      <dgm:prSet presAssocID="{C176A4A1-BA5F-467E-B867-AC4FDB2A75C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B1437-5879-4282-BB35-7A769897CC84}" type="pres">
      <dgm:prSet presAssocID="{C176A4A1-BA5F-467E-B867-AC4FDB2A75C1}" presName="accent_1" presStyleCnt="0"/>
      <dgm:spPr/>
    </dgm:pt>
    <dgm:pt modelId="{01960ED5-7579-48AE-BFC6-1139D9CD7136}" type="pres">
      <dgm:prSet presAssocID="{C176A4A1-BA5F-467E-B867-AC4FDB2A75C1}" presName="accentRepeatNode" presStyleLbl="solidFgAcc1" presStyleIdx="0" presStyleCnt="4"/>
      <dgm:spPr/>
    </dgm:pt>
    <dgm:pt modelId="{71DA07B2-363F-47B4-8C7D-673B5611E4DA}" type="pres">
      <dgm:prSet presAssocID="{D60033AD-2043-45C3-9E7B-E1F18F4F2648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1D28A-0A07-41B2-B610-795979FA6B89}" type="pres">
      <dgm:prSet presAssocID="{D60033AD-2043-45C3-9E7B-E1F18F4F2648}" presName="accent_2" presStyleCnt="0"/>
      <dgm:spPr/>
    </dgm:pt>
    <dgm:pt modelId="{33FD3497-0A1D-4F68-B7B8-3BAAFC2E7B6D}" type="pres">
      <dgm:prSet presAssocID="{D60033AD-2043-45C3-9E7B-E1F18F4F2648}" presName="accentRepeatNode" presStyleLbl="solidFgAcc1" presStyleIdx="1" presStyleCnt="4"/>
      <dgm:spPr/>
    </dgm:pt>
    <dgm:pt modelId="{661081FD-2ADF-44B3-8997-5B436833E1B6}" type="pres">
      <dgm:prSet presAssocID="{F9899892-C396-4F46-845D-544AE1E98253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92C966-306C-4C5C-81C6-AE51AE09F369}" type="pres">
      <dgm:prSet presAssocID="{F9899892-C396-4F46-845D-544AE1E98253}" presName="accent_3" presStyleCnt="0"/>
      <dgm:spPr/>
    </dgm:pt>
    <dgm:pt modelId="{71DCAF27-777E-4083-AE56-C54AB456DAAF}" type="pres">
      <dgm:prSet presAssocID="{F9899892-C396-4F46-845D-544AE1E98253}" presName="accentRepeatNode" presStyleLbl="solidFgAcc1" presStyleIdx="2" presStyleCnt="4"/>
      <dgm:spPr/>
    </dgm:pt>
    <dgm:pt modelId="{560542B3-154E-4039-A208-4CCDB3C49105}" type="pres">
      <dgm:prSet presAssocID="{81A56B22-CAA9-4665-81D4-2500D9A3B05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1855DF-9574-4125-B73E-DAC8048745A9}" type="pres">
      <dgm:prSet presAssocID="{81A56B22-CAA9-4665-81D4-2500D9A3B053}" presName="accent_4" presStyleCnt="0"/>
      <dgm:spPr/>
    </dgm:pt>
    <dgm:pt modelId="{74C09B05-B704-4078-80ED-AD20BB6EC54C}" type="pres">
      <dgm:prSet presAssocID="{81A56B22-CAA9-4665-81D4-2500D9A3B053}" presName="accentRepeatNode" presStyleLbl="solidFgAcc1" presStyleIdx="3" presStyleCnt="4"/>
      <dgm:spPr/>
    </dgm:pt>
  </dgm:ptLst>
  <dgm:cxnLst>
    <dgm:cxn modelId="{B434CCB9-2017-4115-80FF-510D115A1173}" type="presOf" srcId="{D60033AD-2043-45C3-9E7B-E1F18F4F2648}" destId="{71DA07B2-363F-47B4-8C7D-673B5611E4DA}" srcOrd="0" destOrd="0" presId="urn:microsoft.com/office/officeart/2008/layout/VerticalCurvedList"/>
    <dgm:cxn modelId="{7FF13225-7C5C-4474-A5B9-8458944F5CC9}" type="presOf" srcId="{81A56B22-CAA9-4665-81D4-2500D9A3B053}" destId="{560542B3-154E-4039-A208-4CCDB3C49105}" srcOrd="0" destOrd="0" presId="urn:microsoft.com/office/officeart/2008/layout/VerticalCurvedList"/>
    <dgm:cxn modelId="{927168AA-8AC3-4ED8-950D-A8A574E04CC0}" srcId="{8A70D501-855B-42AD-800F-F18FB2DCADB6}" destId="{C176A4A1-BA5F-467E-B867-AC4FDB2A75C1}" srcOrd="0" destOrd="0" parTransId="{7255BF00-A8BC-407A-8108-0894A1287945}" sibTransId="{ABA92A39-B4D9-4B41-95A5-F9EB58E821E6}"/>
    <dgm:cxn modelId="{370FA3D8-8504-4E4C-BAA4-94D23851F210}" type="presOf" srcId="{8A70D501-855B-42AD-800F-F18FB2DCADB6}" destId="{D992CE37-97F0-4F9F-B3CA-BCAB6F8A0956}" srcOrd="0" destOrd="0" presId="urn:microsoft.com/office/officeart/2008/layout/VerticalCurvedList"/>
    <dgm:cxn modelId="{21511304-62C7-4DF1-BFE6-6E6F0E44C315}" type="presOf" srcId="{ABA92A39-B4D9-4B41-95A5-F9EB58E821E6}" destId="{73CD8568-2899-45CA-8286-11C33A0D5176}" srcOrd="0" destOrd="0" presId="urn:microsoft.com/office/officeart/2008/layout/VerticalCurvedList"/>
    <dgm:cxn modelId="{77A79763-2B96-44FC-B82C-5FFB8AAAF660}" srcId="{8A70D501-855B-42AD-800F-F18FB2DCADB6}" destId="{F9899892-C396-4F46-845D-544AE1E98253}" srcOrd="2" destOrd="0" parTransId="{ED99F598-2E35-418A-B360-0EF1ED0FC83F}" sibTransId="{E02B74D0-0D48-421D-8E37-A206A15E5769}"/>
    <dgm:cxn modelId="{8D859290-108B-4F45-81D9-D28828545167}" srcId="{8A70D501-855B-42AD-800F-F18FB2DCADB6}" destId="{D60033AD-2043-45C3-9E7B-E1F18F4F2648}" srcOrd="1" destOrd="0" parTransId="{E71627FE-E64E-4E6D-977A-7C3E8BDBE30E}" sibTransId="{17CD61E0-06A5-41DC-8F40-BA45AD749191}"/>
    <dgm:cxn modelId="{94C8ABC5-98D8-4694-930A-CECBADCD29DD}" type="presOf" srcId="{F9899892-C396-4F46-845D-544AE1E98253}" destId="{661081FD-2ADF-44B3-8997-5B436833E1B6}" srcOrd="0" destOrd="0" presId="urn:microsoft.com/office/officeart/2008/layout/VerticalCurvedList"/>
    <dgm:cxn modelId="{51DAF1A5-E8A4-46D4-A046-E7E7637A6CAA}" srcId="{8A70D501-855B-42AD-800F-F18FB2DCADB6}" destId="{81A56B22-CAA9-4665-81D4-2500D9A3B053}" srcOrd="3" destOrd="0" parTransId="{A7650F13-F2B1-4004-A361-5F25BC2F17F0}" sibTransId="{500E674A-8BC4-4CAA-BD6A-4C21B3D20751}"/>
    <dgm:cxn modelId="{5F045F9A-20FA-424F-BE00-E005272A4BDB}" type="presOf" srcId="{C176A4A1-BA5F-467E-B867-AC4FDB2A75C1}" destId="{F3FDA699-7D50-4C0F-9916-511C7F55F4E0}" srcOrd="0" destOrd="0" presId="urn:microsoft.com/office/officeart/2008/layout/VerticalCurvedList"/>
    <dgm:cxn modelId="{6A2A9688-4C3B-4452-9DA4-C7DC7E2D2E9F}" type="presParOf" srcId="{D992CE37-97F0-4F9F-B3CA-BCAB6F8A0956}" destId="{DDEE1C63-DDE4-47DD-BA6A-1184F20115E1}" srcOrd="0" destOrd="0" presId="urn:microsoft.com/office/officeart/2008/layout/VerticalCurvedList"/>
    <dgm:cxn modelId="{C98F5F88-7F96-4BBC-971B-69B4920FF090}" type="presParOf" srcId="{DDEE1C63-DDE4-47DD-BA6A-1184F20115E1}" destId="{CF0E3DAD-1E66-4F58-BD7D-5C1E20E6FBCB}" srcOrd="0" destOrd="0" presId="urn:microsoft.com/office/officeart/2008/layout/VerticalCurvedList"/>
    <dgm:cxn modelId="{978E034F-9966-41DA-AF48-727506CD2CF8}" type="presParOf" srcId="{CF0E3DAD-1E66-4F58-BD7D-5C1E20E6FBCB}" destId="{7D64EAC4-9D72-4803-B8D0-7783DB9144A4}" srcOrd="0" destOrd="0" presId="urn:microsoft.com/office/officeart/2008/layout/VerticalCurvedList"/>
    <dgm:cxn modelId="{CB85D938-F6C7-4F7A-9746-CA0FD1FA1110}" type="presParOf" srcId="{CF0E3DAD-1E66-4F58-BD7D-5C1E20E6FBCB}" destId="{73CD8568-2899-45CA-8286-11C33A0D5176}" srcOrd="1" destOrd="0" presId="urn:microsoft.com/office/officeart/2008/layout/VerticalCurvedList"/>
    <dgm:cxn modelId="{6E75D91F-1839-4DAE-A5AC-A3BE1461271F}" type="presParOf" srcId="{CF0E3DAD-1E66-4F58-BD7D-5C1E20E6FBCB}" destId="{6C5A62C4-AEA8-4B58-A37A-B69B7D5E1EA2}" srcOrd="2" destOrd="0" presId="urn:microsoft.com/office/officeart/2008/layout/VerticalCurvedList"/>
    <dgm:cxn modelId="{98E3710B-2CD6-44C2-9283-D4F2416A07A6}" type="presParOf" srcId="{CF0E3DAD-1E66-4F58-BD7D-5C1E20E6FBCB}" destId="{1BA45C08-B617-40A9-B9D0-BF25CC66B9DF}" srcOrd="3" destOrd="0" presId="urn:microsoft.com/office/officeart/2008/layout/VerticalCurvedList"/>
    <dgm:cxn modelId="{B11BE6CF-C8F5-4825-AE42-0933811DA873}" type="presParOf" srcId="{DDEE1C63-DDE4-47DD-BA6A-1184F20115E1}" destId="{F3FDA699-7D50-4C0F-9916-511C7F55F4E0}" srcOrd="1" destOrd="0" presId="urn:microsoft.com/office/officeart/2008/layout/VerticalCurvedList"/>
    <dgm:cxn modelId="{65352D92-92E8-49F3-9185-120121097E4C}" type="presParOf" srcId="{DDEE1C63-DDE4-47DD-BA6A-1184F20115E1}" destId="{7C6B1437-5879-4282-BB35-7A769897CC84}" srcOrd="2" destOrd="0" presId="urn:microsoft.com/office/officeart/2008/layout/VerticalCurvedList"/>
    <dgm:cxn modelId="{0BB1B53B-9688-4335-92D5-9DDA2C5B5035}" type="presParOf" srcId="{7C6B1437-5879-4282-BB35-7A769897CC84}" destId="{01960ED5-7579-48AE-BFC6-1139D9CD7136}" srcOrd="0" destOrd="0" presId="urn:microsoft.com/office/officeart/2008/layout/VerticalCurvedList"/>
    <dgm:cxn modelId="{F6C4348A-A6B8-40E7-93B5-9798A253BD12}" type="presParOf" srcId="{DDEE1C63-DDE4-47DD-BA6A-1184F20115E1}" destId="{71DA07B2-363F-47B4-8C7D-673B5611E4DA}" srcOrd="3" destOrd="0" presId="urn:microsoft.com/office/officeart/2008/layout/VerticalCurvedList"/>
    <dgm:cxn modelId="{19C1548C-AFCB-4919-A0F4-BC9765CF5400}" type="presParOf" srcId="{DDEE1C63-DDE4-47DD-BA6A-1184F20115E1}" destId="{6E11D28A-0A07-41B2-B610-795979FA6B89}" srcOrd="4" destOrd="0" presId="urn:microsoft.com/office/officeart/2008/layout/VerticalCurvedList"/>
    <dgm:cxn modelId="{0464B0C8-C495-40B3-8A01-529D52D39E56}" type="presParOf" srcId="{6E11D28A-0A07-41B2-B610-795979FA6B89}" destId="{33FD3497-0A1D-4F68-B7B8-3BAAFC2E7B6D}" srcOrd="0" destOrd="0" presId="urn:microsoft.com/office/officeart/2008/layout/VerticalCurvedList"/>
    <dgm:cxn modelId="{C7DA4C14-C286-4F0F-94C7-D1D649215F5D}" type="presParOf" srcId="{DDEE1C63-DDE4-47DD-BA6A-1184F20115E1}" destId="{661081FD-2ADF-44B3-8997-5B436833E1B6}" srcOrd="5" destOrd="0" presId="urn:microsoft.com/office/officeart/2008/layout/VerticalCurvedList"/>
    <dgm:cxn modelId="{1569E2FC-BFF0-472A-8187-664EAE3E23FD}" type="presParOf" srcId="{DDEE1C63-DDE4-47DD-BA6A-1184F20115E1}" destId="{6992C966-306C-4C5C-81C6-AE51AE09F369}" srcOrd="6" destOrd="0" presId="urn:microsoft.com/office/officeart/2008/layout/VerticalCurvedList"/>
    <dgm:cxn modelId="{34A11D2C-6676-4DBE-A712-498C3E3C913A}" type="presParOf" srcId="{6992C966-306C-4C5C-81C6-AE51AE09F369}" destId="{71DCAF27-777E-4083-AE56-C54AB456DAAF}" srcOrd="0" destOrd="0" presId="urn:microsoft.com/office/officeart/2008/layout/VerticalCurvedList"/>
    <dgm:cxn modelId="{3A8C6E6A-C6B4-47C8-8F03-7A10BC32B83A}" type="presParOf" srcId="{DDEE1C63-DDE4-47DD-BA6A-1184F20115E1}" destId="{560542B3-154E-4039-A208-4CCDB3C49105}" srcOrd="7" destOrd="0" presId="urn:microsoft.com/office/officeart/2008/layout/VerticalCurvedList"/>
    <dgm:cxn modelId="{C717225F-AE23-407B-80AA-13E31DC2C328}" type="presParOf" srcId="{DDEE1C63-DDE4-47DD-BA6A-1184F20115E1}" destId="{771855DF-9574-4125-B73E-DAC8048745A9}" srcOrd="8" destOrd="0" presId="urn:microsoft.com/office/officeart/2008/layout/VerticalCurvedList"/>
    <dgm:cxn modelId="{2D23F08C-1C1E-4FE4-AADB-01C81D7898A6}" type="presParOf" srcId="{771855DF-9574-4125-B73E-DAC8048745A9}" destId="{74C09B05-B704-4078-80ED-AD20BB6EC54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08CEAC-A2D1-4B22-AE4A-04E443D0443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8A42BC-68DF-43C4-88CD-A32BA6700BE8}">
      <dgm:prSet phldrT="[Текст]"/>
      <dgm:spPr/>
      <dgm:t>
        <a:bodyPr/>
        <a:lstStyle/>
        <a:p>
          <a:r>
            <a:rPr lang="ru-RU" dirty="0" smtClean="0"/>
            <a:t>Изучила техническое задание для заполнения анкеты ГФ по аудиту, заполнила анкету и  отправила в ГФ. </a:t>
          </a:r>
          <a:br>
            <a:rPr lang="ru-RU" dirty="0" smtClean="0"/>
          </a:br>
          <a:r>
            <a:rPr lang="ru-RU" dirty="0" smtClean="0"/>
            <a:t>Подготовлено 7 пресс-релизов по информации Гранта ГФ в рамках C19RM и 1 пресс-релиз для  ПРООН/ГФ</a:t>
          </a:r>
          <a:endParaRPr lang="ru-RU" dirty="0"/>
        </a:p>
      </dgm:t>
    </dgm:pt>
    <dgm:pt modelId="{391F9C59-14F3-4CB7-8479-A3FC240079A9}" type="parTrans" cxnId="{795291CC-282B-4656-9C5F-CA9768F6B834}">
      <dgm:prSet/>
      <dgm:spPr/>
      <dgm:t>
        <a:bodyPr/>
        <a:lstStyle/>
        <a:p>
          <a:endParaRPr lang="ru-RU"/>
        </a:p>
      </dgm:t>
    </dgm:pt>
    <dgm:pt modelId="{9FB50454-4630-4C38-B98C-642335A28904}" type="sibTrans" cxnId="{795291CC-282B-4656-9C5F-CA9768F6B834}">
      <dgm:prSet/>
      <dgm:spPr/>
      <dgm:t>
        <a:bodyPr/>
        <a:lstStyle/>
        <a:p>
          <a:endParaRPr lang="ru-RU"/>
        </a:p>
      </dgm:t>
    </dgm:pt>
    <dgm:pt modelId="{B85321D4-7950-4F0B-B4AD-D8E5A78403D8}">
      <dgm:prSet phldrT="[Текст]"/>
      <dgm:spPr/>
      <dgm:t>
        <a:bodyPr/>
        <a:lstStyle/>
        <a:p>
          <a:r>
            <a:rPr lang="ru-RU" dirty="0" smtClean="0"/>
            <a:t>Проведена работа по содействию команде аудиторов ГФ с 15 февраля по 31 марта 2022 года, посетивших Кыргызстан, предоставлена запрашиваемая   ими информация. </a:t>
          </a:r>
          <a:endParaRPr lang="ru-RU" dirty="0"/>
        </a:p>
      </dgm:t>
    </dgm:pt>
    <dgm:pt modelId="{FD6030B5-8F4D-4433-8999-3FC3046910EF}" type="parTrans" cxnId="{88F6DBE2-8736-49E7-871B-E9FF0A3FA7C1}">
      <dgm:prSet/>
      <dgm:spPr/>
      <dgm:t>
        <a:bodyPr/>
        <a:lstStyle/>
        <a:p>
          <a:endParaRPr lang="ru-RU"/>
        </a:p>
      </dgm:t>
    </dgm:pt>
    <dgm:pt modelId="{FF377208-6FC6-4E1B-AD34-1738470C1033}" type="sibTrans" cxnId="{88F6DBE2-8736-49E7-871B-E9FF0A3FA7C1}">
      <dgm:prSet/>
      <dgm:spPr/>
      <dgm:t>
        <a:bodyPr/>
        <a:lstStyle/>
        <a:p>
          <a:endParaRPr lang="ru-RU"/>
        </a:p>
      </dgm:t>
    </dgm:pt>
    <dgm:pt modelId="{A9EB9ABE-9379-4AA0-9306-F9A3045CC93C}">
      <dgm:prSet phldrT="[Текст]"/>
      <dgm:spPr/>
      <dgm:t>
        <a:bodyPr/>
        <a:lstStyle/>
        <a:p>
          <a:r>
            <a:rPr lang="ru-RU" dirty="0" smtClean="0"/>
            <a:t>Проведена работа по заполнению документации медицинских организаций и их свод поставщикам при закупке 55 рентген аппаратов (в </a:t>
          </a:r>
          <a:r>
            <a:rPr lang="ru-RU" dirty="0" err="1" smtClean="0"/>
            <a:t>т.ч</a:t>
          </a:r>
          <a:r>
            <a:rPr lang="ru-RU" dirty="0" smtClean="0"/>
            <a:t>. 33 стационарных и 22  портативных) для МЗКР, ТБ службы, </a:t>
          </a:r>
          <a:r>
            <a:rPr lang="ru-RU" dirty="0" smtClean="0"/>
            <a:t>ГСИН.</a:t>
          </a:r>
          <a:endParaRPr lang="ru-RU" dirty="0"/>
        </a:p>
      </dgm:t>
    </dgm:pt>
    <dgm:pt modelId="{09993633-BA98-4EE1-8A93-119E734B0A48}" type="parTrans" cxnId="{52AEA36A-9D0F-474D-8AD2-F9ED43902179}">
      <dgm:prSet/>
      <dgm:spPr/>
      <dgm:t>
        <a:bodyPr/>
        <a:lstStyle/>
        <a:p>
          <a:endParaRPr lang="ru-RU"/>
        </a:p>
      </dgm:t>
    </dgm:pt>
    <dgm:pt modelId="{26CB8D96-92ED-4F86-A2AC-34E54F8D54E9}" type="sibTrans" cxnId="{52AEA36A-9D0F-474D-8AD2-F9ED43902179}">
      <dgm:prSet/>
      <dgm:spPr/>
      <dgm:t>
        <a:bodyPr/>
        <a:lstStyle/>
        <a:p>
          <a:endParaRPr lang="ru-RU"/>
        </a:p>
      </dgm:t>
    </dgm:pt>
    <dgm:pt modelId="{5F5D0DAD-617E-4532-BA16-67F254C06DC0}">
      <dgm:prSet phldrT="[Текст]"/>
      <dgm:spPr/>
      <dgm:t>
        <a:bodyPr/>
        <a:lstStyle/>
        <a:p>
          <a:r>
            <a:rPr lang="ru-RU" smtClean="0"/>
            <a:t>Проведены  </a:t>
          </a:r>
          <a:r>
            <a:rPr lang="ru-RU" dirty="0" smtClean="0"/>
            <a:t>мониторинговые визиты в организации по Чуйской, </a:t>
          </a:r>
          <a:r>
            <a:rPr lang="ru-RU" dirty="0" err="1" smtClean="0"/>
            <a:t>Ошской</a:t>
          </a:r>
          <a:r>
            <a:rPr lang="ru-RU" dirty="0" smtClean="0"/>
            <a:t>, </a:t>
          </a:r>
          <a:r>
            <a:rPr lang="ru-RU" dirty="0" err="1" smtClean="0"/>
            <a:t>Джалал-Абадской</a:t>
          </a:r>
          <a:r>
            <a:rPr lang="ru-RU" dirty="0" smtClean="0"/>
            <a:t> областям, г. Бишкек, заполнены чек листы, акты.</a:t>
          </a:r>
          <a:endParaRPr lang="ru-RU" dirty="0"/>
        </a:p>
      </dgm:t>
    </dgm:pt>
    <dgm:pt modelId="{829CFF22-1A94-4B4E-A6EF-5434D7867DAA}" type="parTrans" cxnId="{CF89D3EF-79F8-437F-BEB4-A4AE8ABC67CD}">
      <dgm:prSet/>
      <dgm:spPr/>
      <dgm:t>
        <a:bodyPr/>
        <a:lstStyle/>
        <a:p>
          <a:endParaRPr lang="ru-RU"/>
        </a:p>
      </dgm:t>
    </dgm:pt>
    <dgm:pt modelId="{CCFC8B36-F8A4-4EB5-9258-0D1B826A3E0D}" type="sibTrans" cxnId="{CF89D3EF-79F8-437F-BEB4-A4AE8ABC67CD}">
      <dgm:prSet/>
      <dgm:spPr/>
      <dgm:t>
        <a:bodyPr/>
        <a:lstStyle/>
        <a:p>
          <a:endParaRPr lang="ru-RU"/>
        </a:p>
      </dgm:t>
    </dgm:pt>
    <dgm:pt modelId="{D0A087B4-61CF-477D-A5D8-ED98AAABD976}" type="pres">
      <dgm:prSet presAssocID="{5F08CEAC-A2D1-4B22-AE4A-04E443D0443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24B778C-2CD6-488C-BE8A-C0FEC01F25BB}" type="pres">
      <dgm:prSet presAssocID="{5F08CEAC-A2D1-4B22-AE4A-04E443D0443C}" presName="Name1" presStyleCnt="0"/>
      <dgm:spPr/>
    </dgm:pt>
    <dgm:pt modelId="{67B9480B-A721-43F3-92F6-CC5CFEE103AD}" type="pres">
      <dgm:prSet presAssocID="{5F08CEAC-A2D1-4B22-AE4A-04E443D0443C}" presName="cycle" presStyleCnt="0"/>
      <dgm:spPr/>
    </dgm:pt>
    <dgm:pt modelId="{D501D2F4-10B3-4BBB-9E1F-B5811B7656B6}" type="pres">
      <dgm:prSet presAssocID="{5F08CEAC-A2D1-4B22-AE4A-04E443D0443C}" presName="srcNode" presStyleLbl="node1" presStyleIdx="0" presStyleCnt="4"/>
      <dgm:spPr/>
    </dgm:pt>
    <dgm:pt modelId="{9E98BE75-3042-4B16-BC41-8F1F1D73F495}" type="pres">
      <dgm:prSet presAssocID="{5F08CEAC-A2D1-4B22-AE4A-04E443D0443C}" presName="conn" presStyleLbl="parChTrans1D2" presStyleIdx="0" presStyleCnt="1"/>
      <dgm:spPr/>
      <dgm:t>
        <a:bodyPr/>
        <a:lstStyle/>
        <a:p>
          <a:endParaRPr lang="ru-RU"/>
        </a:p>
      </dgm:t>
    </dgm:pt>
    <dgm:pt modelId="{6A1F71F6-7215-40DD-842F-FF99DE3DA51A}" type="pres">
      <dgm:prSet presAssocID="{5F08CEAC-A2D1-4B22-AE4A-04E443D0443C}" presName="extraNode" presStyleLbl="node1" presStyleIdx="0" presStyleCnt="4"/>
      <dgm:spPr/>
    </dgm:pt>
    <dgm:pt modelId="{0A537EB0-17F2-4C29-ACCA-47241DAF4EF1}" type="pres">
      <dgm:prSet presAssocID="{5F08CEAC-A2D1-4B22-AE4A-04E443D0443C}" presName="dstNode" presStyleLbl="node1" presStyleIdx="0" presStyleCnt="4"/>
      <dgm:spPr/>
    </dgm:pt>
    <dgm:pt modelId="{F13419C0-426D-4BAC-9D39-8A2C91FD47BF}" type="pres">
      <dgm:prSet presAssocID="{FC8A42BC-68DF-43C4-88CD-A32BA6700BE8}" presName="text_1" presStyleLbl="node1" presStyleIdx="0" presStyleCnt="4" custLinFactNeighborX="-150" custLinFactNeighborY="14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BEBE34-38DC-4FBF-879F-361997A9B058}" type="pres">
      <dgm:prSet presAssocID="{FC8A42BC-68DF-43C4-88CD-A32BA6700BE8}" presName="accent_1" presStyleCnt="0"/>
      <dgm:spPr/>
    </dgm:pt>
    <dgm:pt modelId="{DAFD6930-192C-4F6E-84D3-CA07EBFC84C1}" type="pres">
      <dgm:prSet presAssocID="{FC8A42BC-68DF-43C4-88CD-A32BA6700BE8}" presName="accentRepeatNode" presStyleLbl="solidFgAcc1" presStyleIdx="0" presStyleCnt="4" custLinFactNeighborX="3746" custLinFactNeighborY="11789"/>
      <dgm:spPr/>
    </dgm:pt>
    <dgm:pt modelId="{7138F2E9-EC82-45C2-9152-3C7557CEF4ED}" type="pres">
      <dgm:prSet presAssocID="{B85321D4-7950-4F0B-B4AD-D8E5A78403D8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43B45-BB11-4B69-9847-BAE455767199}" type="pres">
      <dgm:prSet presAssocID="{B85321D4-7950-4F0B-B4AD-D8E5A78403D8}" presName="accent_2" presStyleCnt="0"/>
      <dgm:spPr/>
    </dgm:pt>
    <dgm:pt modelId="{FDB62553-C7D2-4E51-9F07-821275D90E67}" type="pres">
      <dgm:prSet presAssocID="{B85321D4-7950-4F0B-B4AD-D8E5A78403D8}" presName="accentRepeatNode" presStyleLbl="solidFgAcc1" presStyleIdx="1" presStyleCnt="4"/>
      <dgm:spPr/>
    </dgm:pt>
    <dgm:pt modelId="{B438F96E-CE09-4A43-ABE7-BD1DA8D2FE04}" type="pres">
      <dgm:prSet presAssocID="{A9EB9ABE-9379-4AA0-9306-F9A3045CC93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A66CA-D9F2-40C7-BC24-E24A8B4B7CC7}" type="pres">
      <dgm:prSet presAssocID="{A9EB9ABE-9379-4AA0-9306-F9A3045CC93C}" presName="accent_3" presStyleCnt="0"/>
      <dgm:spPr/>
    </dgm:pt>
    <dgm:pt modelId="{054C96CB-58DC-49EB-908E-5C8FC53803E7}" type="pres">
      <dgm:prSet presAssocID="{A9EB9ABE-9379-4AA0-9306-F9A3045CC93C}" presName="accentRepeatNode" presStyleLbl="solidFgAcc1" presStyleIdx="2" presStyleCnt="4"/>
      <dgm:spPr/>
    </dgm:pt>
    <dgm:pt modelId="{32747E37-553B-4EFB-911D-AE200FBEA5C1}" type="pres">
      <dgm:prSet presAssocID="{5F5D0DAD-617E-4532-BA16-67F254C06DC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1FBA3-6547-4D4F-BC49-197A889BBCF0}" type="pres">
      <dgm:prSet presAssocID="{5F5D0DAD-617E-4532-BA16-67F254C06DC0}" presName="accent_4" presStyleCnt="0"/>
      <dgm:spPr/>
    </dgm:pt>
    <dgm:pt modelId="{620BF829-6780-4122-A360-652AA8AAE323}" type="pres">
      <dgm:prSet presAssocID="{5F5D0DAD-617E-4532-BA16-67F254C06DC0}" presName="accentRepeatNode" presStyleLbl="solidFgAcc1" presStyleIdx="3" presStyleCnt="4"/>
      <dgm:spPr/>
    </dgm:pt>
  </dgm:ptLst>
  <dgm:cxnLst>
    <dgm:cxn modelId="{9DBACD3F-2B58-43DF-BDC0-1BD041715CB6}" type="presOf" srcId="{9FB50454-4630-4C38-B98C-642335A28904}" destId="{9E98BE75-3042-4B16-BC41-8F1F1D73F495}" srcOrd="0" destOrd="0" presId="urn:microsoft.com/office/officeart/2008/layout/VerticalCurvedList"/>
    <dgm:cxn modelId="{795291CC-282B-4656-9C5F-CA9768F6B834}" srcId="{5F08CEAC-A2D1-4B22-AE4A-04E443D0443C}" destId="{FC8A42BC-68DF-43C4-88CD-A32BA6700BE8}" srcOrd="0" destOrd="0" parTransId="{391F9C59-14F3-4CB7-8479-A3FC240079A9}" sibTransId="{9FB50454-4630-4C38-B98C-642335A28904}"/>
    <dgm:cxn modelId="{4934743B-441F-4BD6-823A-12FF3AA9F6D9}" type="presOf" srcId="{5F5D0DAD-617E-4532-BA16-67F254C06DC0}" destId="{32747E37-553B-4EFB-911D-AE200FBEA5C1}" srcOrd="0" destOrd="0" presId="urn:microsoft.com/office/officeart/2008/layout/VerticalCurvedList"/>
    <dgm:cxn modelId="{61CE68B2-325D-4124-8843-5A0E9C784617}" type="presOf" srcId="{FC8A42BC-68DF-43C4-88CD-A32BA6700BE8}" destId="{F13419C0-426D-4BAC-9D39-8A2C91FD47BF}" srcOrd="0" destOrd="0" presId="urn:microsoft.com/office/officeart/2008/layout/VerticalCurvedList"/>
    <dgm:cxn modelId="{88F6DBE2-8736-49E7-871B-E9FF0A3FA7C1}" srcId="{5F08CEAC-A2D1-4B22-AE4A-04E443D0443C}" destId="{B85321D4-7950-4F0B-B4AD-D8E5A78403D8}" srcOrd="1" destOrd="0" parTransId="{FD6030B5-8F4D-4433-8999-3FC3046910EF}" sibTransId="{FF377208-6FC6-4E1B-AD34-1738470C1033}"/>
    <dgm:cxn modelId="{F986DB20-4494-4CCE-B025-1C836811B7C0}" type="presOf" srcId="{B85321D4-7950-4F0B-B4AD-D8E5A78403D8}" destId="{7138F2E9-EC82-45C2-9152-3C7557CEF4ED}" srcOrd="0" destOrd="0" presId="urn:microsoft.com/office/officeart/2008/layout/VerticalCurvedList"/>
    <dgm:cxn modelId="{52AEA36A-9D0F-474D-8AD2-F9ED43902179}" srcId="{5F08CEAC-A2D1-4B22-AE4A-04E443D0443C}" destId="{A9EB9ABE-9379-4AA0-9306-F9A3045CC93C}" srcOrd="2" destOrd="0" parTransId="{09993633-BA98-4EE1-8A93-119E734B0A48}" sibTransId="{26CB8D96-92ED-4F86-A2AC-34E54F8D54E9}"/>
    <dgm:cxn modelId="{C45D0DB9-055E-4A84-8CDF-D94BBCB5926D}" type="presOf" srcId="{A9EB9ABE-9379-4AA0-9306-F9A3045CC93C}" destId="{B438F96E-CE09-4A43-ABE7-BD1DA8D2FE04}" srcOrd="0" destOrd="0" presId="urn:microsoft.com/office/officeart/2008/layout/VerticalCurvedList"/>
    <dgm:cxn modelId="{571766F5-1362-41CE-B9F2-0178987DA250}" type="presOf" srcId="{5F08CEAC-A2D1-4B22-AE4A-04E443D0443C}" destId="{D0A087B4-61CF-477D-A5D8-ED98AAABD976}" srcOrd="0" destOrd="0" presId="urn:microsoft.com/office/officeart/2008/layout/VerticalCurvedList"/>
    <dgm:cxn modelId="{CF89D3EF-79F8-437F-BEB4-A4AE8ABC67CD}" srcId="{5F08CEAC-A2D1-4B22-AE4A-04E443D0443C}" destId="{5F5D0DAD-617E-4532-BA16-67F254C06DC0}" srcOrd="3" destOrd="0" parTransId="{829CFF22-1A94-4B4E-A6EF-5434D7867DAA}" sibTransId="{CCFC8B36-F8A4-4EB5-9258-0D1B826A3E0D}"/>
    <dgm:cxn modelId="{36E3A9AC-E5F9-4020-995A-BBC66EAEFFBD}" type="presParOf" srcId="{D0A087B4-61CF-477D-A5D8-ED98AAABD976}" destId="{524B778C-2CD6-488C-BE8A-C0FEC01F25BB}" srcOrd="0" destOrd="0" presId="urn:microsoft.com/office/officeart/2008/layout/VerticalCurvedList"/>
    <dgm:cxn modelId="{15394299-866C-4A6A-B034-B6063AD9A054}" type="presParOf" srcId="{524B778C-2CD6-488C-BE8A-C0FEC01F25BB}" destId="{67B9480B-A721-43F3-92F6-CC5CFEE103AD}" srcOrd="0" destOrd="0" presId="urn:microsoft.com/office/officeart/2008/layout/VerticalCurvedList"/>
    <dgm:cxn modelId="{0ED68878-6FBB-4D5C-AFEB-77DD1299FCE1}" type="presParOf" srcId="{67B9480B-A721-43F3-92F6-CC5CFEE103AD}" destId="{D501D2F4-10B3-4BBB-9E1F-B5811B7656B6}" srcOrd="0" destOrd="0" presId="urn:microsoft.com/office/officeart/2008/layout/VerticalCurvedList"/>
    <dgm:cxn modelId="{E57C5DB6-FF16-46CD-8FDC-78CEF4B045E2}" type="presParOf" srcId="{67B9480B-A721-43F3-92F6-CC5CFEE103AD}" destId="{9E98BE75-3042-4B16-BC41-8F1F1D73F495}" srcOrd="1" destOrd="0" presId="urn:microsoft.com/office/officeart/2008/layout/VerticalCurvedList"/>
    <dgm:cxn modelId="{4B1AC516-5F64-4329-B9FF-E2258162D6BA}" type="presParOf" srcId="{67B9480B-A721-43F3-92F6-CC5CFEE103AD}" destId="{6A1F71F6-7215-40DD-842F-FF99DE3DA51A}" srcOrd="2" destOrd="0" presId="urn:microsoft.com/office/officeart/2008/layout/VerticalCurvedList"/>
    <dgm:cxn modelId="{8934C6CA-0004-496A-81D8-2C90541CB869}" type="presParOf" srcId="{67B9480B-A721-43F3-92F6-CC5CFEE103AD}" destId="{0A537EB0-17F2-4C29-ACCA-47241DAF4EF1}" srcOrd="3" destOrd="0" presId="urn:microsoft.com/office/officeart/2008/layout/VerticalCurvedList"/>
    <dgm:cxn modelId="{FA46F4D9-33D7-47E8-BB77-C35D347D19FA}" type="presParOf" srcId="{524B778C-2CD6-488C-BE8A-C0FEC01F25BB}" destId="{F13419C0-426D-4BAC-9D39-8A2C91FD47BF}" srcOrd="1" destOrd="0" presId="urn:microsoft.com/office/officeart/2008/layout/VerticalCurvedList"/>
    <dgm:cxn modelId="{DDC82C9A-0AD8-4E82-9225-67D793525A3E}" type="presParOf" srcId="{524B778C-2CD6-488C-BE8A-C0FEC01F25BB}" destId="{6DBEBE34-38DC-4FBF-879F-361997A9B058}" srcOrd="2" destOrd="0" presId="urn:microsoft.com/office/officeart/2008/layout/VerticalCurvedList"/>
    <dgm:cxn modelId="{8F0E55BE-4008-4853-BEEA-D9F1929B9E4A}" type="presParOf" srcId="{6DBEBE34-38DC-4FBF-879F-361997A9B058}" destId="{DAFD6930-192C-4F6E-84D3-CA07EBFC84C1}" srcOrd="0" destOrd="0" presId="urn:microsoft.com/office/officeart/2008/layout/VerticalCurvedList"/>
    <dgm:cxn modelId="{DA858B6B-4A10-4648-9CED-58839F0C1133}" type="presParOf" srcId="{524B778C-2CD6-488C-BE8A-C0FEC01F25BB}" destId="{7138F2E9-EC82-45C2-9152-3C7557CEF4ED}" srcOrd="3" destOrd="0" presId="urn:microsoft.com/office/officeart/2008/layout/VerticalCurvedList"/>
    <dgm:cxn modelId="{8E0D385D-59CB-4413-BFF9-E0B63043C189}" type="presParOf" srcId="{524B778C-2CD6-488C-BE8A-C0FEC01F25BB}" destId="{D3143B45-BB11-4B69-9847-BAE455767199}" srcOrd="4" destOrd="0" presId="urn:microsoft.com/office/officeart/2008/layout/VerticalCurvedList"/>
    <dgm:cxn modelId="{2CA3D1F6-0585-4E25-AD7A-BEB63DA6516A}" type="presParOf" srcId="{D3143B45-BB11-4B69-9847-BAE455767199}" destId="{FDB62553-C7D2-4E51-9F07-821275D90E67}" srcOrd="0" destOrd="0" presId="urn:microsoft.com/office/officeart/2008/layout/VerticalCurvedList"/>
    <dgm:cxn modelId="{8C9A9576-DDEC-4419-AF85-9BF149A58932}" type="presParOf" srcId="{524B778C-2CD6-488C-BE8A-C0FEC01F25BB}" destId="{B438F96E-CE09-4A43-ABE7-BD1DA8D2FE04}" srcOrd="5" destOrd="0" presId="urn:microsoft.com/office/officeart/2008/layout/VerticalCurvedList"/>
    <dgm:cxn modelId="{E634A9FB-DE0A-41E5-8473-EE3882208BE5}" type="presParOf" srcId="{524B778C-2CD6-488C-BE8A-C0FEC01F25BB}" destId="{CDDA66CA-D9F2-40C7-BC24-E24A8B4B7CC7}" srcOrd="6" destOrd="0" presId="urn:microsoft.com/office/officeart/2008/layout/VerticalCurvedList"/>
    <dgm:cxn modelId="{759BA1D6-06FA-4999-AE9F-266F9534EC52}" type="presParOf" srcId="{CDDA66CA-D9F2-40C7-BC24-E24A8B4B7CC7}" destId="{054C96CB-58DC-49EB-908E-5C8FC53803E7}" srcOrd="0" destOrd="0" presId="urn:microsoft.com/office/officeart/2008/layout/VerticalCurvedList"/>
    <dgm:cxn modelId="{9D357D74-94D3-4A11-B813-93A8DBA937E7}" type="presParOf" srcId="{524B778C-2CD6-488C-BE8A-C0FEC01F25BB}" destId="{32747E37-553B-4EFB-911D-AE200FBEA5C1}" srcOrd="7" destOrd="0" presId="urn:microsoft.com/office/officeart/2008/layout/VerticalCurvedList"/>
    <dgm:cxn modelId="{B76F0D7A-A6A9-4938-9BAA-42B1E2F140FE}" type="presParOf" srcId="{524B778C-2CD6-488C-BE8A-C0FEC01F25BB}" destId="{99D1FBA3-6547-4D4F-BC49-197A889BBCF0}" srcOrd="8" destOrd="0" presId="urn:microsoft.com/office/officeart/2008/layout/VerticalCurvedList"/>
    <dgm:cxn modelId="{5A33A56A-DC4A-4D09-A096-2CB86B096F8A}" type="presParOf" srcId="{99D1FBA3-6547-4D4F-BC49-197A889BBCF0}" destId="{620BF829-6780-4122-A360-652AA8AAE32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08CEAC-A2D1-4B22-AE4A-04E443D0443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546BAF-A2EA-423A-8D8E-A11D563DD974}">
      <dgm:prSet/>
      <dgm:spPr/>
      <dgm:t>
        <a:bodyPr/>
        <a:lstStyle/>
        <a:p>
          <a:r>
            <a:rPr lang="ru-RU" dirty="0" smtClean="0"/>
            <a:t>Готовится ежемесячный отчет о проделанной работе и представляется в Секретариат СКК.</a:t>
          </a:r>
          <a:endParaRPr lang="ru-RU" dirty="0"/>
        </a:p>
      </dgm:t>
    </dgm:pt>
    <dgm:pt modelId="{30D20363-5621-478A-AD0D-5F533DB97547}" type="parTrans" cxnId="{E12FDE0E-B4E6-4896-B879-628040AE19E4}">
      <dgm:prSet/>
      <dgm:spPr/>
      <dgm:t>
        <a:bodyPr/>
        <a:lstStyle/>
        <a:p>
          <a:endParaRPr lang="ru-RU"/>
        </a:p>
      </dgm:t>
    </dgm:pt>
    <dgm:pt modelId="{F08C9084-117C-4464-B5E8-B6A39A34D4CD}" type="sibTrans" cxnId="{E12FDE0E-B4E6-4896-B879-628040AE19E4}">
      <dgm:prSet/>
      <dgm:spPr/>
      <dgm:t>
        <a:bodyPr/>
        <a:lstStyle/>
        <a:p>
          <a:endParaRPr lang="ru-RU"/>
        </a:p>
      </dgm:t>
    </dgm:pt>
    <dgm:pt modelId="{E5C815AF-0943-452C-9EB8-718FD1B6D015}">
      <dgm:prSet/>
      <dgm:spPr/>
      <dgm:t>
        <a:bodyPr/>
        <a:lstStyle/>
        <a:p>
          <a:r>
            <a:rPr lang="ru-RU" smtClean="0"/>
            <a:t>Предоставляется отчет (презентация) на заседание КСОЗа согласно Плана мероприятий секретариата.</a:t>
          </a:r>
          <a:endParaRPr lang="ru-RU" dirty="0"/>
        </a:p>
      </dgm:t>
    </dgm:pt>
    <dgm:pt modelId="{64D27529-F60F-40DD-873F-0FF3C686310E}" type="parTrans" cxnId="{8EFAA034-7E9C-4A5E-81A5-B1A73B89FE06}">
      <dgm:prSet/>
      <dgm:spPr/>
      <dgm:t>
        <a:bodyPr/>
        <a:lstStyle/>
        <a:p>
          <a:endParaRPr lang="ru-RU"/>
        </a:p>
      </dgm:t>
    </dgm:pt>
    <dgm:pt modelId="{C3733CFE-35C0-4E91-B678-2D56E52474EF}" type="sibTrans" cxnId="{8EFAA034-7E9C-4A5E-81A5-B1A73B89FE06}">
      <dgm:prSet/>
      <dgm:spPr/>
      <dgm:t>
        <a:bodyPr/>
        <a:lstStyle/>
        <a:p>
          <a:endParaRPr lang="ru-RU"/>
        </a:p>
      </dgm:t>
    </dgm:pt>
    <dgm:pt modelId="{1215DAB6-32C0-451D-BAD5-C43E9F8FE015}">
      <dgm:prSet/>
      <dgm:spPr/>
      <dgm:t>
        <a:bodyPr/>
        <a:lstStyle/>
        <a:p>
          <a:r>
            <a:rPr lang="ru-RU" smtClean="0"/>
            <a:t>Подготовлен и отправлен отчет за весь период в Глобальный Фонд 6 сентября 2022 г.</a:t>
          </a:r>
          <a:endParaRPr lang="ru-RU" dirty="0"/>
        </a:p>
      </dgm:t>
    </dgm:pt>
    <dgm:pt modelId="{103C6BC4-82AC-40FA-99D3-D3C5D5723AAC}" type="parTrans" cxnId="{F6E057F4-A170-4BB7-AFB7-374E753D9B80}">
      <dgm:prSet/>
      <dgm:spPr/>
      <dgm:t>
        <a:bodyPr/>
        <a:lstStyle/>
        <a:p>
          <a:endParaRPr lang="ru-RU"/>
        </a:p>
      </dgm:t>
    </dgm:pt>
    <dgm:pt modelId="{4E9F2D33-9A6A-4FB2-ACDF-4AD663C43AA2}" type="sibTrans" cxnId="{F6E057F4-A170-4BB7-AFB7-374E753D9B80}">
      <dgm:prSet/>
      <dgm:spPr/>
      <dgm:t>
        <a:bodyPr/>
        <a:lstStyle/>
        <a:p>
          <a:endParaRPr lang="ru-RU"/>
        </a:p>
      </dgm:t>
    </dgm:pt>
    <dgm:pt modelId="{D0A087B4-61CF-477D-A5D8-ED98AAABD976}" type="pres">
      <dgm:prSet presAssocID="{5F08CEAC-A2D1-4B22-AE4A-04E443D0443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24B778C-2CD6-488C-BE8A-C0FEC01F25BB}" type="pres">
      <dgm:prSet presAssocID="{5F08CEAC-A2D1-4B22-AE4A-04E443D0443C}" presName="Name1" presStyleCnt="0"/>
      <dgm:spPr/>
    </dgm:pt>
    <dgm:pt modelId="{67B9480B-A721-43F3-92F6-CC5CFEE103AD}" type="pres">
      <dgm:prSet presAssocID="{5F08CEAC-A2D1-4B22-AE4A-04E443D0443C}" presName="cycle" presStyleCnt="0"/>
      <dgm:spPr/>
    </dgm:pt>
    <dgm:pt modelId="{D501D2F4-10B3-4BBB-9E1F-B5811B7656B6}" type="pres">
      <dgm:prSet presAssocID="{5F08CEAC-A2D1-4B22-AE4A-04E443D0443C}" presName="srcNode" presStyleLbl="node1" presStyleIdx="0" presStyleCnt="3"/>
      <dgm:spPr/>
    </dgm:pt>
    <dgm:pt modelId="{9E98BE75-3042-4B16-BC41-8F1F1D73F495}" type="pres">
      <dgm:prSet presAssocID="{5F08CEAC-A2D1-4B22-AE4A-04E443D0443C}" presName="conn" presStyleLbl="parChTrans1D2" presStyleIdx="0" presStyleCnt="1"/>
      <dgm:spPr/>
      <dgm:t>
        <a:bodyPr/>
        <a:lstStyle/>
        <a:p>
          <a:endParaRPr lang="ru-RU"/>
        </a:p>
      </dgm:t>
    </dgm:pt>
    <dgm:pt modelId="{6A1F71F6-7215-40DD-842F-FF99DE3DA51A}" type="pres">
      <dgm:prSet presAssocID="{5F08CEAC-A2D1-4B22-AE4A-04E443D0443C}" presName="extraNode" presStyleLbl="node1" presStyleIdx="0" presStyleCnt="3"/>
      <dgm:spPr/>
    </dgm:pt>
    <dgm:pt modelId="{0A537EB0-17F2-4C29-ACCA-47241DAF4EF1}" type="pres">
      <dgm:prSet presAssocID="{5F08CEAC-A2D1-4B22-AE4A-04E443D0443C}" presName="dstNode" presStyleLbl="node1" presStyleIdx="0" presStyleCnt="3"/>
      <dgm:spPr/>
    </dgm:pt>
    <dgm:pt modelId="{8D352D3A-C36D-43AA-82AF-074B94F88655}" type="pres">
      <dgm:prSet presAssocID="{E8546BAF-A2EA-423A-8D8E-A11D563DD97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B39660-DDB0-4C0E-BE2A-B1C1E0268A96}" type="pres">
      <dgm:prSet presAssocID="{E8546BAF-A2EA-423A-8D8E-A11D563DD974}" presName="accent_1" presStyleCnt="0"/>
      <dgm:spPr/>
    </dgm:pt>
    <dgm:pt modelId="{BDE03DBC-3451-48AD-A866-601C0A7268CF}" type="pres">
      <dgm:prSet presAssocID="{E8546BAF-A2EA-423A-8D8E-A11D563DD974}" presName="accentRepeatNode" presStyleLbl="solidFgAcc1" presStyleIdx="0" presStyleCnt="3"/>
      <dgm:spPr/>
    </dgm:pt>
    <dgm:pt modelId="{7A4CC206-D17F-412C-B747-9FA05BD31180}" type="pres">
      <dgm:prSet presAssocID="{E5C815AF-0943-452C-9EB8-718FD1B6D01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C6A44-9AC5-443A-89AC-E3B2B7DB6EC3}" type="pres">
      <dgm:prSet presAssocID="{E5C815AF-0943-452C-9EB8-718FD1B6D015}" presName="accent_2" presStyleCnt="0"/>
      <dgm:spPr/>
    </dgm:pt>
    <dgm:pt modelId="{21E805A0-9CA7-435C-B8DE-EFA336F14C50}" type="pres">
      <dgm:prSet presAssocID="{E5C815AF-0943-452C-9EB8-718FD1B6D015}" presName="accentRepeatNode" presStyleLbl="solidFgAcc1" presStyleIdx="1" presStyleCnt="3"/>
      <dgm:spPr/>
    </dgm:pt>
    <dgm:pt modelId="{E316C2C4-E810-40BB-8C7E-F9655491937F}" type="pres">
      <dgm:prSet presAssocID="{1215DAB6-32C0-451D-BAD5-C43E9F8FE015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E52AD-251D-4A04-B5DA-02A9E7882693}" type="pres">
      <dgm:prSet presAssocID="{1215DAB6-32C0-451D-BAD5-C43E9F8FE015}" presName="accent_3" presStyleCnt="0"/>
      <dgm:spPr/>
    </dgm:pt>
    <dgm:pt modelId="{3083CA69-5F9C-4F09-9E60-6FD8B6D442D1}" type="pres">
      <dgm:prSet presAssocID="{1215DAB6-32C0-451D-BAD5-C43E9F8FE015}" presName="accentRepeatNode" presStyleLbl="solidFgAcc1" presStyleIdx="2" presStyleCnt="3"/>
      <dgm:spPr/>
    </dgm:pt>
  </dgm:ptLst>
  <dgm:cxnLst>
    <dgm:cxn modelId="{25FAF603-BDD3-48B4-A698-426464E022C6}" type="presOf" srcId="{1215DAB6-32C0-451D-BAD5-C43E9F8FE015}" destId="{E316C2C4-E810-40BB-8C7E-F9655491937F}" srcOrd="0" destOrd="0" presId="urn:microsoft.com/office/officeart/2008/layout/VerticalCurvedList"/>
    <dgm:cxn modelId="{408CA57D-ADC9-4398-8576-87C94F541D48}" type="presOf" srcId="{F08C9084-117C-4464-B5E8-B6A39A34D4CD}" destId="{9E98BE75-3042-4B16-BC41-8F1F1D73F495}" srcOrd="0" destOrd="0" presId="urn:microsoft.com/office/officeart/2008/layout/VerticalCurvedList"/>
    <dgm:cxn modelId="{0AEAFB88-4FCC-455D-BD56-89BAE7BEF9AB}" type="presOf" srcId="{E8546BAF-A2EA-423A-8D8E-A11D563DD974}" destId="{8D352D3A-C36D-43AA-82AF-074B94F88655}" srcOrd="0" destOrd="0" presId="urn:microsoft.com/office/officeart/2008/layout/VerticalCurvedList"/>
    <dgm:cxn modelId="{E12FDE0E-B4E6-4896-B879-628040AE19E4}" srcId="{5F08CEAC-A2D1-4B22-AE4A-04E443D0443C}" destId="{E8546BAF-A2EA-423A-8D8E-A11D563DD974}" srcOrd="0" destOrd="0" parTransId="{30D20363-5621-478A-AD0D-5F533DB97547}" sibTransId="{F08C9084-117C-4464-B5E8-B6A39A34D4CD}"/>
    <dgm:cxn modelId="{F0C45379-ABB0-4EAD-84B9-3D35B21D65CD}" type="presOf" srcId="{5F08CEAC-A2D1-4B22-AE4A-04E443D0443C}" destId="{D0A087B4-61CF-477D-A5D8-ED98AAABD976}" srcOrd="0" destOrd="0" presId="urn:microsoft.com/office/officeart/2008/layout/VerticalCurvedList"/>
    <dgm:cxn modelId="{8EFAA034-7E9C-4A5E-81A5-B1A73B89FE06}" srcId="{5F08CEAC-A2D1-4B22-AE4A-04E443D0443C}" destId="{E5C815AF-0943-452C-9EB8-718FD1B6D015}" srcOrd="1" destOrd="0" parTransId="{64D27529-F60F-40DD-873F-0FF3C686310E}" sibTransId="{C3733CFE-35C0-4E91-B678-2D56E52474EF}"/>
    <dgm:cxn modelId="{F6E057F4-A170-4BB7-AFB7-374E753D9B80}" srcId="{5F08CEAC-A2D1-4B22-AE4A-04E443D0443C}" destId="{1215DAB6-32C0-451D-BAD5-C43E9F8FE015}" srcOrd="2" destOrd="0" parTransId="{103C6BC4-82AC-40FA-99D3-D3C5D5723AAC}" sibTransId="{4E9F2D33-9A6A-4FB2-ACDF-4AD663C43AA2}"/>
    <dgm:cxn modelId="{C77EC18C-AE94-409D-BC50-67AED468A588}" type="presOf" srcId="{E5C815AF-0943-452C-9EB8-718FD1B6D015}" destId="{7A4CC206-D17F-412C-B747-9FA05BD31180}" srcOrd="0" destOrd="0" presId="urn:microsoft.com/office/officeart/2008/layout/VerticalCurvedList"/>
    <dgm:cxn modelId="{BAC7451B-80A0-4247-9F36-7ADC9BA22A6C}" type="presParOf" srcId="{D0A087B4-61CF-477D-A5D8-ED98AAABD976}" destId="{524B778C-2CD6-488C-BE8A-C0FEC01F25BB}" srcOrd="0" destOrd="0" presId="urn:microsoft.com/office/officeart/2008/layout/VerticalCurvedList"/>
    <dgm:cxn modelId="{4C55B650-20A2-4CA5-8C05-0E1EA968E454}" type="presParOf" srcId="{524B778C-2CD6-488C-BE8A-C0FEC01F25BB}" destId="{67B9480B-A721-43F3-92F6-CC5CFEE103AD}" srcOrd="0" destOrd="0" presId="urn:microsoft.com/office/officeart/2008/layout/VerticalCurvedList"/>
    <dgm:cxn modelId="{9E8C704C-A6F8-498A-9FAE-09B571A2846E}" type="presParOf" srcId="{67B9480B-A721-43F3-92F6-CC5CFEE103AD}" destId="{D501D2F4-10B3-4BBB-9E1F-B5811B7656B6}" srcOrd="0" destOrd="0" presId="urn:microsoft.com/office/officeart/2008/layout/VerticalCurvedList"/>
    <dgm:cxn modelId="{58ED7468-F31D-4B8F-9A8E-E2DFA5CCB99F}" type="presParOf" srcId="{67B9480B-A721-43F3-92F6-CC5CFEE103AD}" destId="{9E98BE75-3042-4B16-BC41-8F1F1D73F495}" srcOrd="1" destOrd="0" presId="urn:microsoft.com/office/officeart/2008/layout/VerticalCurvedList"/>
    <dgm:cxn modelId="{833987A3-4FC3-4463-8952-E1D613A20839}" type="presParOf" srcId="{67B9480B-A721-43F3-92F6-CC5CFEE103AD}" destId="{6A1F71F6-7215-40DD-842F-FF99DE3DA51A}" srcOrd="2" destOrd="0" presId="urn:microsoft.com/office/officeart/2008/layout/VerticalCurvedList"/>
    <dgm:cxn modelId="{6DEC228A-31F3-4448-B80B-56BCFEE38D41}" type="presParOf" srcId="{67B9480B-A721-43F3-92F6-CC5CFEE103AD}" destId="{0A537EB0-17F2-4C29-ACCA-47241DAF4EF1}" srcOrd="3" destOrd="0" presId="urn:microsoft.com/office/officeart/2008/layout/VerticalCurvedList"/>
    <dgm:cxn modelId="{4578D402-82AA-419E-9E3E-9ECAD38F9362}" type="presParOf" srcId="{524B778C-2CD6-488C-BE8A-C0FEC01F25BB}" destId="{8D352D3A-C36D-43AA-82AF-074B94F88655}" srcOrd="1" destOrd="0" presId="urn:microsoft.com/office/officeart/2008/layout/VerticalCurvedList"/>
    <dgm:cxn modelId="{E9AA9601-9547-46BF-B529-52DAD5072E16}" type="presParOf" srcId="{524B778C-2CD6-488C-BE8A-C0FEC01F25BB}" destId="{E0B39660-DDB0-4C0E-BE2A-B1C1E0268A96}" srcOrd="2" destOrd="0" presId="urn:microsoft.com/office/officeart/2008/layout/VerticalCurvedList"/>
    <dgm:cxn modelId="{A19C2F8C-2ED5-4A9B-B9DE-A7D5A0A710B3}" type="presParOf" srcId="{E0B39660-DDB0-4C0E-BE2A-B1C1E0268A96}" destId="{BDE03DBC-3451-48AD-A866-601C0A7268CF}" srcOrd="0" destOrd="0" presId="urn:microsoft.com/office/officeart/2008/layout/VerticalCurvedList"/>
    <dgm:cxn modelId="{DCAF45AD-9450-48AB-BD0D-135DD3530D0A}" type="presParOf" srcId="{524B778C-2CD6-488C-BE8A-C0FEC01F25BB}" destId="{7A4CC206-D17F-412C-B747-9FA05BD31180}" srcOrd="3" destOrd="0" presId="urn:microsoft.com/office/officeart/2008/layout/VerticalCurvedList"/>
    <dgm:cxn modelId="{A9711F63-2A79-456B-829F-7D56097A01A3}" type="presParOf" srcId="{524B778C-2CD6-488C-BE8A-C0FEC01F25BB}" destId="{23AC6A44-9AC5-443A-89AC-E3B2B7DB6EC3}" srcOrd="4" destOrd="0" presId="urn:microsoft.com/office/officeart/2008/layout/VerticalCurvedList"/>
    <dgm:cxn modelId="{6D99801D-FD85-4E8C-9325-CE39EAB4CEFA}" type="presParOf" srcId="{23AC6A44-9AC5-443A-89AC-E3B2B7DB6EC3}" destId="{21E805A0-9CA7-435C-B8DE-EFA336F14C50}" srcOrd="0" destOrd="0" presId="urn:microsoft.com/office/officeart/2008/layout/VerticalCurvedList"/>
    <dgm:cxn modelId="{5DD94152-2938-454F-B1D1-83BB98CC7F58}" type="presParOf" srcId="{524B778C-2CD6-488C-BE8A-C0FEC01F25BB}" destId="{E316C2C4-E810-40BB-8C7E-F9655491937F}" srcOrd="5" destOrd="0" presId="urn:microsoft.com/office/officeart/2008/layout/VerticalCurvedList"/>
    <dgm:cxn modelId="{AC2CCDFD-90D4-4DDD-B1E8-3A1BE4577E28}" type="presParOf" srcId="{524B778C-2CD6-488C-BE8A-C0FEC01F25BB}" destId="{259E52AD-251D-4A04-B5DA-02A9E7882693}" srcOrd="6" destOrd="0" presId="urn:microsoft.com/office/officeart/2008/layout/VerticalCurvedList"/>
    <dgm:cxn modelId="{DE3C7A9E-1EEE-4B23-8FF9-4112F49AB224}" type="presParOf" srcId="{259E52AD-251D-4A04-B5DA-02A9E7882693}" destId="{3083CA69-5F9C-4F09-9E60-6FD8B6D442D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C27123-CE97-49C6-8AFB-1AE37528319E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65DA72A-47FC-428F-9E00-0965A88E5B11}">
      <dgm:prSet phldrT="[Текст]" custT="1"/>
      <dgm:spPr/>
      <dgm:t>
        <a:bodyPr/>
        <a:lstStyle/>
        <a:p>
          <a:r>
            <a:rPr lang="ru-RU" sz="1800" dirty="0" smtClean="0"/>
            <a:t>Глобальным  Фондом  для борьбы с COVID-19 было выделено 6 609 697 дол США для, из них закупки - 5900000 дол. США, программная часть – 709697 дол. США. Срок реализации гранта – декабрь 2023 г.,  начало  август 2022 г. </a:t>
          </a:r>
          <a:br>
            <a:rPr lang="ru-RU" sz="1800" dirty="0" smtClean="0"/>
          </a:br>
          <a:endParaRPr lang="ru-RU" sz="1800" dirty="0"/>
        </a:p>
      </dgm:t>
    </dgm:pt>
    <dgm:pt modelId="{E233A9AC-4F08-4C9F-9B85-363978B1467E}" type="parTrans" cxnId="{A7B4D652-F018-47C5-A49E-B69DFEAAF19D}">
      <dgm:prSet/>
      <dgm:spPr/>
      <dgm:t>
        <a:bodyPr/>
        <a:lstStyle/>
        <a:p>
          <a:endParaRPr lang="ru-RU" sz="1800"/>
        </a:p>
      </dgm:t>
    </dgm:pt>
    <dgm:pt modelId="{AFE298E7-AC29-48A7-A3DB-FCE88D5325D8}" type="sibTrans" cxnId="{A7B4D652-F018-47C5-A49E-B69DFEAAF19D}">
      <dgm:prSet/>
      <dgm:spPr/>
      <dgm:t>
        <a:bodyPr/>
        <a:lstStyle/>
        <a:p>
          <a:endParaRPr lang="ru-RU" sz="1800"/>
        </a:p>
      </dgm:t>
    </dgm:pt>
    <dgm:pt modelId="{DD918185-9BAD-44FA-82B3-15C531EE5C09}">
      <dgm:prSet phldrT="[Текст]" custT="1"/>
      <dgm:spPr/>
      <dgm:t>
        <a:bodyPr/>
        <a:lstStyle/>
        <a:p>
          <a:r>
            <a:rPr lang="ru-RU" sz="1800" b="1" dirty="0" smtClean="0"/>
            <a:t>Были закуплены:</a:t>
          </a:r>
          <a:r>
            <a:rPr lang="ru-RU" sz="1800" dirty="0" smtClean="0"/>
            <a:t/>
          </a:r>
          <a:br>
            <a:rPr lang="ru-RU" sz="1800" dirty="0" smtClean="0"/>
          </a:br>
          <a:r>
            <a:rPr lang="ru-RU" sz="1800" dirty="0" smtClean="0"/>
            <a:t>медицинское оборудования для больниц, организаций ПМСП,  лабораторное оборудование и препараты для диагностики  COVID-19 (ПЦР) и экспресс-тесты, изделия медицинского назначения, средства индивидуальной защиты, частично  лабораторное оборудование (мини-спин скоростной, мешалка для перемешивания крови, лабораторный холодильник) и 2 стационарных УЗИ-аппарата для службы СПИД: г. Бишкек и Ош, оборудование для ПЦР (НРЛ), </a:t>
          </a:r>
          <a:r>
            <a:rPr lang="ru-RU" sz="1800" dirty="0" err="1" smtClean="0"/>
            <a:t>СИЗы</a:t>
          </a:r>
          <a:r>
            <a:rPr lang="ru-RU" sz="1800" dirty="0" smtClean="0"/>
            <a:t>, антисептики объемом 100 мл и  500 мл.</a:t>
          </a:r>
          <a:br>
            <a:rPr lang="ru-RU" sz="1800" dirty="0" smtClean="0"/>
          </a:br>
          <a:r>
            <a:rPr lang="ru-RU" sz="1800" dirty="0" smtClean="0"/>
            <a:t>ИФА оборудование для 5-ти межрайонных ЦГСЭН: </a:t>
          </a:r>
          <a:r>
            <a:rPr lang="ru-RU" sz="1800" dirty="0" err="1" smtClean="0"/>
            <a:t>ДПЗиГСЭН</a:t>
          </a:r>
          <a:r>
            <a:rPr lang="ru-RU" sz="1800" dirty="0" smtClean="0"/>
            <a:t>, Ош, Джалал-Абад, Нарын. Каракол</a:t>
          </a:r>
          <a:endParaRPr lang="ru-RU" sz="1800" dirty="0"/>
        </a:p>
      </dgm:t>
    </dgm:pt>
    <dgm:pt modelId="{FC06C516-DD2D-4451-9068-14E4E67988E8}" type="parTrans" cxnId="{C05CBE73-B221-4542-B747-22E21BF1EC14}">
      <dgm:prSet/>
      <dgm:spPr/>
      <dgm:t>
        <a:bodyPr/>
        <a:lstStyle/>
        <a:p>
          <a:endParaRPr lang="ru-RU" sz="1800"/>
        </a:p>
      </dgm:t>
    </dgm:pt>
    <dgm:pt modelId="{1DC3F162-AF91-45BA-BA83-02E5F1F75962}" type="sibTrans" cxnId="{C05CBE73-B221-4542-B747-22E21BF1EC14}">
      <dgm:prSet/>
      <dgm:spPr/>
      <dgm:t>
        <a:bodyPr/>
        <a:lstStyle/>
        <a:p>
          <a:endParaRPr lang="ru-RU" sz="1800"/>
        </a:p>
      </dgm:t>
    </dgm:pt>
    <dgm:pt modelId="{D991FD8D-B3FE-4325-A60A-90EF929A9DAD}" type="pres">
      <dgm:prSet presAssocID="{DFC27123-CE97-49C6-8AFB-1AE3752831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CA14B1-B502-4146-8004-5D6552D5F74E}" type="pres">
      <dgm:prSet presAssocID="{465DA72A-47FC-428F-9E00-0965A88E5B1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C389BD-D81D-46F7-AB46-C3482F015B65}" type="pres">
      <dgm:prSet presAssocID="{465DA72A-47FC-428F-9E00-0965A88E5B11}" presName="childText" presStyleLbl="revTx" presStyleIdx="0" presStyleCnt="1" custScaleY="992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B4D652-F018-47C5-A49E-B69DFEAAF19D}" srcId="{DFC27123-CE97-49C6-8AFB-1AE37528319E}" destId="{465DA72A-47FC-428F-9E00-0965A88E5B11}" srcOrd="0" destOrd="0" parTransId="{E233A9AC-4F08-4C9F-9B85-363978B1467E}" sibTransId="{AFE298E7-AC29-48A7-A3DB-FCE88D5325D8}"/>
    <dgm:cxn modelId="{27C601C3-40D0-42F2-A585-F0F2533397FA}" type="presOf" srcId="{465DA72A-47FC-428F-9E00-0965A88E5B11}" destId="{01CA14B1-B502-4146-8004-5D6552D5F74E}" srcOrd="0" destOrd="0" presId="urn:microsoft.com/office/officeart/2005/8/layout/vList2"/>
    <dgm:cxn modelId="{9F9B1950-5375-415E-85EA-C925D10AB4FF}" type="presOf" srcId="{DFC27123-CE97-49C6-8AFB-1AE37528319E}" destId="{D991FD8D-B3FE-4325-A60A-90EF929A9DAD}" srcOrd="0" destOrd="0" presId="urn:microsoft.com/office/officeart/2005/8/layout/vList2"/>
    <dgm:cxn modelId="{19BD7716-36E2-482A-8DE6-AB799750D29D}" type="presOf" srcId="{DD918185-9BAD-44FA-82B3-15C531EE5C09}" destId="{34C389BD-D81D-46F7-AB46-C3482F015B65}" srcOrd="0" destOrd="0" presId="urn:microsoft.com/office/officeart/2005/8/layout/vList2"/>
    <dgm:cxn modelId="{C05CBE73-B221-4542-B747-22E21BF1EC14}" srcId="{465DA72A-47FC-428F-9E00-0965A88E5B11}" destId="{DD918185-9BAD-44FA-82B3-15C531EE5C09}" srcOrd="0" destOrd="0" parTransId="{FC06C516-DD2D-4451-9068-14E4E67988E8}" sibTransId="{1DC3F162-AF91-45BA-BA83-02E5F1F75962}"/>
    <dgm:cxn modelId="{EF2DF9EE-21B3-4264-B35C-E5E3C680636D}" type="presParOf" srcId="{D991FD8D-B3FE-4325-A60A-90EF929A9DAD}" destId="{01CA14B1-B502-4146-8004-5D6552D5F74E}" srcOrd="0" destOrd="0" presId="urn:microsoft.com/office/officeart/2005/8/layout/vList2"/>
    <dgm:cxn modelId="{281A76E1-56C6-4559-9408-8FAD1600C3B9}" type="presParOf" srcId="{D991FD8D-B3FE-4325-A60A-90EF929A9DAD}" destId="{34C389BD-D81D-46F7-AB46-C3482F015B6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8009D-7A92-4984-8567-C37E0D425513}">
      <dsp:nvSpPr>
        <dsp:cNvPr id="0" name=""/>
        <dsp:cNvSpPr/>
      </dsp:nvSpPr>
      <dsp:spPr>
        <a:xfrm>
          <a:off x="-7080196" y="-1082855"/>
          <a:ext cx="8429985" cy="842998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D3B3BC-55D6-4FA7-AF1D-BFB75B675F6C}">
      <dsp:nvSpPr>
        <dsp:cNvPr id="0" name=""/>
        <dsp:cNvSpPr/>
      </dsp:nvSpPr>
      <dsp:spPr>
        <a:xfrm>
          <a:off x="869481" y="626427"/>
          <a:ext cx="7613396" cy="1252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445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Составлен План мероприятий с 01.08. 2021 по 01.08.2022 г. представлен и утвержден на заседании Комитета </a:t>
          </a:r>
          <a:r>
            <a:rPr lang="ru-RU" sz="1500" kern="1200" dirty="0" err="1" smtClean="0"/>
            <a:t>КСОЗа</a:t>
          </a:r>
          <a:r>
            <a:rPr lang="ru-RU" sz="1500" kern="1200" dirty="0" smtClean="0"/>
            <a:t> 18.08.21г.,</a:t>
          </a:r>
          <a:endParaRPr lang="ru-RU" sz="1500" kern="1200" dirty="0"/>
        </a:p>
      </dsp:txBody>
      <dsp:txXfrm>
        <a:off x="869481" y="626427"/>
        <a:ext cx="7613396" cy="1252855"/>
      </dsp:txXfrm>
    </dsp:sp>
    <dsp:sp modelId="{751EBB00-6DCF-4532-9F8F-986CACCD1909}">
      <dsp:nvSpPr>
        <dsp:cNvPr id="0" name=""/>
        <dsp:cNvSpPr/>
      </dsp:nvSpPr>
      <dsp:spPr>
        <a:xfrm>
          <a:off x="86446" y="469820"/>
          <a:ext cx="1566068" cy="1566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A4DED1-25FC-4980-BC65-29C6655E8D0F}">
      <dsp:nvSpPr>
        <dsp:cNvPr id="0" name=""/>
        <dsp:cNvSpPr/>
      </dsp:nvSpPr>
      <dsp:spPr>
        <a:xfrm>
          <a:off x="1324894" y="2505710"/>
          <a:ext cx="7157983" cy="1252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445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Изучены заявка по дополнительному финансированию на Сovid-19 с  бюджетом, план по закупкам, планы работ, план по мониторингу и оценке, отчеты по данному гранту  основного получателя (ОП) ПРООН/ГФ, информация о деятельности организаций, в сфере ВИЧ и ТБ задействованных в реализации проекта по Сovid-19, </a:t>
          </a:r>
          <a:endParaRPr lang="ru-RU" sz="1500" kern="1200" dirty="0"/>
        </a:p>
      </dsp:txBody>
      <dsp:txXfrm>
        <a:off x="1324894" y="2505710"/>
        <a:ext cx="7157983" cy="1252855"/>
      </dsp:txXfrm>
    </dsp:sp>
    <dsp:sp modelId="{D27B1F97-F3DB-431A-BFAC-5D1813E872B8}">
      <dsp:nvSpPr>
        <dsp:cNvPr id="0" name=""/>
        <dsp:cNvSpPr/>
      </dsp:nvSpPr>
      <dsp:spPr>
        <a:xfrm>
          <a:off x="541859" y="2349103"/>
          <a:ext cx="1566068" cy="1566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2754EC-B66C-41D6-B18A-9F6433979EB0}">
      <dsp:nvSpPr>
        <dsp:cNvPr id="0" name=""/>
        <dsp:cNvSpPr/>
      </dsp:nvSpPr>
      <dsp:spPr>
        <a:xfrm>
          <a:off x="869481" y="4384992"/>
          <a:ext cx="7613396" cy="1252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445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Проведены встречи ПРООН/ГФ (ОП)  с </a:t>
          </a:r>
          <a:r>
            <a:rPr lang="ru-RU" sz="1500" kern="1200" dirty="0" err="1" smtClean="0"/>
            <a:t>суб</a:t>
          </a:r>
          <a:r>
            <a:rPr lang="ru-RU" sz="1500" kern="1200" dirty="0" smtClean="0"/>
            <a:t>-получателями (СП) - НЦФ, МЗСР, РЦ СПИД, НПО, ГСИН, по обсуждению заявки в части закупок оборудования, изделий медицинского назначения, </a:t>
          </a:r>
          <a:r>
            <a:rPr lang="ru-RU" sz="1500" kern="1200" dirty="0" err="1" smtClean="0"/>
            <a:t>СИЗы</a:t>
          </a:r>
          <a:r>
            <a:rPr lang="ru-RU" sz="1500" kern="1200" dirty="0" smtClean="0"/>
            <a:t>, условия предоставления оборудования, предоставление технических спецификаций, сроков поставки и др. (02.09.21г., 06.09.21 г., 08.09.21г.) </a:t>
          </a:r>
          <a:endParaRPr lang="ru-RU" sz="1500" kern="1200" dirty="0"/>
        </a:p>
      </dsp:txBody>
      <dsp:txXfrm>
        <a:off x="869481" y="4384992"/>
        <a:ext cx="7613396" cy="1252855"/>
      </dsp:txXfrm>
    </dsp:sp>
    <dsp:sp modelId="{D7C8A3A7-4CFB-45AB-9568-7C02646D26A1}">
      <dsp:nvSpPr>
        <dsp:cNvPr id="0" name=""/>
        <dsp:cNvSpPr/>
      </dsp:nvSpPr>
      <dsp:spPr>
        <a:xfrm>
          <a:off x="86446" y="4228385"/>
          <a:ext cx="1566068" cy="1566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03EC8-12A6-4BD6-866C-32AFE141EE26}">
      <dsp:nvSpPr>
        <dsp:cNvPr id="0" name=""/>
        <dsp:cNvSpPr/>
      </dsp:nvSpPr>
      <dsp:spPr>
        <a:xfrm>
          <a:off x="-7121404" y="-1088589"/>
          <a:ext cx="8474791" cy="8474791"/>
        </a:xfrm>
        <a:prstGeom prst="blockArc">
          <a:avLst>
            <a:gd name="adj1" fmla="val 18900000"/>
            <a:gd name="adj2" fmla="val 2700000"/>
            <a:gd name="adj3" fmla="val 25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64570-4961-4BDC-92B4-0126CFEFE530}">
      <dsp:nvSpPr>
        <dsp:cNvPr id="0" name=""/>
        <dsp:cNvSpPr/>
      </dsp:nvSpPr>
      <dsp:spPr>
        <a:xfrm>
          <a:off x="708073" y="484160"/>
          <a:ext cx="8310537" cy="96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9005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Подготовлен кабинетный анализ всех документов и руководящих материалов по заявке в рамках C19RM при написании заявки. </a:t>
          </a:r>
          <a:endParaRPr lang="ru-RU" sz="1300" kern="1200"/>
        </a:p>
      </dsp:txBody>
      <dsp:txXfrm>
        <a:off x="708073" y="484160"/>
        <a:ext cx="8310537" cy="968824"/>
      </dsp:txXfrm>
    </dsp:sp>
    <dsp:sp modelId="{CD589EE7-8B7C-47D0-8041-A9839D4393F7}">
      <dsp:nvSpPr>
        <dsp:cNvPr id="0" name=""/>
        <dsp:cNvSpPr/>
      </dsp:nvSpPr>
      <dsp:spPr>
        <a:xfrm>
          <a:off x="102557" y="363057"/>
          <a:ext cx="1211030" cy="1211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4246C7-6BEB-4126-ABAF-21DDA67CE8BA}">
      <dsp:nvSpPr>
        <dsp:cNvPr id="0" name=""/>
        <dsp:cNvSpPr/>
      </dsp:nvSpPr>
      <dsp:spPr>
        <a:xfrm>
          <a:off x="1263522" y="1937649"/>
          <a:ext cx="7755088" cy="96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9005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Разработала чек-листы для организаций здравоохранения и неправительственного сектора, которые были  утверждены членами Комитета КСОЗа .</a:t>
          </a:r>
          <a:endParaRPr lang="ru-RU" sz="1300" kern="1200" dirty="0"/>
        </a:p>
      </dsp:txBody>
      <dsp:txXfrm>
        <a:off x="1263522" y="1937649"/>
        <a:ext cx="7755088" cy="968824"/>
      </dsp:txXfrm>
    </dsp:sp>
    <dsp:sp modelId="{623E99AB-2704-4EFD-9FD7-C5C07C45A33B}">
      <dsp:nvSpPr>
        <dsp:cNvPr id="0" name=""/>
        <dsp:cNvSpPr/>
      </dsp:nvSpPr>
      <dsp:spPr>
        <a:xfrm>
          <a:off x="658007" y="1816546"/>
          <a:ext cx="1211030" cy="1211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63459C-DD51-474E-913D-21A9AADF2BEB}">
      <dsp:nvSpPr>
        <dsp:cNvPr id="0" name=""/>
        <dsp:cNvSpPr/>
      </dsp:nvSpPr>
      <dsp:spPr>
        <a:xfrm>
          <a:off x="1263522" y="3391138"/>
          <a:ext cx="7755088" cy="96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9005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Совместно с сотрудниками ГФ и ПРООН/ГФ участвовала на сайт-визитах по заполнению опросника Глобального Фонда по организациям здравоохранения и неправительственного сектора с 27 сентября по 16 октября 2021 года по «Мониторингу распространения COVID-19 в медицинских учреждениях и неправительственных организациях» </a:t>
          </a:r>
          <a:r>
            <a:rPr lang="ru-RU" sz="1300" kern="1200" smtClean="0"/>
            <a:t>в Кыргызстане». </a:t>
          </a:r>
          <a:endParaRPr lang="ru-RU" sz="1300" kern="1200" dirty="0" smtClean="0"/>
        </a:p>
      </dsp:txBody>
      <dsp:txXfrm>
        <a:off x="1263522" y="3391138"/>
        <a:ext cx="7755088" cy="968824"/>
      </dsp:txXfrm>
    </dsp:sp>
    <dsp:sp modelId="{B5B96EF4-CFDD-4B44-9F36-01A424776E37}">
      <dsp:nvSpPr>
        <dsp:cNvPr id="0" name=""/>
        <dsp:cNvSpPr/>
      </dsp:nvSpPr>
      <dsp:spPr>
        <a:xfrm>
          <a:off x="658007" y="3270035"/>
          <a:ext cx="1211030" cy="1211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D582C7-38A7-4BDE-B795-E9FC75D5D88C}">
      <dsp:nvSpPr>
        <dsp:cNvPr id="0" name=""/>
        <dsp:cNvSpPr/>
      </dsp:nvSpPr>
      <dsp:spPr>
        <a:xfrm>
          <a:off x="708073" y="4844627"/>
          <a:ext cx="8310537" cy="96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9005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Цель: оценка распространение ВИЧ и состояние ТБ в контексте Covid-19.Исследована работа 16-ти организаций (в т.ч. 4 НПО) г. Бишкек и Чуйской области, заполнялись опросники (на 70 стр.) и отправлены в ГФ</a:t>
          </a:r>
          <a:endParaRPr lang="ru-RU" sz="1300" kern="1200" dirty="0"/>
        </a:p>
      </dsp:txBody>
      <dsp:txXfrm>
        <a:off x="708073" y="4844627"/>
        <a:ext cx="8310537" cy="968824"/>
      </dsp:txXfrm>
    </dsp:sp>
    <dsp:sp modelId="{FD516AC0-B038-40BC-A1AD-F495C10B579D}">
      <dsp:nvSpPr>
        <dsp:cNvPr id="0" name=""/>
        <dsp:cNvSpPr/>
      </dsp:nvSpPr>
      <dsp:spPr>
        <a:xfrm>
          <a:off x="102557" y="4723524"/>
          <a:ext cx="1211030" cy="1211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D8568-2899-45CA-8286-11C33A0D5176}">
      <dsp:nvSpPr>
        <dsp:cNvPr id="0" name=""/>
        <dsp:cNvSpPr/>
      </dsp:nvSpPr>
      <dsp:spPr>
        <a:xfrm>
          <a:off x="-6758288" y="-1033386"/>
          <a:ext cx="8043436" cy="8043436"/>
        </a:xfrm>
        <a:prstGeom prst="blockArc">
          <a:avLst>
            <a:gd name="adj1" fmla="val 18900000"/>
            <a:gd name="adj2" fmla="val 2700000"/>
            <a:gd name="adj3" fmla="val 2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DA699-7D50-4C0F-9916-511C7F55F4E0}">
      <dsp:nvSpPr>
        <dsp:cNvPr id="0" name=""/>
        <dsp:cNvSpPr/>
      </dsp:nvSpPr>
      <dsp:spPr>
        <a:xfrm>
          <a:off x="672445" y="459485"/>
          <a:ext cx="8386159" cy="9194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9813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Подготовлена  информация по стартовому мероприятию по реализации гранта ГФ на 1 октября 2021 г. по финансированию в рамках С19RM на заседание КСОЗа 5 октября 2021 г.</a:t>
          </a:r>
          <a:endParaRPr lang="ru-RU" sz="1500" kern="1200"/>
        </a:p>
      </dsp:txBody>
      <dsp:txXfrm>
        <a:off x="672445" y="459485"/>
        <a:ext cx="8386159" cy="919449"/>
      </dsp:txXfrm>
    </dsp:sp>
    <dsp:sp modelId="{01960ED5-7579-48AE-BFC6-1139D9CD7136}">
      <dsp:nvSpPr>
        <dsp:cNvPr id="0" name=""/>
        <dsp:cNvSpPr/>
      </dsp:nvSpPr>
      <dsp:spPr>
        <a:xfrm>
          <a:off x="97789" y="344554"/>
          <a:ext cx="1149312" cy="11493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DA07B2-363F-47B4-8C7D-673B5611E4DA}">
      <dsp:nvSpPr>
        <dsp:cNvPr id="0" name=""/>
        <dsp:cNvSpPr/>
      </dsp:nvSpPr>
      <dsp:spPr>
        <a:xfrm>
          <a:off x="1199587" y="1838899"/>
          <a:ext cx="7859017" cy="9194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9813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Проводится анализ по запросу писем от субполучателей. Анализ по полученным запросам, предоставление тех. спецификаций суб-получателями. </a:t>
          </a:r>
          <a:endParaRPr lang="ru-RU" sz="1500" kern="1200" dirty="0"/>
        </a:p>
      </dsp:txBody>
      <dsp:txXfrm>
        <a:off x="1199587" y="1838899"/>
        <a:ext cx="7859017" cy="919449"/>
      </dsp:txXfrm>
    </dsp:sp>
    <dsp:sp modelId="{33FD3497-0A1D-4F68-B7B8-3BAAFC2E7B6D}">
      <dsp:nvSpPr>
        <dsp:cNvPr id="0" name=""/>
        <dsp:cNvSpPr/>
      </dsp:nvSpPr>
      <dsp:spPr>
        <a:xfrm>
          <a:off x="624931" y="1723968"/>
          <a:ext cx="1149312" cy="11493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1081FD-2ADF-44B3-8997-5B436833E1B6}">
      <dsp:nvSpPr>
        <dsp:cNvPr id="0" name=""/>
        <dsp:cNvSpPr/>
      </dsp:nvSpPr>
      <dsp:spPr>
        <a:xfrm>
          <a:off x="1199587" y="3218314"/>
          <a:ext cx="7859017" cy="9194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9813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Проводится мониторирование закупок ПРООН/ГФ медицинского оборудования, изделий медицинского назначения (ИМН), средств индивидуальной защиты (СИЗ) и программной части гранта, заполняются чек-листы и акты.</a:t>
          </a:r>
          <a:endParaRPr lang="ru-RU" sz="1500" kern="1200" dirty="0" smtClean="0"/>
        </a:p>
      </dsp:txBody>
      <dsp:txXfrm>
        <a:off x="1199587" y="3218314"/>
        <a:ext cx="7859017" cy="919449"/>
      </dsp:txXfrm>
    </dsp:sp>
    <dsp:sp modelId="{71DCAF27-777E-4083-AE56-C54AB456DAAF}">
      <dsp:nvSpPr>
        <dsp:cNvPr id="0" name=""/>
        <dsp:cNvSpPr/>
      </dsp:nvSpPr>
      <dsp:spPr>
        <a:xfrm>
          <a:off x="624931" y="3103382"/>
          <a:ext cx="1149312" cy="11493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0542B3-154E-4039-A208-4CCDB3C49105}">
      <dsp:nvSpPr>
        <dsp:cNvPr id="0" name=""/>
        <dsp:cNvSpPr/>
      </dsp:nvSpPr>
      <dsp:spPr>
        <a:xfrm>
          <a:off x="672445" y="4597728"/>
          <a:ext cx="8386159" cy="9194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9813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Разработан Оценочный лист по вопросам качества оказания услуг по  ВИЧ и ТБ с получателями услуг/представителями сообществ</a:t>
          </a:r>
          <a:endParaRPr lang="ru-RU" sz="1500" kern="1200" dirty="0"/>
        </a:p>
      </dsp:txBody>
      <dsp:txXfrm>
        <a:off x="672445" y="4597728"/>
        <a:ext cx="8386159" cy="919449"/>
      </dsp:txXfrm>
    </dsp:sp>
    <dsp:sp modelId="{74C09B05-B704-4078-80ED-AD20BB6EC54C}">
      <dsp:nvSpPr>
        <dsp:cNvPr id="0" name=""/>
        <dsp:cNvSpPr/>
      </dsp:nvSpPr>
      <dsp:spPr>
        <a:xfrm>
          <a:off x="97789" y="4482796"/>
          <a:ext cx="1149312" cy="11493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8BE75-3042-4B16-BC41-8F1F1D73F495}">
      <dsp:nvSpPr>
        <dsp:cNvPr id="0" name=""/>
        <dsp:cNvSpPr/>
      </dsp:nvSpPr>
      <dsp:spPr>
        <a:xfrm>
          <a:off x="-6921226" y="-1058156"/>
          <a:ext cx="8236993" cy="8236993"/>
        </a:xfrm>
        <a:prstGeom prst="blockArc">
          <a:avLst>
            <a:gd name="adj1" fmla="val 18900000"/>
            <a:gd name="adj2" fmla="val 2700000"/>
            <a:gd name="adj3" fmla="val 262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419C0-426D-4BAC-9D39-8A2C91FD47BF}">
      <dsp:nvSpPr>
        <dsp:cNvPr id="0" name=""/>
        <dsp:cNvSpPr/>
      </dsp:nvSpPr>
      <dsp:spPr>
        <a:xfrm>
          <a:off x="676095" y="609322"/>
          <a:ext cx="8224897" cy="941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3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Изучила техническое задание для заполнения анкеты ГФ по аудиту, заполнила анкету и  отправила в ГФ. </a:t>
          </a:r>
          <a:br>
            <a:rPr lang="ru-RU" sz="1600" kern="1200" dirty="0" smtClean="0"/>
          </a:br>
          <a:r>
            <a:rPr lang="ru-RU" sz="1600" kern="1200" dirty="0" smtClean="0"/>
            <a:t>Подготовлено 7 пресс-релизов по информации Гранта ГФ в рамках C19RM и 1 пресс-релиз для  ПРООН/ГФ</a:t>
          </a:r>
          <a:endParaRPr lang="ru-RU" sz="1600" kern="1200" dirty="0"/>
        </a:p>
      </dsp:txBody>
      <dsp:txXfrm>
        <a:off x="676095" y="609322"/>
        <a:ext cx="8224897" cy="941605"/>
      </dsp:txXfrm>
    </dsp:sp>
    <dsp:sp modelId="{DAFD6930-192C-4F6E-84D3-CA07EBFC84C1}">
      <dsp:nvSpPr>
        <dsp:cNvPr id="0" name=""/>
        <dsp:cNvSpPr/>
      </dsp:nvSpPr>
      <dsp:spPr>
        <a:xfrm>
          <a:off x="144019" y="491614"/>
          <a:ext cx="1177006" cy="1177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8F2E9-EC82-45C2-9152-3C7557CEF4ED}">
      <dsp:nvSpPr>
        <dsp:cNvPr id="0" name=""/>
        <dsp:cNvSpPr/>
      </dsp:nvSpPr>
      <dsp:spPr>
        <a:xfrm>
          <a:off x="1228276" y="1883210"/>
          <a:ext cx="7685053" cy="941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3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Проведена работа по содействию команде аудиторов ГФ с 15 февраля по 31 марта 2022 года, посетивших Кыргызстан, предоставлена запрашиваемая   ими информация. </a:t>
          </a:r>
          <a:endParaRPr lang="ru-RU" sz="1600" kern="1200" dirty="0"/>
        </a:p>
      </dsp:txBody>
      <dsp:txXfrm>
        <a:off x="1228276" y="1883210"/>
        <a:ext cx="7685053" cy="941605"/>
      </dsp:txXfrm>
    </dsp:sp>
    <dsp:sp modelId="{FDB62553-C7D2-4E51-9F07-821275D90E67}">
      <dsp:nvSpPr>
        <dsp:cNvPr id="0" name=""/>
        <dsp:cNvSpPr/>
      </dsp:nvSpPr>
      <dsp:spPr>
        <a:xfrm>
          <a:off x="639773" y="1765510"/>
          <a:ext cx="1177006" cy="1177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38F96E-CE09-4A43-ABE7-BD1DA8D2FE04}">
      <dsp:nvSpPr>
        <dsp:cNvPr id="0" name=""/>
        <dsp:cNvSpPr/>
      </dsp:nvSpPr>
      <dsp:spPr>
        <a:xfrm>
          <a:off x="1228276" y="3295863"/>
          <a:ext cx="7685053" cy="941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3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Проведена работа по заполнению документации медицинских организаций и их свод поставщикам при закупке 55 рентген аппаратов (в </a:t>
          </a:r>
          <a:r>
            <a:rPr lang="ru-RU" sz="1600" kern="1200" dirty="0" err="1" smtClean="0"/>
            <a:t>т.ч</a:t>
          </a:r>
          <a:r>
            <a:rPr lang="ru-RU" sz="1600" kern="1200" dirty="0" smtClean="0"/>
            <a:t>. 33 стационарных и 22  портативных) для МЗКР, ТБ службы, </a:t>
          </a:r>
          <a:r>
            <a:rPr lang="ru-RU" sz="1600" kern="1200" dirty="0" smtClean="0"/>
            <a:t>ГСИН.</a:t>
          </a:r>
          <a:endParaRPr lang="ru-RU" sz="1600" kern="1200" dirty="0"/>
        </a:p>
      </dsp:txBody>
      <dsp:txXfrm>
        <a:off x="1228276" y="3295863"/>
        <a:ext cx="7685053" cy="941605"/>
      </dsp:txXfrm>
    </dsp:sp>
    <dsp:sp modelId="{054C96CB-58DC-49EB-908E-5C8FC53803E7}">
      <dsp:nvSpPr>
        <dsp:cNvPr id="0" name=""/>
        <dsp:cNvSpPr/>
      </dsp:nvSpPr>
      <dsp:spPr>
        <a:xfrm>
          <a:off x="639773" y="3178163"/>
          <a:ext cx="1177006" cy="1177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747E37-553B-4EFB-911D-AE200FBEA5C1}">
      <dsp:nvSpPr>
        <dsp:cNvPr id="0" name=""/>
        <dsp:cNvSpPr/>
      </dsp:nvSpPr>
      <dsp:spPr>
        <a:xfrm>
          <a:off x="688432" y="4708516"/>
          <a:ext cx="8224897" cy="941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39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Проведены  </a:t>
          </a:r>
          <a:r>
            <a:rPr lang="ru-RU" sz="1600" kern="1200" dirty="0" smtClean="0"/>
            <a:t>мониторинговые визиты в организации по Чуйской, </a:t>
          </a:r>
          <a:r>
            <a:rPr lang="ru-RU" sz="1600" kern="1200" dirty="0" err="1" smtClean="0"/>
            <a:t>Ошской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Джалал-Абадской</a:t>
          </a:r>
          <a:r>
            <a:rPr lang="ru-RU" sz="1600" kern="1200" dirty="0" smtClean="0"/>
            <a:t> областям, г. Бишкек, заполнены чек листы, акты.</a:t>
          </a:r>
          <a:endParaRPr lang="ru-RU" sz="1600" kern="1200" dirty="0"/>
        </a:p>
      </dsp:txBody>
      <dsp:txXfrm>
        <a:off x="688432" y="4708516"/>
        <a:ext cx="8224897" cy="941605"/>
      </dsp:txXfrm>
    </dsp:sp>
    <dsp:sp modelId="{620BF829-6780-4122-A360-652AA8AAE323}">
      <dsp:nvSpPr>
        <dsp:cNvPr id="0" name=""/>
        <dsp:cNvSpPr/>
      </dsp:nvSpPr>
      <dsp:spPr>
        <a:xfrm>
          <a:off x="99929" y="4590816"/>
          <a:ext cx="1177006" cy="1177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8BE75-3042-4B16-BC41-8F1F1D73F495}">
      <dsp:nvSpPr>
        <dsp:cNvPr id="0" name=""/>
        <dsp:cNvSpPr/>
      </dsp:nvSpPr>
      <dsp:spPr>
        <a:xfrm>
          <a:off x="-6918021" y="-1058156"/>
          <a:ext cx="8236993" cy="8236993"/>
        </a:xfrm>
        <a:prstGeom prst="blockArc">
          <a:avLst>
            <a:gd name="adj1" fmla="val 18900000"/>
            <a:gd name="adj2" fmla="val 2700000"/>
            <a:gd name="adj3" fmla="val 262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52D3A-C36D-43AA-82AF-074B94F88655}">
      <dsp:nvSpPr>
        <dsp:cNvPr id="0" name=""/>
        <dsp:cNvSpPr/>
      </dsp:nvSpPr>
      <dsp:spPr>
        <a:xfrm>
          <a:off x="849550" y="612068"/>
          <a:ext cx="8066984" cy="1224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658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Готовится ежемесячный отчет о проделанной работе и представляется в Секретариат СКК.</a:t>
          </a:r>
          <a:endParaRPr lang="ru-RU" sz="2700" kern="1200" dirty="0"/>
        </a:p>
      </dsp:txBody>
      <dsp:txXfrm>
        <a:off x="849550" y="612068"/>
        <a:ext cx="8066984" cy="1224136"/>
      </dsp:txXfrm>
    </dsp:sp>
    <dsp:sp modelId="{BDE03DBC-3451-48AD-A866-601C0A7268CF}">
      <dsp:nvSpPr>
        <dsp:cNvPr id="0" name=""/>
        <dsp:cNvSpPr/>
      </dsp:nvSpPr>
      <dsp:spPr>
        <a:xfrm>
          <a:off x="84465" y="459051"/>
          <a:ext cx="1530170" cy="15301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CC206-D17F-412C-B747-9FA05BD31180}">
      <dsp:nvSpPr>
        <dsp:cNvPr id="0" name=""/>
        <dsp:cNvSpPr/>
      </dsp:nvSpPr>
      <dsp:spPr>
        <a:xfrm>
          <a:off x="1294523" y="2448272"/>
          <a:ext cx="7622010" cy="1224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658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/>
            <a:t>Предоставляется отчет (презентация) на заседание КСОЗа согласно Плана мероприятий секретариата.</a:t>
          </a:r>
          <a:endParaRPr lang="ru-RU" sz="2700" kern="1200" dirty="0"/>
        </a:p>
      </dsp:txBody>
      <dsp:txXfrm>
        <a:off x="1294523" y="2448272"/>
        <a:ext cx="7622010" cy="1224136"/>
      </dsp:txXfrm>
    </dsp:sp>
    <dsp:sp modelId="{21E805A0-9CA7-435C-B8DE-EFA336F14C50}">
      <dsp:nvSpPr>
        <dsp:cNvPr id="0" name=""/>
        <dsp:cNvSpPr/>
      </dsp:nvSpPr>
      <dsp:spPr>
        <a:xfrm>
          <a:off x="529438" y="2295254"/>
          <a:ext cx="1530170" cy="15301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6C2C4-E810-40BB-8C7E-F9655491937F}">
      <dsp:nvSpPr>
        <dsp:cNvPr id="0" name=""/>
        <dsp:cNvSpPr/>
      </dsp:nvSpPr>
      <dsp:spPr>
        <a:xfrm>
          <a:off x="849550" y="4284476"/>
          <a:ext cx="8066984" cy="1224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658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/>
            <a:t>Подготовлен и отправлен отчет за весь период в Глобальный Фонд 6 сентября 2022 г.</a:t>
          </a:r>
          <a:endParaRPr lang="ru-RU" sz="2700" kern="1200" dirty="0"/>
        </a:p>
      </dsp:txBody>
      <dsp:txXfrm>
        <a:off x="849550" y="4284476"/>
        <a:ext cx="8066984" cy="1224136"/>
      </dsp:txXfrm>
    </dsp:sp>
    <dsp:sp modelId="{3083CA69-5F9C-4F09-9E60-6FD8B6D442D1}">
      <dsp:nvSpPr>
        <dsp:cNvPr id="0" name=""/>
        <dsp:cNvSpPr/>
      </dsp:nvSpPr>
      <dsp:spPr>
        <a:xfrm>
          <a:off x="84465" y="4131459"/>
          <a:ext cx="1530170" cy="15301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A14B1-B502-4146-8004-5D6552D5F74E}">
      <dsp:nvSpPr>
        <dsp:cNvPr id="0" name=""/>
        <dsp:cNvSpPr/>
      </dsp:nvSpPr>
      <dsp:spPr>
        <a:xfrm>
          <a:off x="0" y="936107"/>
          <a:ext cx="8784976" cy="1216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Глобальным  Фондом  для борьбы с COVID-19 было выделено 6 609 697 дол США для, из них закупки - 5900000 дол. США, программная часть – 709697 дол. США. Срок реализации гранта – декабрь 2023 г.,  начало  август 2022 г. </a:t>
          </a:r>
          <a:br>
            <a:rPr lang="ru-RU" sz="1800" kern="1200" dirty="0" smtClean="0"/>
          </a:br>
          <a:endParaRPr lang="ru-RU" sz="1800" kern="1200" dirty="0"/>
        </a:p>
      </dsp:txBody>
      <dsp:txXfrm>
        <a:off x="59399" y="995506"/>
        <a:ext cx="8666178" cy="1098002"/>
      </dsp:txXfrm>
    </dsp:sp>
    <dsp:sp modelId="{34C389BD-D81D-46F7-AB46-C3482F015B65}">
      <dsp:nvSpPr>
        <dsp:cNvPr id="0" name=""/>
        <dsp:cNvSpPr/>
      </dsp:nvSpPr>
      <dsp:spPr>
        <a:xfrm>
          <a:off x="0" y="2152907"/>
          <a:ext cx="8784976" cy="2671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2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/>
            <a:t>Были закуплены:</a:t>
          </a:r>
          <a:r>
            <a:rPr lang="ru-RU" sz="1800" kern="1200" dirty="0" smtClean="0"/>
            <a:t/>
          </a:r>
          <a:br>
            <a:rPr lang="ru-RU" sz="1800" kern="1200" dirty="0" smtClean="0"/>
          </a:br>
          <a:r>
            <a:rPr lang="ru-RU" sz="1800" kern="1200" dirty="0" smtClean="0"/>
            <a:t>медицинское оборудования для больниц, организаций ПМСП,  лабораторное оборудование и препараты для диагностики  COVID-19 (ПЦР) и экспресс-тесты, изделия медицинского назначения, средства индивидуальной защиты, частично  лабораторное оборудование (мини-спин скоростной, мешалка для перемешивания крови, лабораторный холодильник) и 2 стационарных УЗИ-аппарата для службы СПИД: г. Бишкек и Ош, оборудование для ПЦР (НРЛ), </a:t>
          </a:r>
          <a:r>
            <a:rPr lang="ru-RU" sz="1800" kern="1200" dirty="0" err="1" smtClean="0"/>
            <a:t>СИЗы</a:t>
          </a:r>
          <a:r>
            <a:rPr lang="ru-RU" sz="1800" kern="1200" dirty="0" smtClean="0"/>
            <a:t>, антисептики объемом 100 мл и  500 мл.</a:t>
          </a:r>
          <a:br>
            <a:rPr lang="ru-RU" sz="1800" kern="1200" dirty="0" smtClean="0"/>
          </a:br>
          <a:r>
            <a:rPr lang="ru-RU" sz="1800" kern="1200" dirty="0" smtClean="0"/>
            <a:t>ИФА оборудование для 5-ти межрайонных ЦГСЭН: </a:t>
          </a:r>
          <a:r>
            <a:rPr lang="ru-RU" sz="1800" kern="1200" dirty="0" err="1" smtClean="0"/>
            <a:t>ДПЗиГСЭН</a:t>
          </a:r>
          <a:r>
            <a:rPr lang="ru-RU" sz="1800" kern="1200" dirty="0" smtClean="0"/>
            <a:t>, Ош, Джалал-Абад, Нарын. Каракол</a:t>
          </a:r>
          <a:endParaRPr lang="ru-RU" sz="1800" kern="1200" dirty="0"/>
        </a:p>
      </dsp:txBody>
      <dsp:txXfrm>
        <a:off x="0" y="2152907"/>
        <a:ext cx="8784976" cy="2671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49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519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689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3431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593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007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20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30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0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91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1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276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2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48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62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38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20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70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8064896" cy="37444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cap="none" dirty="0" smtClean="0"/>
              <a:t>Отчет</a:t>
            </a:r>
            <a:br>
              <a:rPr lang="ru-RU" sz="3600" cap="none" dirty="0" smtClean="0"/>
            </a:br>
            <a:r>
              <a:rPr lang="ru-RU" sz="3600" cap="none" dirty="0" smtClean="0"/>
              <a:t>специалиста по координации в рамках С19</a:t>
            </a:r>
            <a:r>
              <a:rPr lang="en-US" sz="3600" cap="none" dirty="0" smtClean="0"/>
              <a:t>RM</a:t>
            </a:r>
            <a:r>
              <a:rPr lang="ru-RU" sz="3600" cap="none" dirty="0" smtClean="0"/>
              <a:t> проекта </a:t>
            </a:r>
            <a:br>
              <a:rPr lang="ru-RU" sz="3600" cap="none" dirty="0" smtClean="0"/>
            </a:br>
            <a:r>
              <a:rPr lang="ru-RU" sz="3600" cap="none" dirty="0" smtClean="0"/>
              <a:t>«Комитет по борьбе с ВИЧ/</a:t>
            </a:r>
            <a:r>
              <a:rPr lang="ru-RU" sz="3600" cap="none" dirty="0" err="1" smtClean="0"/>
              <a:t>спидом</a:t>
            </a:r>
            <a:r>
              <a:rPr lang="ru-RU" sz="3600" cap="none" dirty="0" smtClean="0"/>
              <a:t>, туберкулезом и малярией КСОЗ при ПКР»</a:t>
            </a:r>
            <a:r>
              <a:rPr lang="en-US" sz="3600" cap="none" dirty="0" smtClean="0"/>
              <a:t/>
            </a:r>
            <a:br>
              <a:rPr lang="en-US" sz="3600" cap="none" dirty="0" smtClean="0"/>
            </a:br>
            <a:r>
              <a:rPr lang="ru-RU" sz="3600" cap="none" dirty="0" smtClean="0"/>
              <a:t> </a:t>
            </a:r>
            <a:r>
              <a:rPr lang="ru-RU" sz="3600" cap="none" dirty="0" err="1" smtClean="0"/>
              <a:t>Суваналиевой</a:t>
            </a:r>
            <a:r>
              <a:rPr lang="ru-RU" sz="3600" cap="none" dirty="0" smtClean="0"/>
              <a:t> Ш.</a:t>
            </a:r>
            <a:br>
              <a:rPr lang="ru-RU" sz="3600" cap="none" dirty="0" smtClean="0"/>
            </a:br>
            <a:r>
              <a:rPr lang="ru-RU" sz="3600" cap="none" dirty="0" smtClean="0"/>
              <a:t>за период с августа 2021 г. по </a:t>
            </a:r>
            <a:r>
              <a:rPr lang="ru-RU" sz="3600" cap="none" dirty="0" smtClean="0"/>
              <a:t>август 2022 </a:t>
            </a:r>
            <a:r>
              <a:rPr lang="ru-RU" sz="3600" cap="none" dirty="0" smtClean="0"/>
              <a:t>г.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4975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3728" y="692696"/>
            <a:ext cx="6569928" cy="936104"/>
          </a:xfrm>
        </p:spPr>
        <p:txBody>
          <a:bodyPr>
            <a:noAutofit/>
          </a:bodyPr>
          <a:lstStyle/>
          <a:p>
            <a:pPr algn="l"/>
            <a:r>
              <a:rPr lang="ru-RU" sz="2800" cap="none" dirty="0" smtClean="0"/>
              <a:t>Запланированы на 3-4 кварталы 2022 года</a:t>
            </a:r>
            <a:endParaRPr lang="ru-RU" sz="2800" cap="none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4360" y="1844824"/>
            <a:ext cx="7955280" cy="441881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тренинги </a:t>
            </a:r>
            <a:r>
              <a:rPr lang="ru-RU" sz="2400" dirty="0"/>
              <a:t>по синдрому сгорания для сотрудников ВИЧ службы, 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для </a:t>
            </a:r>
            <a:r>
              <a:rPr lang="ru-RU" sz="2400" dirty="0"/>
              <a:t>лабораторных специалистов по обновленному модулю, 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по  </a:t>
            </a:r>
            <a:r>
              <a:rPr lang="ru-RU" sz="2400" dirty="0"/>
              <a:t>взаимодействию между НПО и ОЗ, новым подходам в работе НПО,  </a:t>
            </a:r>
            <a:r>
              <a:rPr lang="ru-RU" sz="2400" dirty="0" smtClean="0"/>
              <a:t>для </a:t>
            </a:r>
            <a:r>
              <a:rPr lang="ru-RU" sz="2400" dirty="0"/>
              <a:t>сотрудников ГСИН (службы пробации) будут проведены в 3 квартале 2022 г. 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Для </a:t>
            </a:r>
            <a:r>
              <a:rPr lang="ru-RU" sz="2400" dirty="0"/>
              <a:t>НПО по адаптации, он-лайн технологиям и </a:t>
            </a:r>
            <a:r>
              <a:rPr lang="ru-RU" sz="2400" dirty="0" smtClean="0"/>
              <a:t>т.д., в  </a:t>
            </a:r>
            <a:r>
              <a:rPr lang="ru-RU" sz="2400" dirty="0"/>
              <a:t>связи с отсутствием базы данных, будет решаться вопрос о переходе на другую платформу и по результатам обсуждения, будет принято решение о необходимости проведения тренингов.</a:t>
            </a:r>
            <a:br>
              <a:rPr lang="ru-RU" sz="24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53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Autofit/>
          </a:bodyPr>
          <a:lstStyle/>
          <a:p>
            <a:pPr algn="l"/>
            <a:r>
              <a:rPr lang="ru-RU" sz="2800" cap="none" dirty="0" smtClean="0"/>
              <a:t/>
            </a:r>
            <a:br>
              <a:rPr lang="ru-RU" sz="2800" cap="none" dirty="0" smtClean="0"/>
            </a:br>
            <a:r>
              <a:rPr lang="ru-RU" sz="2800" cap="none" dirty="0" smtClean="0"/>
              <a:t> </a:t>
            </a:r>
            <a:br>
              <a:rPr lang="ru-RU" sz="2800" cap="none" dirty="0" smtClean="0"/>
            </a:br>
            <a:r>
              <a:rPr lang="ru-RU" sz="2800" cap="none" dirty="0" smtClean="0"/>
              <a:t/>
            </a:r>
            <a:br>
              <a:rPr lang="ru-RU" sz="2800" cap="none" dirty="0" smtClean="0"/>
            </a:br>
            <a:endParaRPr lang="ru-RU" sz="2800" cap="non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1556792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200" dirty="0"/>
              <a:t>Созданы 4 </a:t>
            </a:r>
            <a:r>
              <a:rPr lang="ru-RU" sz="2200" dirty="0" err="1"/>
              <a:t>мультидисциплинарные</a:t>
            </a:r>
            <a:r>
              <a:rPr lang="ru-RU" sz="2200" dirty="0"/>
              <a:t> команды в </a:t>
            </a:r>
            <a:r>
              <a:rPr lang="ru-RU" sz="2200" dirty="0" err="1"/>
              <a:t>г.Бишкек</a:t>
            </a:r>
            <a:r>
              <a:rPr lang="ru-RU" sz="2200" dirty="0"/>
              <a:t>, Ч</a:t>
            </a:r>
            <a:r>
              <a:rPr lang="ru-RU" sz="2200" dirty="0" smtClean="0"/>
              <a:t>уйской</a:t>
            </a:r>
            <a:r>
              <a:rPr lang="ru-RU" sz="2200" dirty="0"/>
              <a:t>, </a:t>
            </a:r>
            <a:r>
              <a:rPr lang="ru-RU" sz="2200" dirty="0" err="1"/>
              <a:t>О</a:t>
            </a:r>
            <a:r>
              <a:rPr lang="ru-RU" sz="2200" dirty="0" err="1" smtClean="0"/>
              <a:t>шской</a:t>
            </a:r>
            <a:r>
              <a:rPr lang="ru-RU" sz="2200" dirty="0" smtClean="0"/>
              <a:t> </a:t>
            </a:r>
            <a:r>
              <a:rPr lang="ru-RU" sz="2200" dirty="0"/>
              <a:t>и </a:t>
            </a:r>
            <a:r>
              <a:rPr lang="ru-RU" sz="2200" dirty="0" smtClean="0"/>
              <a:t>Джалал-Абадской </a:t>
            </a:r>
            <a:r>
              <a:rPr lang="ru-RU" sz="2200" dirty="0"/>
              <a:t>областях с участием НПО (врач, медсестра, равный консультант) для консультирования и доставки </a:t>
            </a:r>
            <a:r>
              <a:rPr lang="ru-RU" sz="2200" dirty="0" smtClean="0"/>
              <a:t>АРВ-препаратов</a:t>
            </a:r>
            <a:r>
              <a:rPr lang="ru-RU" sz="2200" dirty="0"/>
              <a:t>, наборов для самотестирования в места проживания ЛЖВ</a:t>
            </a:r>
            <a:r>
              <a:rPr lang="ru-RU" sz="22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200" dirty="0" smtClean="0"/>
              <a:t>Оказывается </a:t>
            </a:r>
            <a:r>
              <a:rPr lang="ru-RU" sz="2200" dirty="0"/>
              <a:t>экспертная поддержка для работы  по участию сообщества в национальных механизмах ответа на </a:t>
            </a:r>
            <a:r>
              <a:rPr lang="en-US" sz="2200" dirty="0"/>
              <a:t>COVID</a:t>
            </a:r>
            <a:r>
              <a:rPr lang="ru-RU" sz="2200" dirty="0" smtClean="0"/>
              <a:t>-19 </a:t>
            </a:r>
            <a:r>
              <a:rPr lang="ru-RU" sz="2200" dirty="0"/>
              <a:t>(рабочие встречи</a:t>
            </a:r>
            <a:r>
              <a:rPr lang="ru-RU" sz="2200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200" dirty="0" smtClean="0"/>
              <a:t>мониторинг </a:t>
            </a:r>
            <a:r>
              <a:rPr lang="ru-RU" sz="2200" dirty="0"/>
              <a:t>национальных мер реагирования на COVID-19 со стороны гражданского общества (исследовательская работа)  на стадии обсуждения</a:t>
            </a:r>
            <a:r>
              <a:rPr lang="ru-RU" sz="22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200" dirty="0"/>
              <a:t>на стадии </a:t>
            </a:r>
            <a:r>
              <a:rPr lang="ru-RU" sz="2200" dirty="0" err="1" smtClean="0"/>
              <a:t>финализации</a:t>
            </a:r>
            <a:r>
              <a:rPr lang="ru-RU" sz="2200" dirty="0" smtClean="0"/>
              <a:t> находится вопрос  стратегии </a:t>
            </a:r>
            <a:r>
              <a:rPr lang="ru-RU" sz="2200" dirty="0"/>
              <a:t>по мотивационным  выплатам врачам и м/с за наблюдение за </a:t>
            </a:r>
            <a:r>
              <a:rPr lang="ru-RU" sz="2200" dirty="0" smtClean="0"/>
              <a:t>ЛЖВ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5002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5736" y="3212976"/>
            <a:ext cx="44408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/>
              <a:t>Спасибо за внимание!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891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012801"/>
              </p:ext>
            </p:extLst>
          </p:nvPr>
        </p:nvGraphicFramePr>
        <p:xfrm>
          <a:off x="323850" y="260350"/>
          <a:ext cx="8569325" cy="626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34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622508"/>
              </p:ext>
            </p:extLst>
          </p:nvPr>
        </p:nvGraphicFramePr>
        <p:xfrm>
          <a:off x="0" y="260350"/>
          <a:ext cx="9109075" cy="6297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286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6990" y="404664"/>
            <a:ext cx="8892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416361792"/>
              </p:ext>
            </p:extLst>
          </p:nvPr>
        </p:nvGraphicFramePr>
        <p:xfrm>
          <a:off x="0" y="404664"/>
          <a:ext cx="91440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944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1340768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469641736"/>
              </p:ext>
            </p:extLst>
          </p:nvPr>
        </p:nvGraphicFramePr>
        <p:xfrm>
          <a:off x="35496" y="260648"/>
          <a:ext cx="90010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241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1340768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/>
            </a:r>
            <a:br>
              <a:rPr lang="ru-RU" dirty="0">
                <a:solidFill>
                  <a:prstClr val="black"/>
                </a:solidFill>
              </a:rPr>
            </a:b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85481615"/>
              </p:ext>
            </p:extLst>
          </p:nvPr>
        </p:nvGraphicFramePr>
        <p:xfrm>
          <a:off x="35496" y="260648"/>
          <a:ext cx="90010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214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482453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	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51407245"/>
              </p:ext>
            </p:extLst>
          </p:nvPr>
        </p:nvGraphicFramePr>
        <p:xfrm>
          <a:off x="179512" y="332656"/>
          <a:ext cx="878497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646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648403"/>
          </a:xfrm>
        </p:spPr>
        <p:txBody>
          <a:bodyPr>
            <a:normAutofit/>
          </a:bodyPr>
          <a:lstStyle/>
          <a:p>
            <a:pPr algn="just"/>
            <a:r>
              <a:rPr lang="ru-RU" sz="2800" cap="none" dirty="0" smtClean="0"/>
              <a:t>На  стадии реализации</a:t>
            </a:r>
            <a:endParaRPr lang="ru-RU" sz="2800" cap="none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4360" y="1628800"/>
            <a:ext cx="7955280" cy="463484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закупка стационарных и  портативных рентген-аппаратов для МЗКР, ТБ службы, </a:t>
            </a:r>
            <a:r>
              <a:rPr lang="ru-RU" sz="2400" dirty="0" smtClean="0"/>
              <a:t>ГСИН, </a:t>
            </a:r>
            <a:r>
              <a:rPr lang="ru-RU" sz="2400" dirty="0" smtClean="0"/>
              <a:t>портативный </a:t>
            </a:r>
            <a:r>
              <a:rPr lang="ru-RU" sz="2400" dirty="0"/>
              <a:t>УЗИ и  ЭКГ аппараты для НЦФ,  компьютерного томографа для </a:t>
            </a:r>
            <a:r>
              <a:rPr lang="ru-RU" sz="2400" dirty="0" smtClean="0"/>
              <a:t>НЦФ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оборудования  </a:t>
            </a:r>
            <a:r>
              <a:rPr lang="ru-RU" sz="2400" dirty="0"/>
              <a:t>для определения чувствительности к антибиотикам  для </a:t>
            </a:r>
            <a:r>
              <a:rPr lang="ru-RU" sz="2400" dirty="0" smtClean="0"/>
              <a:t>РКИБ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лабораторного </a:t>
            </a:r>
            <a:r>
              <a:rPr lang="ru-RU" sz="2400" dirty="0"/>
              <a:t>оборудования для </a:t>
            </a:r>
            <a:r>
              <a:rPr lang="ru-RU" sz="2400" dirty="0" err="1" smtClean="0"/>
              <a:t>РЦСПИДа</a:t>
            </a:r>
            <a:r>
              <a:rPr lang="ru-RU" sz="2400" dirty="0" smtClean="0"/>
              <a:t>, </a:t>
            </a:r>
            <a:r>
              <a:rPr lang="ru-RU" sz="2400" dirty="0" err="1" smtClean="0"/>
              <a:t>ДПЗиГСЭН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реагентов </a:t>
            </a:r>
            <a:r>
              <a:rPr lang="ru-RU" sz="2400" dirty="0"/>
              <a:t>для </a:t>
            </a:r>
            <a:r>
              <a:rPr lang="ru-RU" sz="2400" dirty="0" err="1" smtClean="0"/>
              <a:t>секвенирования</a:t>
            </a:r>
            <a:r>
              <a:rPr lang="ru-RU" sz="2400" dirty="0" smtClean="0"/>
              <a:t> НРЛ НЦФ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err="1" smtClean="0"/>
              <a:t>реанимобиля</a:t>
            </a:r>
            <a:r>
              <a:rPr lang="ru-RU" sz="2400" dirty="0" smtClean="0"/>
              <a:t>  </a:t>
            </a:r>
            <a:r>
              <a:rPr lang="ru-RU" sz="2400" dirty="0"/>
              <a:t>и автомобиля скорой помощи для </a:t>
            </a:r>
            <a:r>
              <a:rPr lang="ru-RU" sz="2400" dirty="0" smtClean="0"/>
              <a:t>ГСИН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dirty="0"/>
              <a:t>средства индивидуальной защиты (СИЗ) для всех получателей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5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764373"/>
            <a:ext cx="7128792" cy="792419"/>
          </a:xfrm>
        </p:spPr>
        <p:txBody>
          <a:bodyPr>
            <a:normAutofit/>
          </a:bodyPr>
          <a:lstStyle/>
          <a:p>
            <a:r>
              <a:rPr lang="ru-RU" sz="2800" cap="none" dirty="0" smtClean="0"/>
              <a:t>По программной части проведены тренинги: </a:t>
            </a:r>
            <a:endParaRPr lang="ru-RU" sz="3200" cap="none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360" y="1844824"/>
            <a:ext cx="7955280" cy="441881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«</a:t>
            </a:r>
            <a:r>
              <a:rPr lang="ru-RU" sz="2400" dirty="0"/>
              <a:t>по эффективному взаимодействию медицинских работников и сотрудников НПО</a:t>
            </a:r>
            <a:r>
              <a:rPr lang="ru-RU" sz="2400" dirty="0" smtClean="0"/>
              <a:t>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«</a:t>
            </a:r>
            <a:r>
              <a:rPr lang="ru-RU" sz="2400" dirty="0"/>
              <a:t>организация процесса консультирования женщин из ключевых групп, пострадавших от насилия или находящихся в зоне риска насилия и употребляющих </a:t>
            </a:r>
            <a:r>
              <a:rPr lang="ru-RU" sz="2400" dirty="0" err="1"/>
              <a:t>психоактивные</a:t>
            </a:r>
            <a:r>
              <a:rPr lang="ru-RU" sz="2400" dirty="0"/>
              <a:t> вещества на базе неправительственных организаций</a:t>
            </a:r>
            <a:r>
              <a:rPr lang="ru-RU" sz="2400" dirty="0" smtClean="0"/>
              <a:t>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по </a:t>
            </a:r>
            <a:r>
              <a:rPr lang="ru-RU" sz="2400" dirty="0"/>
              <a:t>сексуальному  репродуктивному здоровью</a:t>
            </a:r>
            <a:br>
              <a:rPr lang="ru-RU" sz="2400" dirty="0"/>
            </a:br>
            <a:r>
              <a:rPr lang="ru-RU" sz="2400" dirty="0" smtClean="0"/>
              <a:t>обучающие </a:t>
            </a:r>
            <a:r>
              <a:rPr lang="ru-RU" sz="2400" dirty="0"/>
              <a:t>семинары для </a:t>
            </a:r>
            <a:r>
              <a:rPr lang="ru-RU" sz="2400" dirty="0" smtClean="0"/>
              <a:t>работников медицинских </a:t>
            </a:r>
            <a:r>
              <a:rPr lang="ru-RU" sz="2400" dirty="0"/>
              <a:t>учреждений и гражданского </a:t>
            </a:r>
            <a:r>
              <a:rPr lang="ru-RU" sz="2400" dirty="0" smtClean="0"/>
              <a:t>сектора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созданы </a:t>
            </a:r>
            <a:r>
              <a:rPr lang="ru-RU" sz="2400" dirty="0"/>
              <a:t>центры  для ЛЖВ\ЛУИН\БЗ  и отдельно для ЛЖВ, начали функционировать  с 1-го квартала 2022 г.</a:t>
            </a:r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20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Times New Roman/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271</TotalTime>
  <Words>818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След самолета</vt:lpstr>
      <vt:lpstr>Отчет специалиста по координации в рамках С19RM проекта  «Комитет по борьбе с ВИЧ/спидом, туберкулезом и малярией КСОЗ при ПКР»  Суваналиевой Ш. за период с августа 2021 г. по август 2022 г.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</vt:lpstr>
      <vt:lpstr>На  стадии реализации</vt:lpstr>
      <vt:lpstr>По программной части проведены тренинги: </vt:lpstr>
      <vt:lpstr>Запланированы на 3-4 кварталы 2022 года</vt:lpstr>
      <vt:lpstr>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специалиста по координации в рамках С19RM проекта «Комитет по борьбе с ВИЧ/СПИДом, туберкулезом и малярией КСОЗ при ПКР» Суваналиевой Ш. за период с августа 2021 г. по июнь 2022 г.</dc:title>
  <dc:creator>asus-tabpc</dc:creator>
  <cp:lastModifiedBy>asus-tabpc</cp:lastModifiedBy>
  <cp:revision>47</cp:revision>
  <dcterms:created xsi:type="dcterms:W3CDTF">2022-07-13T04:14:54Z</dcterms:created>
  <dcterms:modified xsi:type="dcterms:W3CDTF">2022-09-21T03:14:57Z</dcterms:modified>
</cp:coreProperties>
</file>