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F4CD4-F900-43FD-B2EE-FF3E615DF701}" type="datetimeFigureOut">
              <a:rPr lang="ru-RU"/>
              <a:pPr>
                <a:defRPr/>
              </a:pPr>
              <a:t>пт 22.01.21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ED714-4DCC-46E0-8F91-60DB2BBF6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60541-C006-413F-8E7B-0163D266D542}" type="datetimeFigureOut">
              <a:rPr lang="ru-RU"/>
              <a:pPr>
                <a:defRPr/>
              </a:pPr>
              <a:t>пт 22.01.21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D44EA-CFFA-4206-9B34-76EB563B7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1479F-3318-4F57-9101-385F05321435}" type="datetimeFigureOut">
              <a:rPr lang="ru-RU"/>
              <a:pPr>
                <a:defRPr/>
              </a:pPr>
              <a:t>пт 22.01.21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FB397-3891-4472-A470-D7C69145A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4ACAF-35BF-4741-9D71-7D0D545E68F2}" type="datetimeFigureOut">
              <a:rPr lang="ru-RU"/>
              <a:pPr>
                <a:defRPr/>
              </a:pPr>
              <a:t>пт 22.01.21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7097-768D-4D82-8B1E-2BC020A0B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981FA-1444-4D06-B18E-049AF12A783E}" type="datetimeFigureOut">
              <a:rPr lang="ru-RU"/>
              <a:pPr>
                <a:defRPr/>
              </a:pPr>
              <a:t>пт 22.01.21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8DDCB-AFFF-4207-BF69-8F4A858F3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1572D-1038-4637-AA6F-586701348914}" type="datetimeFigureOut">
              <a:rPr lang="ru-RU"/>
              <a:pPr>
                <a:defRPr/>
              </a:pPr>
              <a:t>пт 22.01.21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36CFB-09A4-429B-AC1C-7D9417A79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DB5E-1789-4031-9A2D-34B237CFEA9E}" type="datetimeFigureOut">
              <a:rPr lang="ru-RU"/>
              <a:pPr>
                <a:defRPr/>
              </a:pPr>
              <a:t>пт 22.01.21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0F930-AD3D-46AA-9FE1-E182AAD4A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16D6-8B2A-47F9-8B35-18C815B459FF}" type="datetimeFigureOut">
              <a:rPr lang="ru-RU"/>
              <a:pPr>
                <a:defRPr/>
              </a:pPr>
              <a:t>пт 22.01.21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1E5A9-E5B7-4124-B3ED-1E810B5D4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54291-C14B-4454-A7D2-44A6E3545E52}" type="datetimeFigureOut">
              <a:rPr lang="ru-RU"/>
              <a:pPr>
                <a:defRPr/>
              </a:pPr>
              <a:t>пт 22.01.21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3BA90-F83E-422E-85A3-C25F17492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D18E-0673-4148-84A1-A09C3CA02EDE}" type="datetimeFigureOut">
              <a:rPr lang="ru-RU"/>
              <a:pPr>
                <a:defRPr/>
              </a:pPr>
              <a:t>пт 22.01.21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914E3-8DD4-4583-BA61-0E29CB376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EBFD9-AEE3-4CAD-A99A-D660E47081DB}" type="datetimeFigureOut">
              <a:rPr lang="ru-RU"/>
              <a:pPr>
                <a:defRPr/>
              </a:pPr>
              <a:t>пт 22.01.21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25AFE-170C-4A91-88EE-82E46358A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0D2585-4BF3-4ECE-90AA-460EF05D216E}" type="datetimeFigureOut">
              <a:rPr lang="ru-RU"/>
              <a:pPr>
                <a:defRPr/>
              </a:pPr>
              <a:t>пт 22.01.21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FA02D5-200C-47BC-9CB1-46AF675C3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 rtlCol="0">
            <a:noAutofit/>
          </a:bodyPr>
          <a:lstStyle/>
          <a:p>
            <a:r>
              <a:rPr lang="ky-KG" sz="2400" b="1" dirty="0"/>
              <a:t>Мониторинговый анализ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ky-KG" sz="2400" dirty="0"/>
              <a:t>реализации постановления Правительства Кыргызской Республики  “О программе Правительства Кыргызской Республики по преодолению ВИЧ-инфекции в Кыргызской Республике на 2017–2021 годы” от 30 декабря 2017 года № 852</a:t>
            </a:r>
            <a:endParaRPr lang="ru-RU" sz="2400" dirty="0" smtClean="0"/>
          </a:p>
        </p:txBody>
      </p:sp>
      <p:pic>
        <p:nvPicPr>
          <p:cNvPr id="4" name="Picture 2" descr="C:\Users\Nurlan\Desktop\1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3284538"/>
            <a:ext cx="19446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760413" y="44450"/>
            <a:ext cx="7772400" cy="1470025"/>
          </a:xfrm>
        </p:spPr>
        <p:txBody>
          <a:bodyPr/>
          <a:lstStyle/>
          <a:p>
            <a:r>
              <a:rPr lang="ru-RU" sz="2800" b="1" smtClean="0"/>
              <a:t>Спасибо за внимание!</a:t>
            </a:r>
            <a:endParaRPr lang="ru-RU" sz="2800" smtClean="0"/>
          </a:p>
        </p:txBody>
      </p:sp>
      <p:pic>
        <p:nvPicPr>
          <p:cNvPr id="16387" name="Picture 2" descr="\\192.168.173.4\Public\ЖЕНЩИНЫ МИЛИЦИОНЕРЫ\IMG_5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557338"/>
            <a:ext cx="6840538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2400" cy="1470025"/>
          </a:xfrm>
        </p:spPr>
        <p:txBody>
          <a:bodyPr/>
          <a:lstStyle/>
          <a:p>
            <a:pPr algn="just"/>
            <a:r>
              <a:rPr lang="ky-KG" sz="2000" dirty="0" smtClean="0"/>
              <a:t/>
            </a:r>
            <a:br>
              <a:rPr lang="ky-KG" sz="2000" dirty="0" smtClean="0"/>
            </a:br>
            <a:r>
              <a:rPr lang="ky-KG" sz="2000" dirty="0" smtClean="0"/>
              <a:t>Министерством </a:t>
            </a:r>
            <a:r>
              <a:rPr lang="ky-KG" sz="2000" dirty="0"/>
              <a:t>внутренних дел Кыргызской Республики в 2017-2020 гг. осуществлена соответствующая работа по профилактике ВИЧ-инфекции, совершенствованию законодательства и правоприменительной практики, повышению потенциала сотрудников органов внутренних дел </a:t>
            </a:r>
            <a:r>
              <a:rPr lang="ky-KG" sz="2000" i="1" dirty="0"/>
              <a:t>(- Далее ОВД КР),</a:t>
            </a:r>
            <a:r>
              <a:rPr lang="ky-KG" sz="2000" dirty="0"/>
              <a:t> усилению взаимодействия с другими правоохранительными органами.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ky-KG" sz="2000" dirty="0"/>
              <a:t>Данная работа проводилась при поддержке международных и неправительственных организаций, гражданского сообщества.  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</p:txBody>
      </p:sp>
      <p:pic>
        <p:nvPicPr>
          <p:cNvPr id="3075" name="Picture 2" descr="C:\Users\Nurlan\Desktop\1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3284538"/>
            <a:ext cx="19446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1470025"/>
          </a:xfrm>
        </p:spPr>
        <p:txBody>
          <a:bodyPr/>
          <a:lstStyle/>
          <a:p>
            <a:pPr algn="l"/>
            <a:r>
              <a:rPr lang="ky-KG" sz="1200" dirty="0" smtClean="0"/>
              <a:t/>
            </a:r>
            <a:br>
              <a:rPr lang="ky-KG" sz="1200" dirty="0" smtClean="0"/>
            </a:br>
            <a:r>
              <a:rPr lang="ky-KG" sz="1200" dirty="0"/>
              <a:t/>
            </a:r>
            <a:br>
              <a:rPr lang="ky-KG" sz="1200" dirty="0"/>
            </a:br>
            <a:r>
              <a:rPr lang="ky-KG" sz="1800" dirty="0" smtClean="0"/>
              <a:t>Ключевым </a:t>
            </a:r>
            <a:r>
              <a:rPr lang="ky-KG" sz="1800" dirty="0"/>
              <a:t>ведомственным нормативным актом, регламентирующим деятельность ОВД КР по предупреждению ВИЧ-инфекции  является </a:t>
            </a:r>
            <a:r>
              <a:rPr lang="ky-KG" sz="1800" b="1" i="1" dirty="0"/>
              <a:t>действующий приказ</a:t>
            </a:r>
            <a:r>
              <a:rPr lang="ky-KG" sz="1800" b="1" dirty="0"/>
              <a:t> “</a:t>
            </a:r>
            <a:r>
              <a:rPr lang="ky-KG" sz="1800" b="1" i="1" dirty="0"/>
              <a:t>Об утверждении Плана мероприятий МВД КР по реализации постановления Правительства Кыргызской Республики от 30 декабря 2017 года № 852 по преодолению ВИЧ-инфекции в Кыргызской Республике” </a:t>
            </a:r>
            <a:r>
              <a:rPr lang="ky-KG" sz="1800" dirty="0"/>
              <a:t>от 18 марта 2019 года № 226.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500" dirty="0" smtClean="0"/>
              <a:t> </a:t>
            </a:r>
          </a:p>
        </p:txBody>
      </p:sp>
      <p:pic>
        <p:nvPicPr>
          <p:cNvPr id="6147" name="Picture 2" descr="http://www.neweurasia.net/wp-content/uploads/2013/05/Konstitus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2738" y="2708275"/>
            <a:ext cx="3159125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684213" y="2565400"/>
            <a:ext cx="7772400" cy="1470025"/>
          </a:xfrm>
        </p:spPr>
        <p:txBody>
          <a:bodyPr/>
          <a:lstStyle/>
          <a:p>
            <a:r>
              <a:rPr lang="ky-KG" sz="3600" b="1" i="1" dirty="0"/>
              <a:t>Р</a:t>
            </a:r>
            <a:r>
              <a:rPr lang="ky-KG" sz="3600" b="1" i="1" dirty="0" smtClean="0"/>
              <a:t>аспоряжение </a:t>
            </a:r>
            <a:r>
              <a:rPr lang="ky-KG" sz="3600" b="1" i="1" dirty="0"/>
              <a:t>МВД КР “О совершенствовании деятельности органов внутренних дел Кыргызской Республики при работе с представителями уязвимых групп населения”</a:t>
            </a:r>
            <a:r>
              <a:rPr lang="ky-KG" sz="3600" b="1" dirty="0"/>
              <a:t> </a:t>
            </a:r>
            <a:r>
              <a:rPr lang="ky-KG" sz="3600" dirty="0"/>
              <a:t>от 14 декабря 2017 года № 946-р. </a:t>
            </a:r>
            <a:r>
              <a:rPr lang="ru-RU" dirty="0"/>
              <a:t/>
            </a:r>
            <a:br>
              <a:rPr lang="ru-RU" dirty="0"/>
            </a:br>
            <a:r>
              <a:rPr lang="ru-RU" sz="2500" b="1" dirty="0" smtClean="0"/>
              <a:t> </a:t>
            </a:r>
            <a:endParaRPr lang="ru-RU" sz="2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684213" y="2565400"/>
            <a:ext cx="7772400" cy="1470025"/>
          </a:xfrm>
        </p:spPr>
        <p:txBody>
          <a:bodyPr/>
          <a:lstStyle/>
          <a:p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800" b="1" u="sng" dirty="0" smtClean="0"/>
              <a:t>Цель </a:t>
            </a:r>
            <a:r>
              <a:rPr lang="ru-RU" sz="2800" b="1" u="sng" dirty="0"/>
              <a:t>мониторинга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Целью настоящего мониторинга является:</a:t>
            </a:r>
            <a:br>
              <a:rPr lang="ru-RU" sz="2800" dirty="0"/>
            </a:br>
            <a:r>
              <a:rPr lang="ru-RU" sz="2800" dirty="0"/>
              <a:t>- Обобщение правоприменительной практики, законодательных инициатив органов внутренних дел Кыргызской Республики по профилактике ВИЧ-инфекции;</a:t>
            </a:r>
            <a:br>
              <a:rPr lang="ru-RU" sz="2800" dirty="0"/>
            </a:br>
            <a:r>
              <a:rPr lang="ru-RU" sz="2800" dirty="0"/>
              <a:t>- Выработка рекомендаций по совершенствованию деятельности ОВД КР по профилактике ВИЧ-инфекции, эффективному взаимодействию с партнерами и государственными органами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760413" y="2205038"/>
            <a:ext cx="7772400" cy="1470025"/>
          </a:xfrm>
        </p:spPr>
        <p:txBody>
          <a:bodyPr/>
          <a:lstStyle/>
          <a:p>
            <a:pPr lvl="0"/>
            <a:r>
              <a:rPr lang="ru-RU" sz="2400" dirty="0"/>
              <a:t>Деятельность органов внутренних дел Кыргызской Республики, направленная на профилактику ВИЧ-инфекции осуществлялась в 2017-2020 г. в нескольких направлениях:</a:t>
            </a:r>
            <a:br>
              <a:rPr lang="ru-RU" sz="2400" dirty="0"/>
            </a:br>
            <a:r>
              <a:rPr lang="ru-RU" sz="2400" dirty="0" smtClean="0"/>
              <a:t>1) Совершенствование </a:t>
            </a:r>
            <a:r>
              <a:rPr lang="ru-RU" sz="2400" dirty="0"/>
              <a:t>национального законодательства, имплементация международных норм, проведение Круглых столов, Конференций, Информационных кампаний,  разработка пособий;</a:t>
            </a:r>
            <a:br>
              <a:rPr lang="ru-RU" sz="2400" dirty="0"/>
            </a:br>
            <a:r>
              <a:rPr lang="ru-RU" sz="2400" dirty="0" smtClean="0"/>
              <a:t>2) Обучение </a:t>
            </a:r>
            <a:r>
              <a:rPr lang="ru-RU" sz="2400" dirty="0"/>
              <a:t>сотрудников ОВД КР </a:t>
            </a:r>
            <a:r>
              <a:rPr lang="ru-RU" sz="2400" i="1" dirty="0"/>
              <a:t>(повышение потенциала),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/>
              <a:t>3) Профилактическая работа  во взаимодействии с государственными органами и органами местного самоуправления;</a:t>
            </a:r>
            <a:br>
              <a:rPr lang="ru-RU" sz="2400" dirty="0"/>
            </a:br>
            <a:r>
              <a:rPr lang="ru-RU" sz="2400" dirty="0"/>
              <a:t> 4) Мониторинговая работа. </a:t>
            </a:r>
            <a:br>
              <a:rPr lang="ru-RU" sz="2400" dirty="0"/>
            </a:br>
            <a:endParaRPr lang="ru-RU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760413" y="2606675"/>
            <a:ext cx="7772400" cy="1470025"/>
          </a:xfrm>
        </p:spPr>
        <p:txBody>
          <a:bodyPr/>
          <a:lstStyle/>
          <a:p>
            <a:pPr lvl="0"/>
            <a:r>
              <a:rPr lang="ru-RU" sz="2400" dirty="0"/>
              <a:t>Вышеуказанная деятельность была реализована благодаря сотрудничеству с неправительственными и международными организациями:</a:t>
            </a:r>
            <a:br>
              <a:rPr lang="ru-RU" sz="2400" dirty="0"/>
            </a:br>
            <a:r>
              <a:rPr lang="ru-RU" sz="2400" dirty="0"/>
              <a:t>- ОФ «Сорос Кыргызстан», ОО «СПИД Фонд Восток-Запад», ОФ «AFEW-Кыргызстан», ОФ «За Международную толерантность»,</a:t>
            </a:r>
            <a:r>
              <a:rPr lang="ky-KG" sz="2400" dirty="0"/>
              <a:t> “Safer world”, ОФ “Подруга”, </a:t>
            </a:r>
            <a:r>
              <a:rPr lang="ru-RU" sz="2400" dirty="0"/>
              <a:t>ОФ «</a:t>
            </a:r>
            <a:r>
              <a:rPr lang="ru-RU" sz="2400" dirty="0" err="1"/>
              <a:t>Кыргыз</a:t>
            </a:r>
            <a:r>
              <a:rPr lang="ru-RU" sz="2400" dirty="0"/>
              <a:t> Индиго», ОФ</a:t>
            </a:r>
            <a:r>
              <a:rPr lang="ky-KG" sz="2400" dirty="0"/>
              <a:t>“Таис-Плюс Два”, “UNAIDS”, “The Global Fund”.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ky-KG" sz="2400" dirty="0" smtClean="0"/>
              <a:t>Мониторинг </a:t>
            </a:r>
            <a:r>
              <a:rPr lang="ky-KG" sz="2400" dirty="0"/>
              <a:t>показал о наиболее активной деятельности Академии, СБНОН МВД, ГУВД г. Бишкек, РУЦ МВД КР. Вместе с тем, несмотря на то, что ГУВД Чуйской области, УВД областей и г. Ош представили информацию о достаточном количестве проведенных мероприятий – отсутствует детальная информация о датах, месте проведении а также донорских организациях.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760413" y="2606675"/>
            <a:ext cx="7772400" cy="1470025"/>
          </a:xfrm>
        </p:spPr>
        <p:txBody>
          <a:bodyPr/>
          <a:lstStyle/>
          <a:p>
            <a:r>
              <a:rPr lang="ru-RU" sz="2400" dirty="0"/>
              <a:t>Эффективная деятельность органов внутренних дел КР в профилактике ВИЧ-инфекции должна быть основа на обмене международным  опытом. В связи с чем созревает необходимость в более расширенном количестве проводимых Международных конференций. Такая конференция была проведена за 2017-2020 гг. в январе 2018 года на тему: «Роль гражданского общества и социальной работы в сфере наркозависимости и профилактики инфекционных заболеваний» </a:t>
            </a:r>
            <a:r>
              <a:rPr lang="ru-RU" sz="2400" i="1" dirty="0"/>
              <a:t>(БГУ г. Бишкек)</a:t>
            </a:r>
            <a:r>
              <a:rPr lang="ru-RU" sz="2400" dirty="0"/>
              <a:t> программой КАДАП-6, ОО «СПИД Фонд Восток-Запад» и другими неправительственными организациями.</a:t>
            </a:r>
            <a:r>
              <a:rPr lang="ru-RU" dirty="0"/>
              <a:t/>
            </a:r>
            <a:br>
              <a:rPr lang="ru-RU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760413" y="2606675"/>
            <a:ext cx="7772400" cy="1470025"/>
          </a:xfrm>
        </p:spPr>
        <p:txBody>
          <a:bodyPr/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Необходимо особое внимание уделить вопросам совершенствования национального законодательства и имплементации международных норм, так как  результаты мониторинга показывают о недостаточной деятельности по законодательным инициативам (</a:t>
            </a:r>
            <a:r>
              <a:rPr lang="ru-RU" sz="3200" i="1" dirty="0"/>
              <a:t>участие в Межведомственных рабочих группах сотрудников ОВД КР).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лайд 14.03.201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 14.03.2014</Template>
  <TotalTime>158</TotalTime>
  <Words>147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Слайд 14.03.2014</vt:lpstr>
      <vt:lpstr>Мониторинговый анализ реализации постановления Правительства Кыргызской Республики  “О программе Правительства Кыргызской Республики по преодолению ВИЧ-инфекции в Кыргызской Республике на 2017–2021 годы” от 30 декабря 2017 года № 852</vt:lpstr>
      <vt:lpstr> Министерством внутренних дел Кыргызской Республики в 2017-2020 гг. осуществлена соответствующая работа по профилактике ВИЧ-инфекции, совершенствованию законодательства и правоприменительной практики, повышению потенциала сотрудников органов внутренних дел (- Далее ОВД КР), усилению взаимодействия с другими правоохранительными органами. Данная работа проводилась при поддержке международных и неправительственных организаций, гражданского сообщества.    </vt:lpstr>
      <vt:lpstr>  Ключевым ведомственным нормативным актом, регламентирующим деятельность ОВД КР по предупреждению ВИЧ-инфекции  является действующий приказ “Об утверждении Плана мероприятий МВД КР по реализации постановления Правительства Кыргызской Республики от 30 декабря 2017 года № 852 по преодолению ВИЧ-инфекции в Кыргызской Республике” от 18 марта 2019 года № 226.    </vt:lpstr>
      <vt:lpstr>Распоряжение МВД КР “О совершенствовании деятельности органов внутренних дел Кыргызской Республики при работе с представителями уязвимых групп населения” от 14 декабря 2017 года № 946-р.   </vt:lpstr>
      <vt:lpstr> Цель мониторинга   Целью настоящего мониторинга является: - Обобщение правоприменительной практики, законодательных инициатив органов внутренних дел Кыргызской Республики по профилактике ВИЧ-инфекции; - Выработка рекомендаций по совершенствованию деятельности ОВД КР по профилактике ВИЧ-инфекции, эффективному взаимодействию с партнерами и государственными органами.    </vt:lpstr>
      <vt:lpstr>Деятельность органов внутренних дел Кыргызской Республики, направленная на профилактику ВИЧ-инфекции осуществлялась в 2017-2020 г. в нескольких направлениях: 1) Совершенствование национального законодательства, имплементация международных норм, проведение Круглых столов, Конференций, Информационных кампаний,  разработка пособий; 2) Обучение сотрудников ОВД КР (повышение потенциала),  3) Профилактическая работа  во взаимодействии с государственными органами и органами местного самоуправления;  4) Мониторинговая работа.  </vt:lpstr>
      <vt:lpstr>Вышеуказанная деятельность была реализована благодаря сотрудничеству с неправительственными и международными организациями: - ОФ «Сорос Кыргызстан», ОО «СПИД Фонд Восток-Запад», ОФ «AFEW-Кыргызстан», ОФ «За Международную толерантность», “Safer world”, ОФ “Подруга”, ОФ «Кыргыз Индиго», ОФ“Таис-Плюс Два”, “UNAIDS”, “The Global Fund”. Мониторинг показал о наиболее активной деятельности Академии, СБНОН МВД, ГУВД г. Бишкек, РУЦ МВД КР. Вместе с тем, несмотря на то, что ГУВД Чуйской области, УВД областей и г. Ош представили информацию о достаточном количестве проведенных мероприятий – отсутствует детальная информация о датах, месте проведении а также донорских организациях.   </vt:lpstr>
      <vt:lpstr>Эффективная деятельность органов внутренних дел КР в профилактике ВИЧ-инфекции должна быть основа на обмене международным  опытом. В связи с чем созревает необходимость в более расширенном количестве проводимых Международных конференций. Такая конференция была проведена за 2017-2020 гг. в январе 2018 года на тему: «Роль гражданского общества и социальной работы в сфере наркозависимости и профилактики инфекционных заболеваний» (БГУ г. Бишкек) программой КАДАП-6, ОО «СПИД Фонд Восток-Запад» и другими неправительственными организациями.  </vt:lpstr>
      <vt:lpstr> Необходимо особое внимание уделить вопросам совершенствования национального законодательства и имплементации международных норм, так как  результаты мониторинга показывают о недостаточной деятельности по законодательным инициативам (участие в Межведомственных рабочих группах сотрудников ОВД КР). 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ГЕНДЕРНАЯ ПОЛИТИКА В ОВД КР: ПЕРСПЕКТИВЫ И ДАЛЬНЕЙШИЕ ШАГИ </dc:title>
  <dc:creator>user</dc:creator>
  <cp:lastModifiedBy>Пользователь</cp:lastModifiedBy>
  <cp:revision>47</cp:revision>
  <dcterms:created xsi:type="dcterms:W3CDTF">2016-03-02T10:37:34Z</dcterms:created>
  <dcterms:modified xsi:type="dcterms:W3CDTF">2021-01-22T05:18:13Z</dcterms:modified>
</cp:coreProperties>
</file>