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3" r:id="rId5"/>
    <p:sldId id="258" r:id="rId6"/>
    <p:sldId id="259" r:id="rId7"/>
    <p:sldId id="262" r:id="rId8"/>
    <p:sldId id="274" r:id="rId9"/>
    <p:sldId id="276" r:id="rId10"/>
    <p:sldId id="269" r:id="rId11"/>
    <p:sldId id="275" r:id="rId12"/>
    <p:sldId id="277" r:id="rId13"/>
    <p:sldId id="270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72C2-2449-A313-65B2-76AE1CAD8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3FA61-C184-9662-45CF-50A4EE66C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4A8CA-4FA8-85C8-1E0A-303FF453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6595A-7D29-E37F-8CC1-9BA07E71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5620F-69C2-2511-9629-611FA58D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4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5A6B-FA88-8D9E-AF0A-D41AF852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3F818-78B9-0FAE-2908-0E4421FB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93484-C8D2-7DCF-0EE5-3979DC8E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E9221-58FC-197C-7502-E4428DA6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148D8-87F4-4278-43FF-D5B19AB1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7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9D541-60AF-9BA9-D6DD-EAD9E3B99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F6B4A-AB10-7450-21C5-23366C312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F4371-0A01-C95A-1EEB-5AFFAA79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152B8-A0AD-9215-7E03-39DCD3CD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B293B-8608-6884-9298-4C3BDFC2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6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F574-92BA-881A-74F3-1BCF0608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71226-9EAD-34D6-969E-BEA38F560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F38A-AB9E-D671-3ED2-D50F26BE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73F2-0458-D32E-C068-7CE80454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9A9F-B1D7-EA59-E2D6-D508412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2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FAD0-B3FB-BE01-1558-1655E94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0550-5590-9F34-F4C8-5CB4EA39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BDD07-5BD3-9E2B-0399-35383549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EDCF5-4437-35CA-3334-DAC81A52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2333-ACBF-4764-73A4-6FFCDC4A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3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A984-498A-55F9-9083-F73AD68E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65C5-AC06-88D1-5690-D7437B6DB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EF98C-6676-C8D4-8142-D9817ABC2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E4AD4-C785-92E6-83BA-B7F60817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94D6E-067B-BC58-ACF3-0CC4DC36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A58F8-ED4C-4276-F85A-7D113D50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482F-BAE4-60A4-9EAC-85711943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EA974-5B00-6914-2668-8044605E1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CBDA8-F750-19D3-6805-73A8EA4CB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0B16B-AD61-9B02-1324-839737760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33771-B850-FE3E-1554-9C8ED0E5A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E6585-6A65-08B5-B3DE-057E80E8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FAD66-E27A-884E-B232-E94E5197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BEF8A-2146-C350-2CF5-1A985C44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9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C48E-E959-9F94-68A3-13B880DA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16113-A1A8-E5D7-06C7-5DDB0561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1C6B3-5C9E-A2DC-DE70-2C963999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60FFE-C048-C1AE-F251-A5137F5C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9995E-CEC8-93FB-33A4-E27611CD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B1503-11AE-7285-4557-24C0F03A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E0436-BD81-0C8B-303E-02957A86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84D6-2248-3B46-B544-C8A6162E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034C9-1FA6-B4B6-568D-288FC0A8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EB0A3-CF73-E57C-8EDF-89D89BA98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3C7B9-01BB-9BDF-E335-E66E4F44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DE31B-FF36-EAE4-8B20-5D4A7EA5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6F66C-C3FC-66ED-347B-EA05DF21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6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58C7-AD20-9CAA-BB96-087609C9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C772B-801D-60F4-318A-E0FC5D9D4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72739-8910-801E-B4E4-C5AA873AC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4989B-DDA2-D31F-84DE-957B3A69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9FF0D-35C6-A948-CD75-52A74742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2569D-88BF-E95D-010E-06447D21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9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C2B8A-E893-E763-EEBB-CD04E697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F43D3-CC65-7F08-E285-F8FEE23E2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2A7FE-EC65-60EA-C13A-B671DA88C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C630-7E71-4A1F-BE31-E5ED7F171097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141B-957C-0C83-5F17-9B949BA68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1FEC-AFC9-2025-283F-F28779EF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1FEC-B45A-41FE-AC42-0F1D59D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7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5DF3-14D6-7553-2531-65F710FA3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901" y="1248310"/>
            <a:ext cx="11260477" cy="23876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проекта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USAID “Integrated Health System IDIQ”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Кислородные станции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для системы здравоохранения Кыргызской Республики 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996BE-0391-DCB6-124E-C4A993CC1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928" y="4756935"/>
            <a:ext cx="4756936" cy="129454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Команда Центра развития здравоохранения при МЗ КР</a:t>
            </a:r>
          </a:p>
        </p:txBody>
      </p:sp>
    </p:spTree>
    <p:extLst>
      <p:ext uri="{BB962C8B-B14F-4D97-AF65-F5344CB8AC3E}">
        <p14:creationId xmlns:p14="http://schemas.microsoft.com/office/powerpoint/2010/main" val="317451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D4D2-3AA5-3D4E-6DB6-70665B3D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3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укрепления системы здравоохранения и непрерывного обеспечения кислородом всех нуждающихся пациентов в нашей стране как в период пандемии, так и ежедневной практике предлагается закупить и установить </a:t>
            </a:r>
            <a:endParaRPr lang="ru-R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4844D-B636-C7C9-953B-0C1EF497E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9086"/>
            <a:ext cx="10515600" cy="315636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6</a:t>
            </a:r>
            <a:r>
              <a:rPr lang="ru-RU" b="0" i="0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кислородных станций: </a:t>
            </a:r>
            <a:r>
              <a:rPr lang="ru-RU" b="0" i="0" dirty="0" smtClean="0">
                <a:effectLst/>
                <a:latin typeface="Times New Roman" panose="02020603050405020304" pitchFamily="18" charset="0"/>
              </a:rPr>
              <a:t>в 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Джалал-Абадской,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</a:rPr>
              <a:t>Ошской</a:t>
            </a:r>
            <a:r>
              <a:rPr lang="ru-RU" dirty="0" smtClean="0">
                <a:latin typeface="Times New Roman" panose="02020603050405020304" pitchFamily="18" charset="0"/>
              </a:rPr>
              <a:t>, Чуйской,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</a:rPr>
              <a:t>Баткенской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, Иссык-</a:t>
            </a:r>
            <a:r>
              <a:rPr lang="ru-RU" dirty="0">
                <a:latin typeface="Times New Roman" panose="02020603050405020304" pitchFamily="18" charset="0"/>
              </a:rPr>
              <a:t>К</a:t>
            </a:r>
            <a:r>
              <a:rPr lang="ru-RU" b="0" i="0" dirty="0">
                <a:effectLst/>
                <a:latin typeface="Times New Roman" panose="02020603050405020304" pitchFamily="18" charset="0"/>
              </a:rPr>
              <a:t>ульской  и Таласской</a:t>
            </a:r>
            <a:r>
              <a:rPr lang="ru-RU" dirty="0">
                <a:latin typeface="Times New Roman" panose="02020603050405020304" pitchFamily="18" charset="0"/>
              </a:rPr>
              <a:t> областях. </a:t>
            </a:r>
            <a:endParaRPr lang="ru-RU" b="0" i="0" dirty="0">
              <a:effectLst/>
              <a:latin typeface="Times New Roman" panose="02020603050405020304" pitchFamily="18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Благодаря децентрализации расположения, планируется достичь устойчивости (в случае выхода из строя одной из станций планируется покрывать потребность за счёт заправки баллонов на других станциях) и снижения стоимости транспортных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28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A2A5-47DE-B81D-8516-F42ABADD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4000" b="1" dirty="0">
                <a:solidFill>
                  <a:schemeClr val="accent1">
                    <a:lumMod val="50000"/>
                  </a:schemeClr>
                </a:solidFill>
              </a:rPr>
              <a:t>Преимущества государственного обеспечения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7CE3-0229-A2DC-28A2-893CCCF5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Стоимость произведённого кислорода -  7,2 сома, в сравнении с закупаемым у частных поставщиков до 68 сом за кг</a:t>
            </a:r>
          </a:p>
          <a:p>
            <a:r>
              <a:rPr lang="ru-RU" dirty="0"/>
              <a:t>Экономия средств в среднем на 28 млн. сом направленная на закупку кислорода может быть использована для покрытия затрат, тех обслуживание, содержание и обучение персонала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9105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F9DF-B062-0B92-79F1-93FE0573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693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План реализации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C4A0F-4D2F-9D7B-4D50-57F851B1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21" y="1047964"/>
            <a:ext cx="11671443" cy="5650787"/>
          </a:xfrm>
        </p:spPr>
        <p:txBody>
          <a:bodyPr>
            <a:normAutofit/>
          </a:bodyPr>
          <a:lstStyle/>
          <a:p>
            <a:r>
              <a:rPr lang="ru-RU" i="1" dirty="0"/>
              <a:t>З</a:t>
            </a:r>
            <a:r>
              <a:rPr lang="ru-RU" i="1" dirty="0" smtClean="0"/>
              <a:t>акупка шести </a:t>
            </a:r>
            <a:r>
              <a:rPr lang="ru-RU" i="1" dirty="0"/>
              <a:t>больших кислородных станций производительностью 75 Нм3/ч, что составляет 300 баллонов в </a:t>
            </a:r>
            <a:r>
              <a:rPr lang="ru-RU" i="1" dirty="0" smtClean="0"/>
              <a:t>сутки</a:t>
            </a:r>
            <a:r>
              <a:rPr lang="en-US" i="1" dirty="0" smtClean="0"/>
              <a:t> </a:t>
            </a:r>
            <a:r>
              <a:rPr lang="ru-RU" i="1" dirty="0" err="1" smtClean="0"/>
              <a:t>позвол</a:t>
            </a:r>
            <a:r>
              <a:rPr lang="ky-KG" i="1" dirty="0"/>
              <a:t>и</a:t>
            </a:r>
            <a:r>
              <a:rPr lang="ru-RU" i="1" dirty="0" smtClean="0"/>
              <a:t>т </a:t>
            </a:r>
            <a:r>
              <a:rPr lang="ru-RU" i="1" dirty="0"/>
              <a:t>расширить охват медицинским </a:t>
            </a:r>
            <a:r>
              <a:rPr lang="ru-RU" i="1" dirty="0" smtClean="0"/>
              <a:t>кислородом в регионах, </a:t>
            </a:r>
            <a:r>
              <a:rPr lang="ru-RU" i="1" dirty="0"/>
              <a:t>смогут покрыть большую часть потребности в кислороде на время пандемии, снизят затраты на обслуживание и ремонт оборудования, а также </a:t>
            </a:r>
            <a:r>
              <a:rPr lang="ru-RU" i="1" dirty="0" smtClean="0"/>
              <a:t>снизят </a:t>
            </a:r>
            <a:r>
              <a:rPr lang="ru-RU" i="1" dirty="0"/>
              <a:t>транспортные расходы на доставку кислорода в регионы. </a:t>
            </a:r>
            <a:endParaRPr lang="en-US" i="1" dirty="0" smtClean="0"/>
          </a:p>
          <a:p>
            <a:r>
              <a:rPr lang="ru-RU" dirty="0"/>
              <a:t>Основным исполнителем гранта будет Министерство здравоохранения в лице Центра развития здравоохранения и медицинских </a:t>
            </a:r>
            <a:r>
              <a:rPr lang="ru-RU" dirty="0" smtClean="0"/>
              <a:t>технологий</a:t>
            </a:r>
            <a:endParaRPr lang="en-US" dirty="0" smtClean="0"/>
          </a:p>
          <a:p>
            <a:r>
              <a:rPr lang="ru-RU" dirty="0"/>
              <a:t>Руководители ответственных организаций будут координировать работу и своевременно отчитываться по реализации приказа/гранта в МЗ КР</a:t>
            </a:r>
            <a:r>
              <a:rPr lang="ru-RU" dirty="0" smtClean="0"/>
              <a:t>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y-KG" b="1" dirty="0" smtClean="0">
                <a:solidFill>
                  <a:schemeClr val="accent1">
                    <a:lumMod val="50000"/>
                  </a:schemeClr>
                </a:solidFill>
              </a:rPr>
              <a:t>В дальнейшем станции перейдут на баланс медицинских учреждений, где будут установлены, согласно потребностям регионов.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8537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B38F-1BA1-C167-5795-964A0F8B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57" y="365125"/>
            <a:ext cx="11976243" cy="1325563"/>
          </a:xfrm>
        </p:spPr>
        <p:txBody>
          <a:bodyPr>
            <a:normAutofit/>
          </a:bodyPr>
          <a:lstStyle/>
          <a:p>
            <a:r>
              <a:rPr lang="ky-KG" sz="4000" dirty="0"/>
              <a:t>Соотвествие приоритетам ВОЗ и Глобального Фонда</a:t>
            </a:r>
            <a:endParaRPr lang="ru-R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3046-B8E1-3E17-3CDD-EF1CB14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3" y="1825625"/>
            <a:ext cx="11589249" cy="49039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аправлено на обеспечение доступа уязвимых и ключевых групп населения по ВИЧ и Туберкулёзу к качественным, непрерывным услугам здравоохранения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Даст возможность покрыть потребность в кислороде при необходимости интенсивной терапии - в части вентиляции кислородом пациентов с COVID-19, ЛЖВ, ТБ и любые сочетания этих инфекций и других заболеваний</a:t>
            </a:r>
          </a:p>
          <a:p>
            <a:pPr marL="0" indent="0">
              <a:buNone/>
            </a:pPr>
            <a:r>
              <a:rPr lang="ru-RU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Лица поступившие в палаты интенсивной терапии: пациенты с COVID-19, пневмонией, ЛЖВ, ТБ и/или любые сочетания этих инфекций и других заболеваний нуждающиеся в вентиляции кислородом в не зависимости от пола, возраста, вероисповедания и других гендерных или политических принадлежностей будут обеспечены медицинским кислородом надлежащего качества в необходимом объёме из национальных источников по доступным ценам.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33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F610-476D-2220-D6BE-1AB985B9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86" y="251242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Благодарим за внимание и поддержку!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0BD8C-FDBD-E693-1637-701EC368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02821"/>
            <a:ext cx="10515600" cy="157414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Команда центра развития здравоохранения МЗ КР </a:t>
            </a:r>
          </a:p>
        </p:txBody>
      </p:sp>
    </p:spTree>
    <p:extLst>
      <p:ext uri="{BB962C8B-B14F-4D97-AF65-F5344CB8AC3E}">
        <p14:creationId xmlns:p14="http://schemas.microsoft.com/office/powerpoint/2010/main" val="418611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1073-E483-D66B-EBE4-7B2BA523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1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системе здравоохранения КР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E40D-37DF-9A75-3A06-A585AA34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69" y="1322192"/>
            <a:ext cx="11702265" cy="240732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61 центр общей врачебной практики 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686 семейных врачей 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1057 фельдшерско-акушерских пунктов 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126 больниц 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 25 713 коек из них 758 коек в отделения интенсивной терапии</a:t>
            </a:r>
          </a:p>
          <a:p>
            <a:r>
              <a:rPr lang="ru-RU" sz="3200" b="1" dirty="0">
                <a:solidFill>
                  <a:schemeClr val="accent1"/>
                </a:solidFill>
              </a:rPr>
              <a:t>35 стационаров оборудованных для подачи жидкого кислорода</a:t>
            </a:r>
          </a:p>
          <a:p>
            <a:pPr marL="0" indent="0">
              <a:buNone/>
            </a:pPr>
            <a:endParaRPr lang="ru-RU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</a:rPr>
              <a:t>Обслуживаемое население 7 млн.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</a:rPr>
              <a:t>						около 20 врачей на 10 000 нас.</a:t>
            </a:r>
          </a:p>
        </p:txBody>
      </p:sp>
    </p:spTree>
    <p:extLst>
      <p:ext uri="{BB962C8B-B14F-4D97-AF65-F5344CB8AC3E}">
        <p14:creationId xmlns:p14="http://schemas.microsoft.com/office/powerpoint/2010/main" val="9123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6F77-F0C7-4161-87F1-DC65D18B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09" y="60843"/>
            <a:ext cx="10515600" cy="8677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Ситуация </a:t>
            </a:r>
            <a:r>
              <a:rPr lang="ky-KG" b="1">
                <a:solidFill>
                  <a:schemeClr val="accent1"/>
                </a:solidFill>
              </a:rPr>
              <a:t>по </a:t>
            </a:r>
            <a:r>
              <a:rPr lang="en-US" b="1">
                <a:solidFill>
                  <a:schemeClr val="accent1"/>
                </a:solidFill>
              </a:rPr>
              <a:t>COVID – 19</a:t>
            </a:r>
            <a:r>
              <a:rPr lang="ru-RU" b="1">
                <a:solidFill>
                  <a:schemeClr val="accent1"/>
                </a:solidFill>
              </a:rPr>
              <a:t/>
            </a:r>
            <a:br>
              <a:rPr lang="ru-RU" b="1">
                <a:solidFill>
                  <a:schemeClr val="accent1"/>
                </a:solidFill>
              </a:rPr>
            </a:br>
            <a:r>
              <a:rPr lang="en-GB" sz="2200" b="1">
                <a:solidFill>
                  <a:schemeClr val="accent1"/>
                </a:solidFill>
              </a:rPr>
              <a:t>https://www.worldometers.info/coronavirus/country/kyrgyzstan/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301D7-785F-1629-0904-41067402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928616"/>
            <a:ext cx="11691991" cy="524834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Зарегистрировано: 206 740   	Умерших: 2 991 	     Выздоровело: 196 406</a:t>
            </a:r>
          </a:p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C4F22-43B5-415A-33AC-E9ABD610A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" t="23283" r="34531" b="8681"/>
          <a:stretch/>
        </p:blipFill>
        <p:spPr bwMode="auto">
          <a:xfrm>
            <a:off x="287676" y="1487370"/>
            <a:ext cx="3801438" cy="2516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AB387-B9FB-956B-15C2-24F2D69F7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63" b="7134"/>
          <a:stretch/>
        </p:blipFill>
        <p:spPr>
          <a:xfrm>
            <a:off x="3926274" y="1487370"/>
            <a:ext cx="4092870" cy="2743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D1F10-D8D2-753E-9D17-039615C9C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2" t="13541" r="34691" b="18352"/>
          <a:stretch/>
        </p:blipFill>
        <p:spPr>
          <a:xfrm>
            <a:off x="318498" y="3889571"/>
            <a:ext cx="3770616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AF69FC-76DF-862C-2E1E-7DABE6FD35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2" t="23221" r="36376" b="8764"/>
          <a:stretch/>
        </p:blipFill>
        <p:spPr>
          <a:xfrm>
            <a:off x="4038730" y="4064616"/>
            <a:ext cx="3973784" cy="2516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D5E60-8562-E5CD-14B7-E75E33B08199}"/>
              </a:ext>
            </a:extLst>
          </p:cNvPr>
          <p:cNvSpPr txBox="1"/>
          <p:nvPr/>
        </p:nvSpPr>
        <p:spPr>
          <a:xfrm>
            <a:off x="8019144" y="1487370"/>
            <a:ext cx="40928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Во время </a:t>
            </a:r>
            <a:r>
              <a:rPr lang="ky-KG" sz="2400" b="1" dirty="0">
                <a:solidFill>
                  <a:schemeClr val="accent1"/>
                </a:solidFill>
              </a:rPr>
              <a:t>С</a:t>
            </a:r>
            <a:r>
              <a:rPr lang="en-US" sz="2400" b="1" dirty="0">
                <a:solidFill>
                  <a:schemeClr val="accent1"/>
                </a:solidFill>
              </a:rPr>
              <a:t>OVID – 19 </a:t>
            </a:r>
            <a:r>
              <a:rPr lang="ru-RU" sz="2400" b="1" dirty="0">
                <a:solidFill>
                  <a:schemeClr val="accent1"/>
                </a:solidFill>
              </a:rPr>
              <a:t>потребность в кислороде возросла  </a:t>
            </a:r>
            <a:r>
              <a:rPr lang="en-US" sz="2400" b="1" dirty="0">
                <a:solidFill>
                  <a:schemeClr val="accent1"/>
                </a:solidFill>
              </a:rPr>
              <a:t>	 &gt; </a:t>
            </a:r>
            <a:r>
              <a:rPr lang="ru-RU" sz="2400" b="1" dirty="0">
                <a:solidFill>
                  <a:schemeClr val="accent1"/>
                </a:solidFill>
              </a:rPr>
              <a:t>чем 3 раза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до 600 тонн ежемесячно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Казахстан и Узбекистан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Поставляли по 68 сом за кг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При установке в кислородного оборудования стоимость будет 7,2 сом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экономия 28 млн. сом</a:t>
            </a:r>
          </a:p>
        </p:txBody>
      </p:sp>
    </p:spTree>
    <p:extLst>
      <p:ext uri="{BB962C8B-B14F-4D97-AF65-F5344CB8AC3E}">
        <p14:creationId xmlns:p14="http://schemas.microsoft.com/office/powerpoint/2010/main" val="222410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899A328-DB9E-4809-C2DE-8151AEABF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34" y="3151597"/>
            <a:ext cx="3688422" cy="3284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57FFC0-A6FA-A0A8-9E40-712AFD48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41" y="-36073"/>
            <a:ext cx="10515600" cy="1325563"/>
          </a:xfrm>
        </p:spPr>
        <p:txBody>
          <a:bodyPr/>
          <a:lstStyle/>
          <a:p>
            <a:pPr algn="ctr"/>
            <a:r>
              <a:rPr lang="ky-KG" dirty="0"/>
              <a:t>Потребность в кислороде в мире 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916B-A410-AAFD-6C3E-927E0113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1096160"/>
            <a:ext cx="11343526" cy="2150474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3B444D"/>
                </a:solidFill>
                <a:effectLst/>
                <a:latin typeface="NotoSans"/>
              </a:rPr>
              <a:t>ВОЗ внёс кислород в список жизненно важных медикаментов с 2017 года. По данным организации, в настоящее время более полумиллиона </a:t>
            </a:r>
            <a:r>
              <a:rPr lang="ru-RU" b="0" i="0" dirty="0">
                <a:solidFill>
                  <a:srgbClr val="3B444D"/>
                </a:solidFill>
                <a:effectLst/>
                <a:latin typeface="NotoSans"/>
                <a:cs typeface="Arial" panose="020B0604020202020204" pitchFamily="34" charset="0"/>
              </a:rPr>
              <a:t>пациентов</a:t>
            </a:r>
            <a:r>
              <a:rPr lang="en-US" dirty="0">
                <a:solidFill>
                  <a:srgbClr val="3B444D"/>
                </a:solidFill>
                <a:latin typeface="NotoSans"/>
                <a:cs typeface="Arial" panose="020B0604020202020204" pitchFamily="34" charset="0"/>
              </a:rPr>
              <a:t>,</a:t>
            </a:r>
            <a:r>
              <a:rPr lang="ru-RU" b="0" i="0" dirty="0">
                <a:solidFill>
                  <a:srgbClr val="3B444D"/>
                </a:solidFill>
                <a:effectLst/>
                <a:latin typeface="NotoSans"/>
              </a:rPr>
              <a:t> включая COVID-19 по всему миру ежедневно нуждаются в медицинском кислороде. </a:t>
            </a:r>
            <a:endParaRPr lang="en-US" b="0" i="0" dirty="0">
              <a:solidFill>
                <a:srgbClr val="3B444D"/>
              </a:solidFill>
              <a:effectLst/>
              <a:latin typeface="NotoSans"/>
            </a:endParaRPr>
          </a:p>
          <a:p>
            <a:r>
              <a:rPr lang="ru-RU" b="0" i="0" dirty="0">
                <a:solidFill>
                  <a:srgbClr val="3B444D"/>
                </a:solidFill>
                <a:effectLst/>
                <a:latin typeface="NotoSans"/>
              </a:rPr>
              <a:t>В условиях пандемии десятки стран столкнулись с острым кислородным дефицитом.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79557-1CC3-315A-B437-318F811E2BD7}"/>
              </a:ext>
            </a:extLst>
          </p:cNvPr>
          <p:cNvSpPr txBox="1"/>
          <p:nvPr/>
        </p:nvSpPr>
        <p:spPr>
          <a:xfrm>
            <a:off x="470043" y="3246634"/>
            <a:ext cx="741023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3B444D"/>
                </a:solidFill>
                <a:effectLst/>
                <a:latin typeface="NotoSans"/>
              </a:rPr>
              <a:t>По данным интерактивного крекера COVID-19 </a:t>
            </a:r>
            <a:r>
              <a:rPr lang="ru-RU" sz="2600" b="0" i="0" dirty="0" err="1">
                <a:solidFill>
                  <a:srgbClr val="3B444D"/>
                </a:solidFill>
                <a:effectLst/>
                <a:latin typeface="NotoSans"/>
                <a:cs typeface="Arial" panose="020B0604020202020204" pitchFamily="34" charset="0"/>
              </a:rPr>
              <a:t>Oxygen</a:t>
            </a:r>
            <a:r>
              <a:rPr lang="ru-RU" sz="2600" b="0" i="0" dirty="0">
                <a:solidFill>
                  <a:srgbClr val="3B444D"/>
                </a:solidFill>
                <a:effectLst/>
                <a:latin typeface="NotoSans"/>
              </a:rPr>
              <a:t> </a:t>
            </a:r>
            <a:r>
              <a:rPr lang="ru-RU" sz="2600" b="0" i="0" dirty="0" err="1">
                <a:solidFill>
                  <a:srgbClr val="3B444D"/>
                </a:solidFill>
                <a:effectLst/>
                <a:latin typeface="NotoSans"/>
              </a:rPr>
              <a:t>Needs</a:t>
            </a:r>
            <a:r>
              <a:rPr lang="ru-RU" sz="2600" b="0" i="0" dirty="0">
                <a:solidFill>
                  <a:srgbClr val="3B444D"/>
                </a:solidFill>
                <a:effectLst/>
                <a:latin typeface="NotoSans"/>
              </a:rPr>
              <a:t> </a:t>
            </a:r>
            <a:r>
              <a:rPr lang="ru-RU" sz="2600" b="0" i="0" dirty="0" err="1">
                <a:solidFill>
                  <a:srgbClr val="3B444D"/>
                </a:solidFill>
                <a:effectLst/>
                <a:latin typeface="NotoSans"/>
              </a:rPr>
              <a:t>Tracker</a:t>
            </a:r>
            <a:r>
              <a:rPr lang="ru-RU" sz="2600" b="0" i="0" dirty="0">
                <a:solidFill>
                  <a:srgbClr val="3B444D"/>
                </a:solidFill>
                <a:effectLst/>
                <a:latin typeface="NotoSans"/>
              </a:rPr>
              <a:t>, отслеживающего мировую </a:t>
            </a:r>
            <a:r>
              <a:rPr lang="ru-RU" sz="2600" b="0" i="0" dirty="0">
                <a:solidFill>
                  <a:srgbClr val="3B444D"/>
                </a:solidFill>
                <a:effectLst/>
                <a:latin typeface="NotoSans"/>
                <a:cs typeface="Arial" panose="020B0604020202020204" pitchFamily="34" charset="0"/>
              </a:rPr>
              <a:t>потребность</a:t>
            </a:r>
            <a:r>
              <a:rPr lang="ru-RU" sz="2600" b="0" i="0" dirty="0">
                <a:solidFill>
                  <a:srgbClr val="3B444D"/>
                </a:solidFill>
                <a:effectLst/>
                <a:latin typeface="NotoSans"/>
              </a:rPr>
              <a:t> в медицинском кислороде в период пандемии, для лечения больных COVID-19 в марте 2021 г требовалось 30 млн кубометров в день.</a:t>
            </a:r>
          </a:p>
        </p:txBody>
      </p:sp>
    </p:spTree>
    <p:extLst>
      <p:ext uri="{BB962C8B-B14F-4D97-AF65-F5344CB8AC3E}">
        <p14:creationId xmlns:p14="http://schemas.microsoft.com/office/powerpoint/2010/main" val="293836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4526-7FA3-3B96-4B73-2ED7D485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Потребность кислорода в КР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ED32-1AC7-8FE5-D335-7887F7B2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1690688"/>
            <a:ext cx="11291298" cy="4351338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ООО «Бишкек Тех Газ» заключил соглашение на поставку 210 тонн жидкого кислорода в месяц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Обеспечено 60 тонн в месяц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150 тонн импортируется 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Казахстана (ТОО Линде Газ Казахстан)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Узбекистана (Узбекский металлургический завод)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АО «Кислород» в Чуйской области производит до 3000 баллонов в месяц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02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56F7-EC54-23EF-F5DA-4CBDC30F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64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кислородом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C510-EDE7-71CD-0B9A-888A3BB6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5" y="1435207"/>
            <a:ext cx="11178283" cy="43513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Кислородные концентраторы </a:t>
            </a: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Портативные переносные (до 10 л мин при давлении 0,6 атмосферы)</a:t>
            </a: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Стационарные (210 л в мин г. Бишкек и г. Ош)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Кислородные рампы для газообразного кислорода до 90 стационаров (10 баллонов по 40 л при среднем расходе 15 кубометров в сутки на 4-5 дней) до 60 баллонов в месяц (3000 баллонов для 50 стационаров)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Централизованная подача жидкого кислорода 35 стационаров - 48 %</a:t>
            </a:r>
          </a:p>
        </p:txBody>
      </p:sp>
    </p:spTree>
    <p:extLst>
      <p:ext uri="{BB962C8B-B14F-4D97-AF65-F5344CB8AC3E}">
        <p14:creationId xmlns:p14="http://schemas.microsoft.com/office/powerpoint/2010/main" val="281515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2C15-E08A-60D8-5937-2DF40965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27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Стоимость кислорода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236A-3D7E-0C1F-A975-3833F669E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0" y="1253330"/>
            <a:ext cx="11722813" cy="539404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 кг жидкого кислорода – от 32,5  (Бишкек) 										до 78 сомов (сельские районы)</a:t>
            </a:r>
          </a:p>
          <a:p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50% производимого жидкого кислорода потребляется в г. Бишкек и Иссык-Кульской области </a:t>
            </a:r>
          </a:p>
          <a:p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ООО Евраз Метал Комплект импортирует 124 кислородных баллона в месяц по 9283 сома за каждый баллон</a:t>
            </a:r>
          </a:p>
          <a:p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ООО Марча Индустрия импортирует 150 баллонов по 37,5 сома за кг</a:t>
            </a:r>
          </a:p>
          <a:p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В отдельных странах во время </a:t>
            </a:r>
            <a:r>
              <a:rPr lang="ky-KG" b="1" dirty="0">
                <a:solidFill>
                  <a:srgbClr val="FF0000"/>
                </a:solidFill>
              </a:rPr>
              <a:t>пандемии стоимость 1 балона доходила до 1000 долларов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87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DAA2-ED6E-3E1F-A319-CCEC06FE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20"/>
            <a:ext cx="10515600" cy="6109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Расчёт потребности кислорода по койкам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5D87D-724A-2573-1D99-6C744561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3" y="739740"/>
            <a:ext cx="11935147" cy="58819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 койка – 5 литров  - 80% - 7200 литров/сутки</a:t>
            </a:r>
          </a:p>
          <a:p>
            <a:pPr marL="0" indent="0">
              <a:buNone/>
            </a:pPr>
            <a:r>
              <a:rPr lang="ru-RU" dirty="0"/>
              <a:t>ИВЛ – 10 литров – 20% - 14400 литров/сутки</a:t>
            </a:r>
          </a:p>
          <a:p>
            <a:pPr marL="0" indent="0">
              <a:buNone/>
            </a:pPr>
            <a:r>
              <a:rPr lang="ru-RU" dirty="0"/>
              <a:t>Койки + потребность = 2315</a:t>
            </a:r>
          </a:p>
          <a:p>
            <a:pPr marL="0" indent="0">
              <a:buNone/>
            </a:pPr>
            <a:r>
              <a:rPr lang="ru-RU" dirty="0"/>
              <a:t>				20% - 463</a:t>
            </a:r>
          </a:p>
          <a:p>
            <a:pPr marL="0" indent="0">
              <a:buNone/>
            </a:pPr>
            <a:r>
              <a:rPr lang="ru-RU" dirty="0"/>
              <a:t>				80% - 1832</a:t>
            </a:r>
          </a:p>
          <a:p>
            <a:pPr marL="0" indent="0">
              <a:buNone/>
            </a:pPr>
            <a:r>
              <a:rPr lang="ru-RU" dirty="0"/>
              <a:t>ИВЛ в сутки в стране – 6 667 200 литров</a:t>
            </a:r>
          </a:p>
          <a:p>
            <a:pPr marL="0" indent="0">
              <a:buNone/>
            </a:pPr>
            <a:r>
              <a:rPr lang="ru-RU" dirty="0"/>
              <a:t>Койки в сутки в стране – 13334400 литров</a:t>
            </a:r>
          </a:p>
          <a:p>
            <a:pPr marL="0" indent="0">
              <a:buNone/>
            </a:pPr>
            <a:r>
              <a:rPr lang="ru-RU" dirty="0"/>
              <a:t>Итого: 20 001 600 литров = 20002 м</a:t>
            </a:r>
            <a:r>
              <a:rPr lang="ru-RU" baseline="30000" dirty="0"/>
              <a:t>3</a:t>
            </a:r>
            <a:r>
              <a:rPr lang="ru-RU" dirty="0"/>
              <a:t> в сутки = </a:t>
            </a:r>
            <a:r>
              <a:rPr lang="ru-RU" b="1" dirty="0">
                <a:solidFill>
                  <a:srgbClr val="FF0000"/>
                </a:solidFill>
              </a:rPr>
              <a:t>600 060 м</a:t>
            </a:r>
            <a:r>
              <a:rPr lang="ru-RU" b="1" baseline="30000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 в месяц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Производительность </a:t>
            </a:r>
            <a:r>
              <a:rPr lang="ky-KG" dirty="0"/>
              <a:t>О</a:t>
            </a:r>
            <a:r>
              <a:rPr lang="ky-KG" baseline="-25000" dirty="0"/>
              <a:t>2 </a:t>
            </a:r>
            <a:r>
              <a:rPr lang="ky-KG" dirty="0"/>
              <a:t>станции 300 балонов в день по 6,2 м</a:t>
            </a:r>
            <a:r>
              <a:rPr lang="ru-RU" baseline="30000" dirty="0"/>
              <a:t>3 </a:t>
            </a:r>
            <a:r>
              <a:rPr lang="ru-RU" dirty="0"/>
              <a:t>= 1860 </a:t>
            </a:r>
            <a:r>
              <a:rPr lang="ky-KG" dirty="0"/>
              <a:t>м</a:t>
            </a:r>
            <a:r>
              <a:rPr lang="ru-RU" baseline="30000" dirty="0"/>
              <a:t>3</a:t>
            </a:r>
            <a:r>
              <a:rPr lang="ru-RU" dirty="0"/>
              <a:t>/день</a:t>
            </a:r>
          </a:p>
          <a:p>
            <a:pPr marL="0" indent="0">
              <a:buNone/>
            </a:pPr>
            <a:r>
              <a:rPr lang="ru-RU" dirty="0"/>
              <a:t> 1860 </a:t>
            </a:r>
            <a:r>
              <a:rPr lang="ky-KG" dirty="0"/>
              <a:t>м</a:t>
            </a:r>
            <a:r>
              <a:rPr lang="ru-RU" baseline="30000" dirty="0"/>
              <a:t>3</a:t>
            </a:r>
            <a:r>
              <a:rPr lang="ru-RU" dirty="0"/>
              <a:t>/день * 30 дней = </a:t>
            </a:r>
            <a:r>
              <a:rPr lang="ru-RU" b="1" dirty="0">
                <a:solidFill>
                  <a:srgbClr val="FF0000"/>
                </a:solidFill>
              </a:rPr>
              <a:t>55800 м</a:t>
            </a:r>
            <a:r>
              <a:rPr lang="ru-RU" b="1" baseline="30000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 в месяц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т.е. для покрытия потребности необходимо не менее 10 кислородных станций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97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CBCC-894C-3D34-8EF4-822A0545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/>
              <a:t>Пробелы 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4D1ED-1DB7-7D7B-364E-E0C6EF24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55" y="1406984"/>
            <a:ext cx="11754214" cy="4351338"/>
          </a:xfrm>
        </p:spPr>
        <p:txBody>
          <a:bodyPr/>
          <a:lstStyle/>
          <a:p>
            <a:r>
              <a:rPr lang="ky-KG" dirty="0"/>
              <a:t>В первой заявке по </a:t>
            </a:r>
            <a:r>
              <a:rPr lang="en-US" dirty="0"/>
              <a:t>COVID – 19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текущей и новой заявках на </a:t>
            </a:r>
            <a:r>
              <a:rPr lang="en-US" dirty="0"/>
              <a:t>COVID-19,</a:t>
            </a:r>
          </a:p>
          <a:p>
            <a:pPr marL="0" indent="0">
              <a:buNone/>
            </a:pPr>
            <a:r>
              <a:rPr lang="ru-RU" dirty="0"/>
              <a:t>Основные приоритеты направлены на:</a:t>
            </a:r>
          </a:p>
          <a:p>
            <a:pPr>
              <a:buFontTx/>
              <a:buChar char="-"/>
            </a:pPr>
            <a:r>
              <a:rPr lang="ru-RU" dirty="0"/>
              <a:t>Выявление и диагностику: тесты, реактивы, рентген, пульсоксиметры</a:t>
            </a:r>
          </a:p>
          <a:p>
            <a:pPr>
              <a:buFontTx/>
              <a:buChar char="-"/>
            </a:pPr>
            <a:r>
              <a:rPr lang="ru-RU" dirty="0"/>
              <a:t>Предотвращение цепочки передачи инфекции: </a:t>
            </a:r>
            <a:r>
              <a:rPr lang="ru-RU" dirty="0" err="1"/>
              <a:t>СИЗы</a:t>
            </a:r>
            <a:r>
              <a:rPr lang="ru-RU" dirty="0"/>
              <a:t>, изоляция </a:t>
            </a:r>
          </a:p>
          <a:p>
            <a:pPr>
              <a:buFontTx/>
              <a:buChar char="-"/>
            </a:pPr>
            <a:r>
              <a:rPr lang="ru-RU" dirty="0"/>
              <a:t>Профилактику: вакцинация </a:t>
            </a:r>
          </a:p>
          <a:p>
            <a:r>
              <a:rPr lang="ru-RU" dirty="0"/>
              <a:t>Закупленные кислородные концентраторы малой мощности, в связи с работой в условиях перегрузки и отсутствии соответствующего  технического обслуживания не функционируют и не покрывают потребности в кислороде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124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761</Words>
  <Application>Microsoft Office PowerPoint</Application>
  <PresentationFormat>Широкоэкранный</PresentationFormat>
  <Paragraphs>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NotoSans</vt:lpstr>
      <vt:lpstr>Times New Roman</vt:lpstr>
      <vt:lpstr>Office Theme</vt:lpstr>
      <vt:lpstr>проекта USAID “Integrated Health System IDIQ”  Кислородные станции  для системы здравоохранения Кыргызской Республики  </vt:lpstr>
      <vt:lpstr>В системе здравоохранения КР</vt:lpstr>
      <vt:lpstr>Ситуация по COVID – 19 https://www.worldometers.info/coronavirus/country/kyrgyzstan/</vt:lpstr>
      <vt:lpstr>Потребность в кислороде в мире </vt:lpstr>
      <vt:lpstr>Потребность кислорода в КР</vt:lpstr>
      <vt:lpstr>Обеспечение кислородом </vt:lpstr>
      <vt:lpstr>Стоимость кислорода</vt:lpstr>
      <vt:lpstr>Расчёт потребности кислорода по койкам</vt:lpstr>
      <vt:lpstr>Пробелы </vt:lpstr>
      <vt:lpstr>Для укрепления системы здравоохранения и непрерывного обеспечения кислородом всех нуждающихся пациентов в нашей стране как в период пандемии, так и ежедневной практике предлагается закупить и установить </vt:lpstr>
      <vt:lpstr>Преимущества государственного обеспечения </vt:lpstr>
      <vt:lpstr>План реализации</vt:lpstr>
      <vt:lpstr>Соотвествие приоритетам ВОЗ и Глобального Фонда</vt:lpstr>
      <vt:lpstr>Благодарим за внимание и поддержку!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отчёта проекта USAID “Integrated Health System IDIQ”  Кислородные станции  для системы здравоохранения Кыргызской Республики</dc:title>
  <dc:creator>Bakyt Myrzaliev</dc:creator>
  <cp:lastModifiedBy>Пользователь Windows</cp:lastModifiedBy>
  <cp:revision>7</cp:revision>
  <dcterms:created xsi:type="dcterms:W3CDTF">2023-03-22T16:16:07Z</dcterms:created>
  <dcterms:modified xsi:type="dcterms:W3CDTF">2023-07-24T08:52:46Z</dcterms:modified>
</cp:coreProperties>
</file>