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71" r:id="rId4"/>
    <p:sldId id="272" r:id="rId5"/>
    <p:sldId id="257" r:id="rId6"/>
    <p:sldId id="258" r:id="rId7"/>
    <p:sldId id="259" r:id="rId8"/>
    <p:sldId id="261" r:id="rId9"/>
    <p:sldId id="260" r:id="rId10"/>
    <p:sldId id="262" r:id="rId11"/>
    <p:sldId id="265" r:id="rId12"/>
    <p:sldId id="264" r:id="rId13"/>
    <p:sldId id="266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 Zhirnova" initials="EZ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878" y="-8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156824146981632E-2"/>
          <c:y val="0.10386473429951691"/>
          <c:w val="0.96345626227351533"/>
          <c:h val="0.75118726195731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Заболеваемость ТБ гражданского сектора</c:v>
                </c:pt>
              </c:strCache>
            </c:strRef>
          </c:tx>
          <c:dLbls>
            <c:dLbl>
              <c:idx val="0"/>
              <c:layout>
                <c:manualLayout>
                  <c:x val="-3.0864197530864196E-2"/>
                  <c:y val="2.8645833333333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21-4A72-82C8-07B77EC1B5C6}"/>
                </c:ext>
              </c:extLst>
            </c:dLbl>
            <c:dLbl>
              <c:idx val="1"/>
              <c:layout>
                <c:manualLayout>
                  <c:x val="-3.7037037037037035E-2"/>
                  <c:y val="2.8645833333333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21-4A72-82C8-07B77EC1B5C6}"/>
                </c:ext>
              </c:extLst>
            </c:dLbl>
            <c:dLbl>
              <c:idx val="2"/>
              <c:layout>
                <c:manualLayout>
                  <c:x val="-4.0123456790123455E-2"/>
                  <c:y val="3.90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21-4A72-82C8-07B77EC1B5C6}"/>
                </c:ext>
              </c:extLst>
            </c:dLbl>
            <c:dLbl>
              <c:idx val="3"/>
              <c:layout>
                <c:manualLayout>
                  <c:x val="-4.3209876543209874E-2"/>
                  <c:y val="2.8645833333333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21-4A72-82C8-07B77EC1B5C6}"/>
                </c:ext>
              </c:extLst>
            </c:dLbl>
            <c:dLbl>
              <c:idx val="4"/>
              <c:layout>
                <c:manualLayout>
                  <c:x val="-3.5493827160493853E-2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821-4A72-82C8-07B77EC1B5C6}"/>
                </c:ext>
              </c:extLst>
            </c:dLbl>
            <c:dLbl>
              <c:idx val="5"/>
              <c:layout>
                <c:manualLayout>
                  <c:x val="-4.0123456790123455E-2"/>
                  <c:y val="-3.9062500000000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21-4A72-82C8-07B77EC1B5C6}"/>
                </c:ext>
              </c:extLst>
            </c:dLbl>
            <c:dLbl>
              <c:idx val="6"/>
              <c:layout>
                <c:manualLayout>
                  <c:x val="-5.2469135802469133E-2"/>
                  <c:y val="1.8229166666666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821-4A72-82C8-07B77EC1B5C6}"/>
                </c:ext>
              </c:extLst>
            </c:dLbl>
            <c:dLbl>
              <c:idx val="7"/>
              <c:layout>
                <c:manualLayout>
                  <c:x val="-4.4753086419753084E-2"/>
                  <c:y val="3.6458333333333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821-4A72-82C8-07B77EC1B5C6}"/>
                </c:ext>
              </c:extLst>
            </c:dLbl>
            <c:dLbl>
              <c:idx val="8"/>
              <c:layout>
                <c:manualLayout>
                  <c:x val="-3.7037037037037035E-2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821-4A72-82C8-07B77EC1B5C6}"/>
                </c:ext>
              </c:extLst>
            </c:dLbl>
            <c:dLbl>
              <c:idx val="9"/>
              <c:layout>
                <c:manualLayout>
                  <c:x val="-4.012345679012351E-2"/>
                  <c:y val="3.38541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821-4A72-82C8-07B77EC1B5C6}"/>
                </c:ext>
              </c:extLst>
            </c:dLbl>
            <c:dLbl>
              <c:idx val="10"/>
              <c:layout>
                <c:manualLayout>
                  <c:x val="-3.395061728395056E-2"/>
                  <c:y val="3.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821-4A72-82C8-07B77EC1B5C6}"/>
                </c:ext>
              </c:extLst>
            </c:dLbl>
            <c:dLbl>
              <c:idx val="11"/>
              <c:layout>
                <c:manualLayout>
                  <c:x val="-5.5555555555555552E-2"/>
                  <c:y val="7.0312500000000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821-4A72-82C8-07B77EC1B5C6}"/>
                </c:ext>
              </c:extLst>
            </c:dLbl>
            <c:dLbl>
              <c:idx val="12"/>
              <c:layout>
                <c:manualLayout>
                  <c:x val="-4.9382716049382713E-2"/>
                  <c:y val="2.6041666666666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821-4A72-82C8-07B77EC1B5C6}"/>
                </c:ext>
              </c:extLst>
            </c:dLbl>
            <c:dLbl>
              <c:idx val="13"/>
              <c:layout>
                <c:manualLayout>
                  <c:x val="-3.3950617283950615E-2"/>
                  <c:y val="3.90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821-4A72-82C8-07B77EC1B5C6}"/>
                </c:ext>
              </c:extLst>
            </c:dLbl>
            <c:dLbl>
              <c:idx val="14"/>
              <c:layout>
                <c:manualLayout>
                  <c:x val="-2.6234567901234566E-2"/>
                  <c:y val="3.90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821-4A72-82C8-07B77EC1B5C6}"/>
                </c:ext>
              </c:extLst>
            </c:dLbl>
            <c:dLbl>
              <c:idx val="15"/>
              <c:layout>
                <c:manualLayout>
                  <c:x val="-2.9320987654320986E-2"/>
                  <c:y val="2.8645833333333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821-4A72-82C8-07B77EC1B5C6}"/>
                </c:ext>
              </c:extLst>
            </c:dLbl>
            <c:dLbl>
              <c:idx val="16"/>
              <c:layout>
                <c:manualLayout>
                  <c:x val="-3.2407407407407406E-2"/>
                  <c:y val="2.8645833333333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821-4A72-82C8-07B77EC1B5C6}"/>
                </c:ext>
              </c:extLst>
            </c:dLbl>
            <c:dLbl>
              <c:idx val="17"/>
              <c:layout>
                <c:manualLayout>
                  <c:x val="-2.6234567901234566E-2"/>
                  <c:y val="3.38541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821-4A72-82C8-07B77EC1B5C6}"/>
                </c:ext>
              </c:extLst>
            </c:dLbl>
            <c:dLbl>
              <c:idx val="18"/>
              <c:layout>
                <c:manualLayout>
                  <c:x val="-1.8518518518518406E-2"/>
                  <c:y val="3.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821-4A72-82C8-07B77EC1B5C6}"/>
                </c:ext>
              </c:extLst>
            </c:dLbl>
            <c:dLbl>
              <c:idx val="19"/>
              <c:layout>
                <c:manualLayout>
                  <c:x val="-2.1604938271604937E-2"/>
                  <c:y val="2.8645833333333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821-4A72-82C8-07B77EC1B5C6}"/>
                </c:ext>
              </c:extLst>
            </c:dLbl>
            <c:dLbl>
              <c:idx val="20"/>
              <c:layout>
                <c:manualLayout>
                  <c:x val="-1.5432098765432098E-2"/>
                  <c:y val="2.8645833333333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821-4A72-82C8-07B77EC1B5C6}"/>
                </c:ext>
              </c:extLst>
            </c:dLbl>
            <c:dLbl>
              <c:idx val="21"/>
              <c:layout>
                <c:manualLayout>
                  <c:x val="-1.6975308641975308E-2"/>
                  <c:y val="4.9479166666666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821-4A72-82C8-07B77EC1B5C6}"/>
                </c:ext>
              </c:extLst>
            </c:dLbl>
            <c:dLbl>
              <c:idx val="22"/>
              <c:layout>
                <c:manualLayout>
                  <c:x val="-2.4472689723726765E-2"/>
                  <c:y val="4.2798984366084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2.6723880852814144E-2"/>
                      <c:h val="4.45039750465974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6-B821-4A72-82C8-07B77EC1B5C6}"/>
                </c:ext>
              </c:extLst>
            </c:dLbl>
            <c:dLbl>
              <c:idx val="23"/>
              <c:layout>
                <c:manualLayout>
                  <c:x val="-2.7613799958867483E-2"/>
                  <c:y val="2.6041690440868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E9-4970-A47D-3A3B6F8FE284}"/>
                </c:ext>
              </c:extLst>
            </c:dLbl>
            <c:dLbl>
              <c:idx val="24"/>
              <c:layout>
                <c:manualLayout>
                  <c:x val="-3.203006024457998E-2"/>
                  <c:y val="1.6347583651301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3C-40F9-9839-947080182B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120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Sheet1!$A$2:$A$26</c:f>
              <c:strCache>
                <c:ptCount val="25"/>
                <c:pt idx="0">
                  <c:v>1996 г.</c:v>
                </c:pt>
                <c:pt idx="1">
                  <c:v>1997 г.</c:v>
                </c:pt>
                <c:pt idx="2">
                  <c:v>1998 г.</c:v>
                </c:pt>
                <c:pt idx="3">
                  <c:v>1999 г.</c:v>
                </c:pt>
                <c:pt idx="4">
                  <c:v>2000 г.</c:v>
                </c:pt>
                <c:pt idx="5">
                  <c:v>2001 г.</c:v>
                </c:pt>
                <c:pt idx="6">
                  <c:v>2002 г.</c:v>
                </c:pt>
                <c:pt idx="7">
                  <c:v>2003 г.</c:v>
                </c:pt>
                <c:pt idx="8">
                  <c:v>2004 г.</c:v>
                </c:pt>
                <c:pt idx="9">
                  <c:v>2005 г.</c:v>
                </c:pt>
                <c:pt idx="10">
                  <c:v>2006 г.</c:v>
                </c:pt>
                <c:pt idx="11">
                  <c:v>2007 г.</c:v>
                </c:pt>
                <c:pt idx="12">
                  <c:v>2008 г.</c:v>
                </c:pt>
                <c:pt idx="13">
                  <c:v>2009 г.</c:v>
                </c:pt>
                <c:pt idx="14">
                  <c:v>2010 г.</c:v>
                </c:pt>
                <c:pt idx="15">
                  <c:v>2011 г.</c:v>
                </c:pt>
                <c:pt idx="16">
                  <c:v>2012 г.</c:v>
                </c:pt>
                <c:pt idx="17">
                  <c:v>2013 г.</c:v>
                </c:pt>
                <c:pt idx="18">
                  <c:v>2014 г.</c:v>
                </c:pt>
                <c:pt idx="19">
                  <c:v>2015 г.</c:v>
                </c:pt>
                <c:pt idx="20">
                  <c:v>2016 г.</c:v>
                </c:pt>
                <c:pt idx="21">
                  <c:v>2017 г.</c:v>
                </c:pt>
                <c:pt idx="22">
                  <c:v>2018 г.</c:v>
                </c:pt>
                <c:pt idx="23">
                  <c:v>2019 г.</c:v>
                </c:pt>
                <c:pt idx="24">
                  <c:v>2020г.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86.9</c:v>
                </c:pt>
                <c:pt idx="1">
                  <c:v>95.3</c:v>
                </c:pt>
                <c:pt idx="2">
                  <c:v>108.9</c:v>
                </c:pt>
                <c:pt idx="3">
                  <c:v>114.4</c:v>
                </c:pt>
                <c:pt idx="4">
                  <c:v>121.8</c:v>
                </c:pt>
                <c:pt idx="5">
                  <c:v>127.3</c:v>
                </c:pt>
                <c:pt idx="6">
                  <c:v>126.4</c:v>
                </c:pt>
                <c:pt idx="7">
                  <c:v>123.2</c:v>
                </c:pt>
                <c:pt idx="8">
                  <c:v>113.6</c:v>
                </c:pt>
                <c:pt idx="9">
                  <c:v>115.7</c:v>
                </c:pt>
                <c:pt idx="10">
                  <c:v>110.9</c:v>
                </c:pt>
                <c:pt idx="11">
                  <c:v>108.8</c:v>
                </c:pt>
                <c:pt idx="12">
                  <c:v>101.6</c:v>
                </c:pt>
                <c:pt idx="13">
                  <c:v>100.9</c:v>
                </c:pt>
                <c:pt idx="14">
                  <c:v>97.4</c:v>
                </c:pt>
                <c:pt idx="15">
                  <c:v>95.1</c:v>
                </c:pt>
                <c:pt idx="16">
                  <c:v>101.2</c:v>
                </c:pt>
                <c:pt idx="17">
                  <c:v>99.8</c:v>
                </c:pt>
                <c:pt idx="18">
                  <c:v>98.8</c:v>
                </c:pt>
                <c:pt idx="19">
                  <c:v>94.4</c:v>
                </c:pt>
                <c:pt idx="20">
                  <c:v>91.3</c:v>
                </c:pt>
                <c:pt idx="21">
                  <c:v>88.5</c:v>
                </c:pt>
                <c:pt idx="22">
                  <c:v>80.8</c:v>
                </c:pt>
                <c:pt idx="23">
                  <c:v>77.2</c:v>
                </c:pt>
                <c:pt idx="24">
                  <c:v>52.8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7-B821-4A72-82C8-07B77EC1B5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Заболеваемость ТБ, включая ГСИН</c:v>
                </c:pt>
              </c:strCache>
            </c:strRef>
          </c:tx>
          <c:dLbls>
            <c:dLbl>
              <c:idx val="1"/>
              <c:layout>
                <c:manualLayout>
                  <c:x val="-6.4814814814814811E-2"/>
                  <c:y val="-2.6041666666666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821-4A72-82C8-07B77EC1B5C6}"/>
                </c:ext>
              </c:extLst>
            </c:dLbl>
            <c:dLbl>
              <c:idx val="2"/>
              <c:layout>
                <c:manualLayout>
                  <c:x val="-5.2469135802469133E-2"/>
                  <c:y val="-3.38541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821-4A72-82C8-07B77EC1B5C6}"/>
                </c:ext>
              </c:extLst>
            </c:dLbl>
            <c:dLbl>
              <c:idx val="3"/>
              <c:layout>
                <c:manualLayout>
                  <c:x val="-6.0185185185185182E-2"/>
                  <c:y val="-5.2083333333333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821-4A72-82C8-07B77EC1B5C6}"/>
                </c:ext>
              </c:extLst>
            </c:dLbl>
            <c:dLbl>
              <c:idx val="4"/>
              <c:layout>
                <c:manualLayout>
                  <c:x val="-5.5555555555555525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821-4A72-82C8-07B77EC1B5C6}"/>
                </c:ext>
              </c:extLst>
            </c:dLbl>
            <c:dLbl>
              <c:idx val="5"/>
              <c:layout>
                <c:manualLayout>
                  <c:x val="-1.9361362725706995E-2"/>
                  <c:y val="-7.76735370501128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B821-4A72-82C8-07B77EC1B5C6}"/>
                </c:ext>
              </c:extLst>
            </c:dLbl>
            <c:dLbl>
              <c:idx val="6"/>
              <c:layout>
                <c:manualLayout>
                  <c:x val="-2.7777777777777776E-2"/>
                  <c:y val="-4.9479166666666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821-4A72-82C8-07B77EC1B5C6}"/>
                </c:ext>
              </c:extLst>
            </c:dLbl>
            <c:dLbl>
              <c:idx val="7"/>
              <c:layout>
                <c:manualLayout>
                  <c:x val="-4.0123456790123455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B821-4A72-82C8-07B77EC1B5C6}"/>
                </c:ext>
              </c:extLst>
            </c:dLbl>
            <c:dLbl>
              <c:idx val="8"/>
              <c:layout>
                <c:manualLayout>
                  <c:x val="-4.6296296296296294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B821-4A72-82C8-07B77EC1B5C6}"/>
                </c:ext>
              </c:extLst>
            </c:dLbl>
            <c:dLbl>
              <c:idx val="9"/>
              <c:layout>
                <c:manualLayout>
                  <c:x val="-4.0123578302712161E-2"/>
                  <c:y val="-3.6458333333333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B821-4A72-82C8-07B77EC1B5C6}"/>
                </c:ext>
              </c:extLst>
            </c:dLbl>
            <c:dLbl>
              <c:idx val="10"/>
              <c:layout>
                <c:manualLayout>
                  <c:x val="-3.395061728395056E-2"/>
                  <c:y val="-4.6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B821-4A72-82C8-07B77EC1B5C6}"/>
                </c:ext>
              </c:extLst>
            </c:dLbl>
            <c:dLbl>
              <c:idx val="11"/>
              <c:layout>
                <c:manualLayout>
                  <c:x val="-3.5493827160493825E-2"/>
                  <c:y val="-5.2083333333333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B821-4A72-82C8-07B77EC1B5C6}"/>
                </c:ext>
              </c:extLst>
            </c:dLbl>
            <c:dLbl>
              <c:idx val="12"/>
              <c:layout>
                <c:manualLayout>
                  <c:x val="-3.8580246913580245E-2"/>
                  <c:y val="-5.7291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B821-4A72-82C8-07B77EC1B5C6}"/>
                </c:ext>
              </c:extLst>
            </c:dLbl>
            <c:dLbl>
              <c:idx val="13"/>
              <c:layout>
                <c:manualLayout>
                  <c:x val="-3.2407407407407406E-2"/>
                  <c:y val="-5.2083333333333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B821-4A72-82C8-07B77EC1B5C6}"/>
                </c:ext>
              </c:extLst>
            </c:dLbl>
            <c:dLbl>
              <c:idx val="14"/>
              <c:layout>
                <c:manualLayout>
                  <c:x val="-3.3950617283950615E-2"/>
                  <c:y val="-4.6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B821-4A72-82C8-07B77EC1B5C6}"/>
                </c:ext>
              </c:extLst>
            </c:dLbl>
            <c:dLbl>
              <c:idx val="15"/>
              <c:layout>
                <c:manualLayout>
                  <c:x val="-3.7037037037037035E-2"/>
                  <c:y val="-4.94791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B821-4A72-82C8-07B77EC1B5C6}"/>
                </c:ext>
              </c:extLst>
            </c:dLbl>
            <c:dLbl>
              <c:idx val="16"/>
              <c:layout>
                <c:manualLayout>
                  <c:x val="-3.2407407407407406E-2"/>
                  <c:y val="-4.94791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B821-4A72-82C8-07B77EC1B5C6}"/>
                </c:ext>
              </c:extLst>
            </c:dLbl>
            <c:dLbl>
              <c:idx val="17"/>
              <c:layout>
                <c:manualLayout>
                  <c:x val="-4.3209876543209874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B821-4A72-82C8-07B77EC1B5C6}"/>
                </c:ext>
              </c:extLst>
            </c:dLbl>
            <c:dLbl>
              <c:idx val="18"/>
              <c:layout>
                <c:manualLayout>
                  <c:x val="-3.5493827160493825E-2"/>
                  <c:y val="-4.6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B821-4A72-82C8-07B77EC1B5C6}"/>
                </c:ext>
              </c:extLst>
            </c:dLbl>
            <c:dLbl>
              <c:idx val="19"/>
              <c:layout>
                <c:manualLayout>
                  <c:x val="-2.9320987654320986E-2"/>
                  <c:y val="-4.6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B821-4A72-82C8-07B77EC1B5C6}"/>
                </c:ext>
              </c:extLst>
            </c:dLbl>
            <c:dLbl>
              <c:idx val="20"/>
              <c:layout>
                <c:manualLayout>
                  <c:x val="-3.2407407407407406E-2"/>
                  <c:y val="-4.94791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B821-4A72-82C8-07B77EC1B5C6}"/>
                </c:ext>
              </c:extLst>
            </c:dLbl>
            <c:dLbl>
              <c:idx val="21"/>
              <c:layout>
                <c:manualLayout>
                  <c:x val="-2.4691358024691357E-2"/>
                  <c:y val="-4.4270833333333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B821-4A72-82C8-07B77EC1B5C6}"/>
                </c:ext>
              </c:extLst>
            </c:dLbl>
            <c:dLbl>
              <c:idx val="22"/>
              <c:layout>
                <c:manualLayout>
                  <c:x val="-1.195724015599031E-2"/>
                  <c:y val="-4.1666871719160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B821-4A72-82C8-07B77EC1B5C6}"/>
                </c:ext>
              </c:extLst>
            </c:dLbl>
            <c:dLbl>
              <c:idx val="23"/>
              <c:layout>
                <c:manualLayout>
                  <c:x val="-1.4946550194987751E-3"/>
                  <c:y val="-3.3854166666666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E9-4970-A47D-3A3B6F8FE284}"/>
                </c:ext>
              </c:extLst>
            </c:dLbl>
            <c:dLbl>
              <c:idx val="24"/>
              <c:layout>
                <c:manualLayout>
                  <c:x val="0"/>
                  <c:y val="-1.1538383687559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3C-40F9-9839-947080182B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18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Sheet1!$A$2:$A$26</c:f>
              <c:strCache>
                <c:ptCount val="25"/>
                <c:pt idx="0">
                  <c:v>1996 г.</c:v>
                </c:pt>
                <c:pt idx="1">
                  <c:v>1997 г.</c:v>
                </c:pt>
                <c:pt idx="2">
                  <c:v>1998 г.</c:v>
                </c:pt>
                <c:pt idx="3">
                  <c:v>1999 г.</c:v>
                </c:pt>
                <c:pt idx="4">
                  <c:v>2000 г.</c:v>
                </c:pt>
                <c:pt idx="5">
                  <c:v>2001 г.</c:v>
                </c:pt>
                <c:pt idx="6">
                  <c:v>2002 г.</c:v>
                </c:pt>
                <c:pt idx="7">
                  <c:v>2003 г.</c:v>
                </c:pt>
                <c:pt idx="8">
                  <c:v>2004 г.</c:v>
                </c:pt>
                <c:pt idx="9">
                  <c:v>2005 г.</c:v>
                </c:pt>
                <c:pt idx="10">
                  <c:v>2006 г.</c:v>
                </c:pt>
                <c:pt idx="11">
                  <c:v>2007 г.</c:v>
                </c:pt>
                <c:pt idx="12">
                  <c:v>2008 г.</c:v>
                </c:pt>
                <c:pt idx="13">
                  <c:v>2009 г.</c:v>
                </c:pt>
                <c:pt idx="14">
                  <c:v>2010 г.</c:v>
                </c:pt>
                <c:pt idx="15">
                  <c:v>2011 г.</c:v>
                </c:pt>
                <c:pt idx="16">
                  <c:v>2012 г.</c:v>
                </c:pt>
                <c:pt idx="17">
                  <c:v>2013 г.</c:v>
                </c:pt>
                <c:pt idx="18">
                  <c:v>2014 г.</c:v>
                </c:pt>
                <c:pt idx="19">
                  <c:v>2015 г.</c:v>
                </c:pt>
                <c:pt idx="20">
                  <c:v>2016 г.</c:v>
                </c:pt>
                <c:pt idx="21">
                  <c:v>2017 г.</c:v>
                </c:pt>
                <c:pt idx="22">
                  <c:v>2018 г.</c:v>
                </c:pt>
                <c:pt idx="23">
                  <c:v>2019 г.</c:v>
                </c:pt>
                <c:pt idx="24">
                  <c:v>2020г.</c:v>
                </c:pt>
              </c:strCache>
            </c:strRef>
          </c:cat>
          <c:val>
            <c:numRef>
              <c:f>Sheet1!$C$2:$C$26</c:f>
              <c:numCache>
                <c:formatCode>General</c:formatCode>
                <c:ptCount val="25"/>
                <c:pt idx="1">
                  <c:v>112.7</c:v>
                </c:pt>
                <c:pt idx="2">
                  <c:v>120.9</c:v>
                </c:pt>
                <c:pt idx="3">
                  <c:v>131.80000000000001</c:v>
                </c:pt>
                <c:pt idx="4">
                  <c:v>150.9</c:v>
                </c:pt>
                <c:pt idx="5">
                  <c:v>167.8</c:v>
                </c:pt>
                <c:pt idx="6">
                  <c:v>145.80000000000001</c:v>
                </c:pt>
                <c:pt idx="7">
                  <c:v>138.19999999999999</c:v>
                </c:pt>
                <c:pt idx="8">
                  <c:v>128.1</c:v>
                </c:pt>
                <c:pt idx="9">
                  <c:v>125.3</c:v>
                </c:pt>
                <c:pt idx="10">
                  <c:v>121.2</c:v>
                </c:pt>
                <c:pt idx="11">
                  <c:v>115.5</c:v>
                </c:pt>
                <c:pt idx="12">
                  <c:v>106.3</c:v>
                </c:pt>
                <c:pt idx="13">
                  <c:v>103.9</c:v>
                </c:pt>
                <c:pt idx="14">
                  <c:v>101.1</c:v>
                </c:pt>
                <c:pt idx="15">
                  <c:v>100.4</c:v>
                </c:pt>
                <c:pt idx="16">
                  <c:v>104.3</c:v>
                </c:pt>
                <c:pt idx="17">
                  <c:v>102.4</c:v>
                </c:pt>
                <c:pt idx="18">
                  <c:v>101.1</c:v>
                </c:pt>
                <c:pt idx="19">
                  <c:v>98.2</c:v>
                </c:pt>
                <c:pt idx="20">
                  <c:v>93.4</c:v>
                </c:pt>
                <c:pt idx="21">
                  <c:v>90.6</c:v>
                </c:pt>
                <c:pt idx="22">
                  <c:v>83</c:v>
                </c:pt>
                <c:pt idx="23">
                  <c:v>78.900000000000006</c:v>
                </c:pt>
                <c:pt idx="24">
                  <c:v>53.5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E-B821-4A72-82C8-07B77EC1B5C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Смертность от ТБ гражданского сектора</c:v>
                </c:pt>
              </c:strCache>
            </c:strRef>
          </c:tx>
          <c:dLbls>
            <c:dLbl>
              <c:idx val="0"/>
              <c:layout>
                <c:manualLayout>
                  <c:x val="-3.3950617283950615E-2"/>
                  <c:y val="2.34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B821-4A72-82C8-07B77EC1B5C6}"/>
                </c:ext>
              </c:extLst>
            </c:dLbl>
            <c:dLbl>
              <c:idx val="1"/>
              <c:layout>
                <c:manualLayout>
                  <c:x val="-3.7037037037037035E-2"/>
                  <c:y val="1.8229166666666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B821-4A72-82C8-07B77EC1B5C6}"/>
                </c:ext>
              </c:extLst>
            </c:dLbl>
            <c:dLbl>
              <c:idx val="2"/>
              <c:layout>
                <c:manualLayout>
                  <c:x val="-4.9382716049382713E-2"/>
                  <c:y val="2.34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B821-4A72-82C8-07B77EC1B5C6}"/>
                </c:ext>
              </c:extLst>
            </c:dLbl>
            <c:dLbl>
              <c:idx val="3"/>
              <c:layout>
                <c:manualLayout>
                  <c:x val="-4.6296296296296294E-2"/>
                  <c:y val="2.34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B821-4A72-82C8-07B77EC1B5C6}"/>
                </c:ext>
              </c:extLst>
            </c:dLbl>
            <c:dLbl>
              <c:idx val="4"/>
              <c:layout>
                <c:manualLayout>
                  <c:x val="-4.4753086419753112E-2"/>
                  <c:y val="2.0833333333333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B821-4A72-82C8-07B77EC1B5C6}"/>
                </c:ext>
              </c:extLst>
            </c:dLbl>
            <c:dLbl>
              <c:idx val="5"/>
              <c:layout>
                <c:manualLayout>
                  <c:x val="-4.0123456790123455E-2"/>
                  <c:y val="2.34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B821-4A72-82C8-07B77EC1B5C6}"/>
                </c:ext>
              </c:extLst>
            </c:dLbl>
            <c:dLbl>
              <c:idx val="6"/>
              <c:layout>
                <c:manualLayout>
                  <c:x val="-3.2407407407407406E-2"/>
                  <c:y val="2.6041666666666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B821-4A72-82C8-07B77EC1B5C6}"/>
                </c:ext>
              </c:extLst>
            </c:dLbl>
            <c:dLbl>
              <c:idx val="7"/>
              <c:layout>
                <c:manualLayout>
                  <c:x val="-3.3950617283950615E-2"/>
                  <c:y val="1.8229166666666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B821-4A72-82C8-07B77EC1B5C6}"/>
                </c:ext>
              </c:extLst>
            </c:dLbl>
            <c:dLbl>
              <c:idx val="8"/>
              <c:layout>
                <c:manualLayout>
                  <c:x val="-3.7037037037037035E-2"/>
                  <c:y val="1.5625000000000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B821-4A72-82C8-07B77EC1B5C6}"/>
                </c:ext>
              </c:extLst>
            </c:dLbl>
            <c:dLbl>
              <c:idx val="9"/>
              <c:layout>
                <c:manualLayout>
                  <c:x val="-2.1605059784193643E-2"/>
                  <c:y val="2.8645833333333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B821-4A72-82C8-07B77EC1B5C6}"/>
                </c:ext>
              </c:extLst>
            </c:dLbl>
            <c:dLbl>
              <c:idx val="10"/>
              <c:layout>
                <c:manualLayout>
                  <c:x val="-4.3209876543209819E-2"/>
                  <c:y val="1.302083333333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B821-4A72-82C8-07B77EC1B5C6}"/>
                </c:ext>
              </c:extLst>
            </c:dLbl>
            <c:dLbl>
              <c:idx val="11"/>
              <c:layout>
                <c:manualLayout>
                  <c:x val="-3.5493827160493825E-2"/>
                  <c:y val="7.81250000000009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B821-4A72-82C8-07B77EC1B5C6}"/>
                </c:ext>
              </c:extLst>
            </c:dLbl>
            <c:dLbl>
              <c:idx val="12"/>
              <c:layout>
                <c:manualLayout>
                  <c:x val="-3.0864197530864196E-2"/>
                  <c:y val="2.34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B821-4A72-82C8-07B77EC1B5C6}"/>
                </c:ext>
              </c:extLst>
            </c:dLbl>
            <c:dLbl>
              <c:idx val="13"/>
              <c:layout>
                <c:manualLayout>
                  <c:x val="-3.2407407407407406E-2"/>
                  <c:y val="2.0833333333333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B821-4A72-82C8-07B77EC1B5C6}"/>
                </c:ext>
              </c:extLst>
            </c:dLbl>
            <c:dLbl>
              <c:idx val="14"/>
              <c:layout>
                <c:manualLayout>
                  <c:x val="-3.3950617283950615E-2"/>
                  <c:y val="2.0833333333333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B821-4A72-82C8-07B77EC1B5C6}"/>
                </c:ext>
              </c:extLst>
            </c:dLbl>
            <c:dLbl>
              <c:idx val="15"/>
              <c:layout>
                <c:manualLayout>
                  <c:x val="-2.7777777777777776E-2"/>
                  <c:y val="2.0833333333333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B821-4A72-82C8-07B77EC1B5C6}"/>
                </c:ext>
              </c:extLst>
            </c:dLbl>
            <c:dLbl>
              <c:idx val="16"/>
              <c:layout>
                <c:manualLayout>
                  <c:x val="-3.0864197530864196E-2"/>
                  <c:y val="1.8229166666666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B821-4A72-82C8-07B77EC1B5C6}"/>
                </c:ext>
              </c:extLst>
            </c:dLbl>
            <c:dLbl>
              <c:idx val="17"/>
              <c:layout>
                <c:manualLayout>
                  <c:x val="-2.4691358024691357E-2"/>
                  <c:y val="1.8229166666666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B821-4A72-82C8-07B77EC1B5C6}"/>
                </c:ext>
              </c:extLst>
            </c:dLbl>
            <c:dLbl>
              <c:idx val="18"/>
              <c:layout>
                <c:manualLayout>
                  <c:x val="-2.6234567901234455E-2"/>
                  <c:y val="2.8645833333333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B821-4A72-82C8-07B77EC1B5C6}"/>
                </c:ext>
              </c:extLst>
            </c:dLbl>
            <c:dLbl>
              <c:idx val="19"/>
              <c:layout>
                <c:manualLayout>
                  <c:x val="-2.9320987654320986E-2"/>
                  <c:y val="2.6041666666666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B821-4A72-82C8-07B77EC1B5C6}"/>
                </c:ext>
              </c:extLst>
            </c:dLbl>
            <c:dLbl>
              <c:idx val="20"/>
              <c:layout>
                <c:manualLayout>
                  <c:x val="-3.2407407407407406E-2"/>
                  <c:y val="2.3437500000000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B821-4A72-82C8-07B77EC1B5C6}"/>
                </c:ext>
              </c:extLst>
            </c:dLbl>
            <c:dLbl>
              <c:idx val="21"/>
              <c:layout>
                <c:manualLayout>
                  <c:x val="-2.4691358024691357E-2"/>
                  <c:y val="2.6041666666666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B821-4A72-82C8-07B77EC1B5C6}"/>
                </c:ext>
              </c:extLst>
            </c:dLbl>
            <c:dLbl>
              <c:idx val="22"/>
              <c:layout>
                <c:manualLayout>
                  <c:x val="-1.2345679012345678E-2"/>
                  <c:y val="3.6458333333333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B821-4A72-82C8-07B77EC1B5C6}"/>
                </c:ext>
              </c:extLst>
            </c:dLbl>
            <c:dLbl>
              <c:idx val="23"/>
              <c:layout>
                <c:manualLayout>
                  <c:x val="-1.565969949870131E-16"/>
                  <c:y val="1.1176681628556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3C-40F9-9839-947080182B3D}"/>
                </c:ext>
              </c:extLst>
            </c:dLbl>
            <c:dLbl>
              <c:idx val="24"/>
              <c:layout>
                <c:manualLayout>
                  <c:x val="0"/>
                  <c:y val="-1.1176681628556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3C-40F9-9839-947080182B3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Sheet1!$A$2:$A$26</c:f>
              <c:strCache>
                <c:ptCount val="25"/>
                <c:pt idx="0">
                  <c:v>1996 г.</c:v>
                </c:pt>
                <c:pt idx="1">
                  <c:v>1997 г.</c:v>
                </c:pt>
                <c:pt idx="2">
                  <c:v>1998 г.</c:v>
                </c:pt>
                <c:pt idx="3">
                  <c:v>1999 г.</c:v>
                </c:pt>
                <c:pt idx="4">
                  <c:v>2000 г.</c:v>
                </c:pt>
                <c:pt idx="5">
                  <c:v>2001 г.</c:v>
                </c:pt>
                <c:pt idx="6">
                  <c:v>2002 г.</c:v>
                </c:pt>
                <c:pt idx="7">
                  <c:v>2003 г.</c:v>
                </c:pt>
                <c:pt idx="8">
                  <c:v>2004 г.</c:v>
                </c:pt>
                <c:pt idx="9">
                  <c:v>2005 г.</c:v>
                </c:pt>
                <c:pt idx="10">
                  <c:v>2006 г.</c:v>
                </c:pt>
                <c:pt idx="11">
                  <c:v>2007 г.</c:v>
                </c:pt>
                <c:pt idx="12">
                  <c:v>2008 г.</c:v>
                </c:pt>
                <c:pt idx="13">
                  <c:v>2009 г.</c:v>
                </c:pt>
                <c:pt idx="14">
                  <c:v>2010 г.</c:v>
                </c:pt>
                <c:pt idx="15">
                  <c:v>2011 г.</c:v>
                </c:pt>
                <c:pt idx="16">
                  <c:v>2012 г.</c:v>
                </c:pt>
                <c:pt idx="17">
                  <c:v>2013 г.</c:v>
                </c:pt>
                <c:pt idx="18">
                  <c:v>2014 г.</c:v>
                </c:pt>
                <c:pt idx="19">
                  <c:v>2015 г.</c:v>
                </c:pt>
                <c:pt idx="20">
                  <c:v>2016 г.</c:v>
                </c:pt>
                <c:pt idx="21">
                  <c:v>2017 г.</c:v>
                </c:pt>
                <c:pt idx="22">
                  <c:v>2018 г.</c:v>
                </c:pt>
                <c:pt idx="23">
                  <c:v>2019 г.</c:v>
                </c:pt>
                <c:pt idx="24">
                  <c:v>2020г.</c:v>
                </c:pt>
              </c:strCache>
            </c:strRef>
          </c:cat>
          <c:val>
            <c:numRef>
              <c:f>Sheet1!$D$2:$D$26</c:f>
              <c:numCache>
                <c:formatCode>General</c:formatCode>
                <c:ptCount val="25"/>
                <c:pt idx="0">
                  <c:v>13.5</c:v>
                </c:pt>
                <c:pt idx="1">
                  <c:v>16</c:v>
                </c:pt>
                <c:pt idx="2">
                  <c:v>13.5</c:v>
                </c:pt>
                <c:pt idx="3">
                  <c:v>13.6</c:v>
                </c:pt>
                <c:pt idx="4">
                  <c:v>12.6</c:v>
                </c:pt>
                <c:pt idx="5">
                  <c:v>13.5</c:v>
                </c:pt>
                <c:pt idx="6">
                  <c:v>13.8</c:v>
                </c:pt>
                <c:pt idx="7">
                  <c:v>11.8</c:v>
                </c:pt>
                <c:pt idx="8">
                  <c:v>11.2</c:v>
                </c:pt>
                <c:pt idx="9">
                  <c:v>11</c:v>
                </c:pt>
                <c:pt idx="10">
                  <c:v>10.199999999999999</c:v>
                </c:pt>
                <c:pt idx="11">
                  <c:v>9.6</c:v>
                </c:pt>
                <c:pt idx="12">
                  <c:v>9.1999999999999993</c:v>
                </c:pt>
                <c:pt idx="13">
                  <c:v>8.6999999999999993</c:v>
                </c:pt>
                <c:pt idx="14">
                  <c:v>8.6</c:v>
                </c:pt>
                <c:pt idx="15">
                  <c:v>8.6999999999999993</c:v>
                </c:pt>
                <c:pt idx="16">
                  <c:v>8.1</c:v>
                </c:pt>
                <c:pt idx="17">
                  <c:v>7.7</c:v>
                </c:pt>
                <c:pt idx="18">
                  <c:v>6.7</c:v>
                </c:pt>
                <c:pt idx="19">
                  <c:v>6.1</c:v>
                </c:pt>
                <c:pt idx="20">
                  <c:v>5.6</c:v>
                </c:pt>
                <c:pt idx="21">
                  <c:v>5.0999999999999996</c:v>
                </c:pt>
                <c:pt idx="22">
                  <c:v>4.5999999999999996</c:v>
                </c:pt>
                <c:pt idx="23">
                  <c:v>3.8</c:v>
                </c:pt>
                <c:pt idx="24">
                  <c:v>3.9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6-B821-4A72-82C8-07B77EC1B5C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Смертность от ТБ, включая ГСИН</c:v>
                </c:pt>
              </c:strCache>
            </c:strRef>
          </c:tx>
          <c:dLbls>
            <c:dLbl>
              <c:idx val="1"/>
              <c:layout>
                <c:manualLayout>
                  <c:x val="-2.7777777777777776E-2"/>
                  <c:y val="-4.6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B821-4A72-82C8-07B77EC1B5C6}"/>
                </c:ext>
              </c:extLst>
            </c:dLbl>
            <c:dLbl>
              <c:idx val="2"/>
              <c:layout>
                <c:manualLayout>
                  <c:x val="-3.0864197530864196E-2"/>
                  <c:y val="-3.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B821-4A72-82C8-07B77EC1B5C6}"/>
                </c:ext>
              </c:extLst>
            </c:dLbl>
            <c:dLbl>
              <c:idx val="3"/>
              <c:layout>
                <c:manualLayout>
                  <c:x val="-2.4691358024691357E-2"/>
                  <c:y val="-4.94791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B821-4A72-82C8-07B77EC1B5C6}"/>
                </c:ext>
              </c:extLst>
            </c:dLbl>
            <c:dLbl>
              <c:idx val="4"/>
              <c:layout>
                <c:manualLayout>
                  <c:x val="-2.6234567901234598E-2"/>
                  <c:y val="-3.90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B821-4A72-82C8-07B77EC1B5C6}"/>
                </c:ext>
              </c:extLst>
            </c:dLbl>
            <c:dLbl>
              <c:idx val="5"/>
              <c:layout>
                <c:manualLayout>
                  <c:x val="-2.0061728395061727E-2"/>
                  <c:y val="-3.38541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B821-4A72-82C8-07B77EC1B5C6}"/>
                </c:ext>
              </c:extLst>
            </c:dLbl>
            <c:dLbl>
              <c:idx val="6"/>
              <c:layout>
                <c:manualLayout>
                  <c:x val="-3.2407407407407406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B821-4A72-82C8-07B77EC1B5C6}"/>
                </c:ext>
              </c:extLst>
            </c:dLbl>
            <c:dLbl>
              <c:idx val="7"/>
              <c:layout>
                <c:manualLayout>
                  <c:x val="-3.3950617283950615E-2"/>
                  <c:y val="-3.6458333333333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B821-4A72-82C8-07B77EC1B5C6}"/>
                </c:ext>
              </c:extLst>
            </c:dLbl>
            <c:dLbl>
              <c:idx val="8"/>
              <c:layout>
                <c:manualLayout>
                  <c:x val="-3.7037037037037035E-2"/>
                  <c:y val="-4.4270833333333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B821-4A72-82C8-07B77EC1B5C6}"/>
                </c:ext>
              </c:extLst>
            </c:dLbl>
            <c:dLbl>
              <c:idx val="9"/>
              <c:layout>
                <c:manualLayout>
                  <c:x val="-3.0864197530864255E-2"/>
                  <c:y val="-4.94791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B821-4A72-82C8-07B77EC1B5C6}"/>
                </c:ext>
              </c:extLst>
            </c:dLbl>
            <c:dLbl>
              <c:idx val="10"/>
              <c:layout>
                <c:manualLayout>
                  <c:x val="-3.395061728395056E-2"/>
                  <c:y val="-4.94791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0-B821-4A72-82C8-07B77EC1B5C6}"/>
                </c:ext>
              </c:extLst>
            </c:dLbl>
            <c:dLbl>
              <c:idx val="11"/>
              <c:layout>
                <c:manualLayout>
                  <c:x val="-3.5493827160493825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B821-4A72-82C8-07B77EC1B5C6}"/>
                </c:ext>
              </c:extLst>
            </c:dLbl>
            <c:dLbl>
              <c:idx val="12"/>
              <c:layout>
                <c:manualLayout>
                  <c:x val="-2.9320987654320986E-2"/>
                  <c:y val="-3.38541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2-B821-4A72-82C8-07B77EC1B5C6}"/>
                </c:ext>
              </c:extLst>
            </c:dLbl>
            <c:dLbl>
              <c:idx val="13"/>
              <c:layout>
                <c:manualLayout>
                  <c:x val="-3.2407407407407406E-2"/>
                  <c:y val="-3.6458333333333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3-B821-4A72-82C8-07B77EC1B5C6}"/>
                </c:ext>
              </c:extLst>
            </c:dLbl>
            <c:dLbl>
              <c:idx val="14"/>
              <c:layout>
                <c:manualLayout>
                  <c:x val="-2.4691358024691357E-2"/>
                  <c:y val="-3.6458333333333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4-B821-4A72-82C8-07B77EC1B5C6}"/>
                </c:ext>
              </c:extLst>
            </c:dLbl>
            <c:dLbl>
              <c:idx val="15"/>
              <c:layout>
                <c:manualLayout>
                  <c:x val="-2.7777777777777776E-2"/>
                  <c:y val="-3.90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B821-4A72-82C8-07B77EC1B5C6}"/>
                </c:ext>
              </c:extLst>
            </c:dLbl>
            <c:dLbl>
              <c:idx val="16"/>
              <c:layout>
                <c:manualLayout>
                  <c:x val="-3.0864197530864196E-2"/>
                  <c:y val="-3.90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6-B821-4A72-82C8-07B77EC1B5C6}"/>
                </c:ext>
              </c:extLst>
            </c:dLbl>
            <c:dLbl>
              <c:idx val="17"/>
              <c:layout>
                <c:manualLayout>
                  <c:x val="-3.3950617283950615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7-B821-4A72-82C8-07B77EC1B5C6}"/>
                </c:ext>
              </c:extLst>
            </c:dLbl>
            <c:dLbl>
              <c:idx val="18"/>
              <c:layout>
                <c:manualLayout>
                  <c:x val="-2.6234567901234455E-2"/>
                  <c:y val="-3.6458333333333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8-B821-4A72-82C8-07B77EC1B5C6}"/>
                </c:ext>
              </c:extLst>
            </c:dLbl>
            <c:dLbl>
              <c:idx val="19"/>
              <c:layout>
                <c:manualLayout>
                  <c:x val="-3.8580246913580245E-2"/>
                  <c:y val="-3.3854166666666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9-B821-4A72-82C8-07B77EC1B5C6}"/>
                </c:ext>
              </c:extLst>
            </c:dLbl>
            <c:dLbl>
              <c:idx val="20"/>
              <c:layout>
                <c:manualLayout>
                  <c:x val="-3.2407407407407406E-2"/>
                  <c:y val="-3.6458333333333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B821-4A72-82C8-07B77EC1B5C6}"/>
                </c:ext>
              </c:extLst>
            </c:dLbl>
            <c:dLbl>
              <c:idx val="21"/>
              <c:layout>
                <c:manualLayout>
                  <c:x val="-3.3950617283950615E-2"/>
                  <c:y val="-3.6458333333333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B-B821-4A72-82C8-07B77EC1B5C6}"/>
                </c:ext>
              </c:extLst>
            </c:dLbl>
            <c:dLbl>
              <c:idx val="22"/>
              <c:layout>
                <c:manualLayout>
                  <c:x val="-2.1167963446622692E-2"/>
                  <c:y val="-3.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B821-4A72-82C8-07B77EC1B5C6}"/>
                </c:ext>
              </c:extLst>
            </c:dLbl>
            <c:dLbl>
              <c:idx val="23"/>
              <c:layout>
                <c:manualLayout>
                  <c:x val="-2.6264713295557934E-2"/>
                  <c:y val="-4.6152361345343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E9-4970-A47D-3A3B6F8FE284}"/>
                </c:ext>
              </c:extLst>
            </c:dLbl>
            <c:dLbl>
              <c:idx val="24"/>
              <c:layout>
                <c:manualLayout>
                  <c:x val="-8.9679301169927599E-3"/>
                  <c:y val="-2.8645833333333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3C-40F9-9839-947080182B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180000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Sheet1!$A$2:$A$26</c:f>
              <c:strCache>
                <c:ptCount val="25"/>
                <c:pt idx="0">
                  <c:v>1996 г.</c:v>
                </c:pt>
                <c:pt idx="1">
                  <c:v>1997 г.</c:v>
                </c:pt>
                <c:pt idx="2">
                  <c:v>1998 г.</c:v>
                </c:pt>
                <c:pt idx="3">
                  <c:v>1999 г.</c:v>
                </c:pt>
                <c:pt idx="4">
                  <c:v>2000 г.</c:v>
                </c:pt>
                <c:pt idx="5">
                  <c:v>2001 г.</c:v>
                </c:pt>
                <c:pt idx="6">
                  <c:v>2002 г.</c:v>
                </c:pt>
                <c:pt idx="7">
                  <c:v>2003 г.</c:v>
                </c:pt>
                <c:pt idx="8">
                  <c:v>2004 г.</c:v>
                </c:pt>
                <c:pt idx="9">
                  <c:v>2005 г.</c:v>
                </c:pt>
                <c:pt idx="10">
                  <c:v>2006 г.</c:v>
                </c:pt>
                <c:pt idx="11">
                  <c:v>2007 г.</c:v>
                </c:pt>
                <c:pt idx="12">
                  <c:v>2008 г.</c:v>
                </c:pt>
                <c:pt idx="13">
                  <c:v>2009 г.</c:v>
                </c:pt>
                <c:pt idx="14">
                  <c:v>2010 г.</c:v>
                </c:pt>
                <c:pt idx="15">
                  <c:v>2011 г.</c:v>
                </c:pt>
                <c:pt idx="16">
                  <c:v>2012 г.</c:v>
                </c:pt>
                <c:pt idx="17">
                  <c:v>2013 г.</c:v>
                </c:pt>
                <c:pt idx="18">
                  <c:v>2014 г.</c:v>
                </c:pt>
                <c:pt idx="19">
                  <c:v>2015 г.</c:v>
                </c:pt>
                <c:pt idx="20">
                  <c:v>2016 г.</c:v>
                </c:pt>
                <c:pt idx="21">
                  <c:v>2017 г.</c:v>
                </c:pt>
                <c:pt idx="22">
                  <c:v>2018 г.</c:v>
                </c:pt>
                <c:pt idx="23">
                  <c:v>2019 г.</c:v>
                </c:pt>
                <c:pt idx="24">
                  <c:v>2020г.</c:v>
                </c:pt>
              </c:strCache>
            </c:strRef>
          </c:cat>
          <c:val>
            <c:numRef>
              <c:f>Sheet1!$E$2:$E$26</c:f>
              <c:numCache>
                <c:formatCode>General</c:formatCode>
                <c:ptCount val="25"/>
                <c:pt idx="1">
                  <c:v>21.4</c:v>
                </c:pt>
                <c:pt idx="2">
                  <c:v>17.899999999999999</c:v>
                </c:pt>
                <c:pt idx="3">
                  <c:v>21.3</c:v>
                </c:pt>
                <c:pt idx="4">
                  <c:v>23.7</c:v>
                </c:pt>
                <c:pt idx="5">
                  <c:v>27</c:v>
                </c:pt>
                <c:pt idx="6">
                  <c:v>22.7</c:v>
                </c:pt>
                <c:pt idx="7">
                  <c:v>16.3</c:v>
                </c:pt>
                <c:pt idx="8">
                  <c:v>14.1</c:v>
                </c:pt>
                <c:pt idx="9">
                  <c:v>11</c:v>
                </c:pt>
                <c:pt idx="10">
                  <c:v>12.8</c:v>
                </c:pt>
                <c:pt idx="11">
                  <c:v>11.2</c:v>
                </c:pt>
                <c:pt idx="12">
                  <c:v>9.9</c:v>
                </c:pt>
                <c:pt idx="13">
                  <c:v>9.3000000000000007</c:v>
                </c:pt>
                <c:pt idx="14">
                  <c:v>9.1999999999999993</c:v>
                </c:pt>
                <c:pt idx="15">
                  <c:v>9.1</c:v>
                </c:pt>
                <c:pt idx="16">
                  <c:v>8.6</c:v>
                </c:pt>
                <c:pt idx="17">
                  <c:v>8.1</c:v>
                </c:pt>
                <c:pt idx="18">
                  <c:v>7</c:v>
                </c:pt>
                <c:pt idx="19">
                  <c:v>6.3</c:v>
                </c:pt>
                <c:pt idx="20">
                  <c:v>5.6</c:v>
                </c:pt>
                <c:pt idx="21">
                  <c:v>5.2</c:v>
                </c:pt>
                <c:pt idx="22">
                  <c:v>4.5999999999999996</c:v>
                </c:pt>
                <c:pt idx="23">
                  <c:v>3.9</c:v>
                </c:pt>
                <c:pt idx="24">
                  <c:v>3.9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5D-B821-4A72-82C8-07B77EC1B5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582720"/>
        <c:axId val="174956544"/>
      </c:lineChart>
      <c:catAx>
        <c:axId val="199582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4956544"/>
        <c:crosses val="autoZero"/>
        <c:auto val="1"/>
        <c:lblAlgn val="ctr"/>
        <c:lblOffset val="100"/>
        <c:noMultiLvlLbl val="0"/>
      </c:catAx>
      <c:valAx>
        <c:axId val="17495654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99582720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0"/>
          <c:y val="0.90829213493033056"/>
          <c:w val="0.99892925427638324"/>
          <c:h val="9.1706286194040684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1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296473810338929E-3"/>
          <c:y val="3.2305381826598062E-2"/>
          <c:w val="0.98636016965270645"/>
          <c:h val="0.795177661248395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'Бишкек 2019-2020 годы'!$P$58</c:f>
              <c:strCache>
                <c:ptCount val="1"/>
                <c:pt idx="0">
                  <c:v>2019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'Бишкек 2019-2020 годы'!$Q$56:$Y$56</c:f>
              <c:strCache>
                <c:ptCount val="9"/>
                <c:pt idx="0">
                  <c:v>Ошск</c:v>
                </c:pt>
                <c:pt idx="1">
                  <c:v>Чуй</c:v>
                </c:pt>
                <c:pt idx="2">
                  <c:v>Жалал-Абад</c:v>
                </c:pt>
                <c:pt idx="3">
                  <c:v>Бишкек</c:v>
                </c:pt>
                <c:pt idx="4">
                  <c:v>Баткен</c:v>
                </c:pt>
                <c:pt idx="5">
                  <c:v>г.Ош</c:v>
                </c:pt>
                <c:pt idx="6">
                  <c:v>Иссык-Куль</c:v>
                </c:pt>
                <c:pt idx="7">
                  <c:v>Талас</c:v>
                </c:pt>
                <c:pt idx="8">
                  <c:v>Нарын</c:v>
                </c:pt>
              </c:strCache>
              <c:extLst xmlns:c16r2="http://schemas.microsoft.com/office/drawing/2015/06/chart"/>
            </c:strRef>
          </c:cat>
          <c:val>
            <c:numRef>
              <c:f>'Бишкек 2019-2020 годы'!$Q$58:$Y$58</c:f>
              <c:numCache>
                <c:formatCode>General</c:formatCode>
                <c:ptCount val="9"/>
                <c:pt idx="0">
                  <c:v>1504</c:v>
                </c:pt>
                <c:pt idx="1">
                  <c:v>1478</c:v>
                </c:pt>
                <c:pt idx="2">
                  <c:v>1264</c:v>
                </c:pt>
                <c:pt idx="3">
                  <c:v>1102</c:v>
                </c:pt>
                <c:pt idx="4">
                  <c:v>429</c:v>
                </c:pt>
                <c:pt idx="5">
                  <c:v>325</c:v>
                </c:pt>
                <c:pt idx="6">
                  <c:v>320</c:v>
                </c:pt>
                <c:pt idx="7">
                  <c:v>214</c:v>
                </c:pt>
                <c:pt idx="8">
                  <c:v>211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CA-4F80-B4A2-05AA2212C970}"/>
            </c:ext>
          </c:extLst>
        </c:ser>
        <c:ser>
          <c:idx val="1"/>
          <c:order val="1"/>
          <c:tx>
            <c:strRef>
              <c:f>'Бишкек 2019-2020 годы'!$P$59</c:f>
              <c:strCache>
                <c:ptCount val="1"/>
                <c:pt idx="0">
                  <c:v>2020 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'Бишкек 2019-2020 годы'!$Q$56:$Y$56</c:f>
              <c:strCache>
                <c:ptCount val="9"/>
                <c:pt idx="0">
                  <c:v>Ошск</c:v>
                </c:pt>
                <c:pt idx="1">
                  <c:v>Чуй</c:v>
                </c:pt>
                <c:pt idx="2">
                  <c:v>Жалал-Абад</c:v>
                </c:pt>
                <c:pt idx="3">
                  <c:v>Бишкек</c:v>
                </c:pt>
                <c:pt idx="4">
                  <c:v>Баткен</c:v>
                </c:pt>
                <c:pt idx="5">
                  <c:v>г.Ош</c:v>
                </c:pt>
                <c:pt idx="6">
                  <c:v>Иссык-Куль</c:v>
                </c:pt>
                <c:pt idx="7">
                  <c:v>Талас</c:v>
                </c:pt>
                <c:pt idx="8">
                  <c:v>Нарын</c:v>
                </c:pt>
              </c:strCache>
              <c:extLst xmlns:c16r2="http://schemas.microsoft.com/office/drawing/2015/06/chart"/>
            </c:strRef>
          </c:cat>
          <c:val>
            <c:numRef>
              <c:f>'Бишкек 2019-2020 годы'!$Q$59:$Y$59</c:f>
              <c:numCache>
                <c:formatCode>General</c:formatCode>
                <c:ptCount val="9"/>
                <c:pt idx="0">
                  <c:v>1059</c:v>
                </c:pt>
                <c:pt idx="1">
                  <c:v>1062</c:v>
                </c:pt>
                <c:pt idx="2">
                  <c:v>916</c:v>
                </c:pt>
                <c:pt idx="3">
                  <c:v>705</c:v>
                </c:pt>
                <c:pt idx="4">
                  <c:v>359</c:v>
                </c:pt>
                <c:pt idx="5">
                  <c:v>216</c:v>
                </c:pt>
                <c:pt idx="6">
                  <c:v>192</c:v>
                </c:pt>
                <c:pt idx="7">
                  <c:v>160</c:v>
                </c:pt>
                <c:pt idx="8">
                  <c:v>141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8CA-4F80-B4A2-05AA2212C970}"/>
            </c:ext>
          </c:extLst>
        </c:ser>
        <c:ser>
          <c:idx val="2"/>
          <c:order val="2"/>
          <c:tx>
            <c:strRef>
              <c:f>'Бишкек 2019-2020 годы'!$P$60</c:f>
              <c:strCache>
                <c:ptCount val="1"/>
                <c:pt idx="0">
                  <c:v>уменьшение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'Бишкек 2019-2020 годы'!$Q$56:$Y$56</c:f>
              <c:strCache>
                <c:ptCount val="9"/>
                <c:pt idx="0">
                  <c:v>Ошск</c:v>
                </c:pt>
                <c:pt idx="1">
                  <c:v>Чуй</c:v>
                </c:pt>
                <c:pt idx="2">
                  <c:v>Жалал-Абад</c:v>
                </c:pt>
                <c:pt idx="3">
                  <c:v>Бишкек</c:v>
                </c:pt>
                <c:pt idx="4">
                  <c:v>Баткен</c:v>
                </c:pt>
                <c:pt idx="5">
                  <c:v>г.Ош</c:v>
                </c:pt>
                <c:pt idx="6">
                  <c:v>Иссык-Куль</c:v>
                </c:pt>
                <c:pt idx="7">
                  <c:v>Талас</c:v>
                </c:pt>
                <c:pt idx="8">
                  <c:v>Нарын</c:v>
                </c:pt>
              </c:strCache>
              <c:extLst xmlns:c16r2="http://schemas.microsoft.com/office/drawing/2015/06/chart"/>
            </c:strRef>
          </c:cat>
          <c:val>
            <c:numRef>
              <c:f>'Бишкек 2019-2020 годы'!$Q$60:$Y$60</c:f>
              <c:numCache>
                <c:formatCode>General</c:formatCode>
                <c:ptCount val="9"/>
                <c:pt idx="0">
                  <c:v>445</c:v>
                </c:pt>
                <c:pt idx="1">
                  <c:v>416</c:v>
                </c:pt>
                <c:pt idx="2">
                  <c:v>348</c:v>
                </c:pt>
                <c:pt idx="3">
                  <c:v>397</c:v>
                </c:pt>
                <c:pt idx="4">
                  <c:v>70</c:v>
                </c:pt>
                <c:pt idx="5">
                  <c:v>109</c:v>
                </c:pt>
                <c:pt idx="6">
                  <c:v>128</c:v>
                </c:pt>
                <c:pt idx="7">
                  <c:v>54</c:v>
                </c:pt>
                <c:pt idx="8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8CA-4F80-B4A2-05AA2212C9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9804416"/>
        <c:axId val="174961152"/>
      </c:barChart>
      <c:catAx>
        <c:axId val="19980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961152"/>
        <c:crosses val="autoZero"/>
        <c:auto val="1"/>
        <c:lblAlgn val="ctr"/>
        <c:lblOffset val="100"/>
        <c:noMultiLvlLbl val="0"/>
      </c:catAx>
      <c:valAx>
        <c:axId val="1749611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980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663452394537644E-2"/>
          <c:y val="0.90798556430446198"/>
          <c:w val="0.88690507436570432"/>
          <c:h val="9.20144356955380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8183E-7787-4A82-9FF9-E069C7E3D9B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20581-86DF-41DB-945E-10E6707A1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888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7CFBC-FA90-4FFF-A0D7-BB9718CE055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119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91FEA5-C6C0-441F-859A-F8603F5414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8A38BC5-5BC9-4977-81AC-89C1B573B7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7612CE9-B29B-40D2-9D58-7EFF54F32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35F5-78FF-44D0-BE21-526F6C8E69A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8DBF881-956A-4849-AFB2-88662D73E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75268F1-C0CA-444C-800D-52D3A8B0F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51F0-C853-4C06-B688-A4D45D458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360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521495-1527-437E-9D60-A1A6589ED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A919925-33E7-433B-87FC-F44A28186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FA98B99-BC4F-4D71-9DFB-4CC44EC6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35F5-78FF-44D0-BE21-526F6C8E69A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43609E6-96E1-41B5-AD7C-8E5A501ED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1453781-6F73-4CC2-A83E-AD60CF725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51F0-C853-4C06-B688-A4D45D458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91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640D8FF-E7DF-41EE-B200-07A375F803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E3DA659-E493-408F-972E-AC8376497A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F96B203-9A13-487C-843F-B77AFC3A7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35F5-78FF-44D0-BE21-526F6C8E69A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3422403-4E3E-4049-A57E-ED7BD4AF4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7B4D386-7C39-477B-8BD4-E00AECDCA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51F0-C853-4C06-B688-A4D45D458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386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9EB2C3-D2B0-4968-8BF6-116C27B0F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09D0524-F4DB-45B6-8F89-23B6E5E65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DAB1591-2194-4303-8FEA-E4277E873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35F5-78FF-44D0-BE21-526F6C8E69A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FD666CE-CD9E-49AC-A707-E4F4CA437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94B6237-2498-41B3-9671-5E2DB3A5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51F0-C853-4C06-B688-A4D45D458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44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7183AB-D018-45E0-83B5-1C389153A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7BE3BAE-7836-446C-8869-ECCF4450C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6C811EF-679C-4A58-9502-7333AD47E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35F5-78FF-44D0-BE21-526F6C8E69A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E15E5AD-5DC3-41F1-A2EE-09BF2588D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62CE25C-C3A0-4CB0-AFED-FC4E639A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51F0-C853-4C06-B688-A4D45D458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560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94BB9C-BC79-49FE-A52E-A102E090F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C3568EA-21A8-449D-841B-7B698D9D6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E3137EE-4723-4010-AA08-FAAE53C9C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AAA5129-63FD-4372-A627-89C732BAC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35F5-78FF-44D0-BE21-526F6C8E69A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60D3AE3-82FE-4F65-A6B6-D94AB553B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ECB51EB-CE25-4AC4-B58D-E00D6BE1A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51F0-C853-4C06-B688-A4D45D458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273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139097-4ECE-43C7-8687-9808A28ED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92FE88B-78FC-4A97-A4F1-CCDDBF537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4107721-80EB-4D08-A551-B287906DB9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BA742B6-7D11-418D-9A27-9C3E90C23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4C2B9A6-63BA-4B25-8BC2-1C0F255013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84564C8-7D21-4F72-9D12-84DE6A68E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35F5-78FF-44D0-BE21-526F6C8E69A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BDE96FF-D173-409F-A383-F3EEBB19E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BC01AF8A-02BB-4A81-927D-B6E749A9B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51F0-C853-4C06-B688-A4D45D458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43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BCF453-307E-4569-A3BB-A4B4E43AE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5C431CB-9BCF-41EF-BFED-FD432A0E5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35F5-78FF-44D0-BE21-526F6C8E69A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45121DB-1DE9-4C34-ADB9-770E2EE5D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681512D-79BD-460D-AEDF-E969D8FA8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51F0-C853-4C06-B688-A4D45D458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277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C7695DD-72D2-4136-A56F-E1F4DFB4A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35F5-78FF-44D0-BE21-526F6C8E69A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22DA481-3092-45CE-9CBD-744B32035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8759F16-3604-45C8-B02E-DA6CD937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51F0-C853-4C06-B688-A4D45D458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292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418D7A-2519-4664-8833-598473D7D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30055E2-F0CD-4737-BF28-ED25A7D3B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101C527-15EA-43C9-A40F-F860D3053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53D0881-0BC4-4944-8F9E-B379CC3F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35F5-78FF-44D0-BE21-526F6C8E69A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E1D6AF6-3DDA-4057-BAE9-A539F2DC0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C9984E8-3AD9-4669-88C7-7DD18E3E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51F0-C853-4C06-B688-A4D45D458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56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47E0C3-ABE9-4F5E-8199-5E744B7D7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358B927-77E9-4B42-9BE7-38DB1FA30C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1A195CB-74AC-48CA-99A1-05B05329D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596242F-3E81-46FD-AED7-21E498E99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35F5-78FF-44D0-BE21-526F6C8E69A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2B23C94-3629-4672-8888-B6F62DD6A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054470E-1982-494D-95D4-FA157CFEF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51F0-C853-4C06-B688-A4D45D458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0CC777-83C2-4CED-A3AB-29B303549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57FD8E3-2685-4933-85D7-C965F012C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490A8FD-DCC0-4947-8FD3-09E24FBF8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335F5-78FF-44D0-BE21-526F6C8E69A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1AA2031-93F1-45EA-8041-E229B72634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E84D79C-42D8-4B7F-AA1F-F72BADE2F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251F0-C853-4C06-B688-A4D45D458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89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6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1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01942B9-EDD4-4F1B-AF61-80FD90940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4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CC5572F-E16D-4C3C-BECA-ED1D3BCD1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0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8CD420D-AA3B-45E5-9AB1-49ACA6102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8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CAFBB8A-F4EB-4171-B64D-7A5BD77CB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4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584" y="260648"/>
            <a:ext cx="9356712" cy="11430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Динамика заболеваемости и смертности от туберкулеза в Кыргызской Республике (на 100 тыс. населения) за период 1995-2020 гг.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7663135"/>
              </p:ext>
            </p:extLst>
          </p:nvPr>
        </p:nvGraphicFramePr>
        <p:xfrm>
          <a:off x="227539" y="1600200"/>
          <a:ext cx="11669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38" y="213995"/>
            <a:ext cx="2051720" cy="683012"/>
          </a:xfrm>
          <a:prstGeom prst="rect">
            <a:avLst/>
          </a:prstGeom>
        </p:spPr>
      </p:pic>
      <p:sp>
        <p:nvSpPr>
          <p:cNvPr id="3" name="Стрелка: вниз 2">
            <a:extLst>
              <a:ext uri="{FF2B5EF4-FFF2-40B4-BE49-F238E27FC236}">
                <a16:creationId xmlns="" xmlns:a16="http://schemas.microsoft.com/office/drawing/2014/main" id="{84139F9B-8BF5-4317-B3C4-C5D61D93FED2}"/>
              </a:ext>
            </a:extLst>
          </p:cNvPr>
          <p:cNvSpPr/>
          <p:nvPr/>
        </p:nvSpPr>
        <p:spPr>
          <a:xfrm>
            <a:off x="11628784" y="3349487"/>
            <a:ext cx="268356" cy="11926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7D6D4175-85DC-4A6F-8BC3-DAB1EFBEA3D5}"/>
              </a:ext>
            </a:extLst>
          </p:cNvPr>
          <p:cNvSpPr/>
          <p:nvPr/>
        </p:nvSpPr>
        <p:spPr>
          <a:xfrm>
            <a:off x="11221278" y="2425148"/>
            <a:ext cx="970722" cy="727787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32,2%</a:t>
            </a:r>
          </a:p>
        </p:txBody>
      </p:sp>
    </p:spTree>
    <p:extLst>
      <p:ext uri="{BB962C8B-B14F-4D97-AF65-F5344CB8AC3E}">
        <p14:creationId xmlns:p14="http://schemas.microsoft.com/office/powerpoint/2010/main" val="209758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FCAE40-A718-4D5B-9951-BB9F07778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680" y="365125"/>
            <a:ext cx="8580120" cy="76263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Влияние пандемии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COVID-19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выявляемость ТБ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27EABE5-38DD-425F-BE82-0BFDCA80D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833" y="1327759"/>
            <a:ext cx="11298477" cy="5436296"/>
          </a:xfrm>
        </p:spPr>
        <p:txBody>
          <a:bodyPr>
            <a:normAutofit/>
          </a:bodyPr>
          <a:lstStyle/>
          <a:p>
            <a:r>
              <a:rPr lang="ru-RU" sz="2300" dirty="0" smtClean="0"/>
              <a:t>В 2019 году – </a:t>
            </a:r>
            <a:r>
              <a:rPr lang="ru-RU" sz="2400" dirty="0" smtClean="0"/>
              <a:t>5997 </a:t>
            </a:r>
            <a:r>
              <a:rPr lang="ru-RU" sz="2300" dirty="0" smtClean="0"/>
              <a:t>больных</a:t>
            </a:r>
            <a:r>
              <a:rPr lang="ru-RU" sz="2300" dirty="0" smtClean="0"/>
              <a:t>, в 2020 году – </a:t>
            </a:r>
            <a:r>
              <a:rPr lang="ru-RU" sz="2400" dirty="0" smtClean="0"/>
              <a:t>4869 </a:t>
            </a:r>
            <a:r>
              <a:rPr lang="ru-RU" sz="2300" dirty="0" smtClean="0"/>
              <a:t>(разница составляет 1128</a:t>
            </a:r>
            <a:r>
              <a:rPr lang="ru-RU" sz="2300" dirty="0" smtClean="0"/>
              <a:t>)</a:t>
            </a:r>
          </a:p>
          <a:p>
            <a:r>
              <a:rPr lang="ru-RU" sz="2300" dirty="0" smtClean="0"/>
              <a:t>на </a:t>
            </a:r>
            <a:r>
              <a:rPr lang="ru-RU" sz="2300" dirty="0"/>
              <a:t>32,2% снизилась выявляемость ТБ в 2020 году по сравнению с показателем 2019 года</a:t>
            </a:r>
          </a:p>
          <a:p>
            <a:r>
              <a:rPr lang="ru-RU" sz="2300" dirty="0" smtClean="0"/>
              <a:t>Снизилось </a:t>
            </a:r>
            <a:r>
              <a:rPr lang="ru-RU" sz="2300" dirty="0"/>
              <a:t>бактериологическое подтверждение ТБ всеми методами ТЛЧ в целом за 2020 год на 29,7%, при этом во </a:t>
            </a:r>
            <a:r>
              <a:rPr lang="ru-RU" sz="2300" dirty="0" smtClean="0"/>
              <a:t>время пика </a:t>
            </a:r>
            <a:r>
              <a:rPr lang="ru-RU" sz="2300" dirty="0">
                <a:solidFill>
                  <a:prstClr val="black"/>
                </a:solidFill>
              </a:rPr>
              <a:t>COVID-19 во </a:t>
            </a:r>
            <a:r>
              <a:rPr lang="ru-RU" sz="2300" dirty="0"/>
              <a:t>2-м квартале снижение на 47,6%, в 3-м – 45,6% и в 4-м – 39,4</a:t>
            </a:r>
            <a:r>
              <a:rPr lang="ru-RU" sz="2300" dirty="0" smtClean="0"/>
              <a:t>%</a:t>
            </a:r>
          </a:p>
          <a:p>
            <a:r>
              <a:rPr lang="ru-RU" sz="2300" dirty="0" smtClean="0"/>
              <a:t>В настоящее время не достигнут тот уровень выявления, который был до пандемии</a:t>
            </a:r>
          </a:p>
          <a:p>
            <a:r>
              <a:rPr lang="ru-RU" sz="2300" dirty="0"/>
              <a:t>часть ТБ </a:t>
            </a:r>
            <a:r>
              <a:rPr lang="ru-RU" sz="2300" dirty="0" smtClean="0"/>
              <a:t>стационаров были </a:t>
            </a:r>
            <a:r>
              <a:rPr lang="ru-RU" sz="2300" dirty="0"/>
              <a:t>перепрофилированы для </a:t>
            </a:r>
            <a:r>
              <a:rPr lang="ru-RU" sz="2300" dirty="0" smtClean="0"/>
              <a:t>COVID-19</a:t>
            </a:r>
          </a:p>
          <a:p>
            <a:r>
              <a:rPr lang="ru-RU" sz="2300" dirty="0"/>
              <a:t>НРЛ с апреля 2020 года начал тестирование на </a:t>
            </a:r>
            <a:r>
              <a:rPr lang="ru-RU" sz="2300" dirty="0" smtClean="0"/>
              <a:t>COVID-19</a:t>
            </a:r>
            <a:endParaRPr lang="ru-RU" sz="2300" dirty="0"/>
          </a:p>
          <a:p>
            <a:r>
              <a:rPr lang="ru-RU" sz="2300" dirty="0" smtClean="0"/>
              <a:t>Перераспределение ресурсов </a:t>
            </a:r>
            <a:r>
              <a:rPr lang="ru-RU" sz="2300" dirty="0"/>
              <a:t>с ТБ услуг на тестирование и лечение COVID</a:t>
            </a:r>
          </a:p>
          <a:p>
            <a:r>
              <a:rPr lang="ru-RU" sz="2300" dirty="0" smtClean="0"/>
              <a:t>Медицинские организации перевели </a:t>
            </a:r>
            <a:r>
              <a:rPr lang="ru-RU" sz="2300" dirty="0"/>
              <a:t>своих сотрудников, оказывающих ТБ </a:t>
            </a:r>
            <a:r>
              <a:rPr lang="ru-RU" sz="2300" dirty="0" smtClean="0"/>
              <a:t>услуги </a:t>
            </a:r>
            <a:r>
              <a:rPr lang="ru-RU" sz="2300" dirty="0"/>
              <a:t>для работы с </a:t>
            </a:r>
            <a:r>
              <a:rPr lang="ru-RU" sz="2300" dirty="0" smtClean="0"/>
              <a:t>COVID</a:t>
            </a:r>
          </a:p>
          <a:p>
            <a:pPr marL="0" indent="0">
              <a:buNone/>
            </a:pPr>
            <a:r>
              <a:rPr lang="ru-RU" sz="2300" dirty="0" smtClean="0"/>
              <a:t>  </a:t>
            </a:r>
            <a:endParaRPr lang="ru-RU" sz="2300" dirty="0"/>
          </a:p>
          <a:p>
            <a:endParaRPr lang="ru-RU" sz="23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D3770A8-2729-4F58-82ED-36576EA9CF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47" y="114604"/>
            <a:ext cx="2051720" cy="68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3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FCAE40-A718-4D5B-9951-BB9F07778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1562" y="365125"/>
            <a:ext cx="9461634" cy="762635"/>
          </a:xfrm>
        </p:spPr>
        <p:txBody>
          <a:bodyPr>
            <a:normAutofit fontScale="90000"/>
          </a:bodyPr>
          <a:lstStyle/>
          <a:p>
            <a:pPr algn="ctr"/>
            <a:r>
              <a:rPr lang="ky-KG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Снижение выявляемости ТБ по регионам Кыргызской Республики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2019-2020 годы,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абс.числа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%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E65C1016-8E1F-4D7A-B849-06B2FE64FC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676630"/>
              </p:ext>
            </p:extLst>
          </p:nvPr>
        </p:nvGraphicFramePr>
        <p:xfrm>
          <a:off x="838200" y="1825625"/>
          <a:ext cx="10515600" cy="4631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Овал 5" descr="29,6%">
            <a:extLst>
              <a:ext uri="{FF2B5EF4-FFF2-40B4-BE49-F238E27FC236}">
                <a16:creationId xmlns="" xmlns:a16="http://schemas.microsoft.com/office/drawing/2014/main" id="{7A092C7A-626B-4C7E-BD50-4176B9EA6AA9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/>
          <p:nvPr/>
        </p:nvSpPr>
        <p:spPr>
          <a:xfrm>
            <a:off x="1531867" y="3907568"/>
            <a:ext cx="648000" cy="35242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26,3%</a:t>
            </a:r>
            <a:endParaRPr lang="ru-RU" sz="8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EA408D5D-9892-420F-BA22-6BBFB56FEDAB}"/>
              </a:ext>
            </a:extLst>
          </p:cNvPr>
          <p:cNvSpPr/>
          <p:nvPr/>
        </p:nvSpPr>
        <p:spPr>
          <a:xfrm>
            <a:off x="2745851" y="4097993"/>
            <a:ext cx="648000" cy="324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28,3%</a:t>
            </a:r>
            <a:endParaRPr lang="ru-RU" sz="8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04E2ED6E-7DDB-4305-B792-E970802525CE}"/>
              </a:ext>
            </a:extLst>
          </p:cNvPr>
          <p:cNvSpPr/>
          <p:nvPr/>
        </p:nvSpPr>
        <p:spPr>
          <a:xfrm>
            <a:off x="3888707" y="4276331"/>
            <a:ext cx="648000" cy="288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27,5%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36EC4EDD-6335-4F8A-813F-FAF468E608BD}"/>
              </a:ext>
            </a:extLst>
          </p:cNvPr>
          <p:cNvSpPr/>
          <p:nvPr/>
        </p:nvSpPr>
        <p:spPr>
          <a:xfrm>
            <a:off x="4958966" y="4197560"/>
            <a:ext cx="576000" cy="252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b="1" cap="none" spc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36%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39B7B6D4-BEDA-4E84-95AD-D5FBAD12997D}"/>
              </a:ext>
            </a:extLst>
          </p:cNvPr>
          <p:cNvSpPr/>
          <p:nvPr/>
        </p:nvSpPr>
        <p:spPr>
          <a:xfrm>
            <a:off x="6180593" y="4838859"/>
            <a:ext cx="684000" cy="29752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b="1">
                <a:latin typeface="Times New Roman" panose="02020603050405020304" pitchFamily="18" charset="0"/>
                <a:cs typeface="Times New Roman" panose="02020603050405020304" pitchFamily="18" charset="0"/>
              </a:rPr>
              <a:t>16,3%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358E3454-66B7-43E2-8BF1-05228A1097B9}"/>
              </a:ext>
            </a:extLst>
          </p:cNvPr>
          <p:cNvSpPr/>
          <p:nvPr/>
        </p:nvSpPr>
        <p:spPr>
          <a:xfrm>
            <a:off x="7400341" y="4885773"/>
            <a:ext cx="648000" cy="252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b="0" cap="none" spc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33,5%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84AA4D97-CC6F-4EFA-B2DB-1EA0DA24297A}"/>
              </a:ext>
            </a:extLst>
          </p:cNvPr>
          <p:cNvSpPr/>
          <p:nvPr/>
        </p:nvSpPr>
        <p:spPr>
          <a:xfrm>
            <a:off x="8554756" y="4900183"/>
            <a:ext cx="648000" cy="25200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40,0%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C1E25F9B-809B-4D12-B03C-3D1C024C5D8D}"/>
              </a:ext>
            </a:extLst>
          </p:cNvPr>
          <p:cNvSpPr/>
          <p:nvPr/>
        </p:nvSpPr>
        <p:spPr>
          <a:xfrm>
            <a:off x="9699171" y="4999660"/>
            <a:ext cx="648000" cy="252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25,2%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DE4D56B8-98B8-4E3C-9498-92CAAA19AE28}"/>
              </a:ext>
            </a:extLst>
          </p:cNvPr>
          <p:cNvSpPr/>
          <p:nvPr/>
        </p:nvSpPr>
        <p:spPr>
          <a:xfrm>
            <a:off x="10891791" y="5011773"/>
            <a:ext cx="648000" cy="27622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33,2%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FD3770A8-2729-4F58-82ED-36576EA9CF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79867" cy="79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2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DC3F620-FC4B-4924-B121-32E894D46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0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3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6396A4E-E22F-4BEB-AF32-E6AB6071D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9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2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284</Words>
  <Application>Microsoft Office PowerPoint</Application>
  <PresentationFormat>Произвольный</PresentationFormat>
  <Paragraphs>121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Динамика заболеваемости и смертности от туберкулеза в Кыргызской Республике (на 100 тыс. населения) за период 1995-2020 гг.</vt:lpstr>
      <vt:lpstr>Влияние пандемии COVID-19 на выявляемость ТБ</vt:lpstr>
      <vt:lpstr>Снижение выявляемости ТБ по регионам Кыргызской Республики, 2019-2020 годы, абс.числа и %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ABTKG38</cp:lastModifiedBy>
  <cp:revision>18</cp:revision>
  <dcterms:created xsi:type="dcterms:W3CDTF">2021-09-21T08:01:32Z</dcterms:created>
  <dcterms:modified xsi:type="dcterms:W3CDTF">2022-02-08T04:29:05Z</dcterms:modified>
</cp:coreProperties>
</file>