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\Google%20&#1044;&#1080;&#1089;&#1082;\Network\Shah-Aiym\Irida6_2020-21\Reports\Q4_2020\&#1041;&#1044;\&#1040;&#1085;&#1072;&#1083;&#1080;&#1079;&#1044;&#1086;&#1082;&#1091;&#1084;&#1077;&#1085;&#1090;&#1080;&#1088;&#1086;&#1074;&#1072;&#1085;&#1080;&#1077;_&#1050;&#1074;1-4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\Google%20&#1044;&#1080;&#1089;&#1082;\Network\Shah-Aiym\Irida6_2020-21\Reports\Q4_2020\&#1041;&#1044;\&#1040;&#1085;&#1072;&#1083;&#1080;&#1079;&#1044;&#1086;&#1082;&#1091;&#1084;&#1077;&#1085;&#1090;&#1080;&#1088;&#1086;&#1074;&#1072;&#1085;&#1080;&#1077;_&#1050;&#1074;1-4_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ris\Google%20&#1044;&#1080;&#1089;&#1082;\Network\Shah-Aiym\Irida6_2020-21\Reports\Q4_2020\&#1041;&#1044;\&#1040;&#1085;&#1072;&#1083;&#1080;&#1079;&#1044;&#1086;&#1082;&#1091;&#1084;&#1077;&#1085;&#1090;&#1080;&#1088;&#1086;&#1074;&#1072;&#1085;&#1080;&#1077;_&#1050;&#1074;1-4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ris\Google%20&#1044;&#1080;&#1089;&#1082;\Network\Tais%20Plus%20networking\Tais_CSS_2017\MeetingUNDP_31Jan2017\&#1044;&#1080;&#1085;&#1072;&#1084;&#1080;&#1082;&#1072;&#1054;&#1093;&#1074;&#1072;&#1090;&#1072;2016-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2"/>
          <c:order val="0"/>
          <c:tx>
            <c:strRef>
              <c:f>профиль_милиция!$D$79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профиль_милиция!$A$80:$A$84</c:f>
              <c:strCache>
                <c:ptCount val="5"/>
                <c:pt idx="0">
                  <c:v>Вымогательство денег 
Extortion</c:v>
                </c:pt>
                <c:pt idx="1">
                  <c:v>Незаконное задержание
Illegal detention</c:v>
                </c:pt>
                <c:pt idx="2">
                  <c:v>Угрозы, шантаж, давление
Threatening, blackmailing</c:v>
                </c:pt>
                <c:pt idx="3">
                  <c:v>Не разъяснили права при задержании
No rights clarifications while detaining</c:v>
                </c:pt>
                <c:pt idx="4">
                  <c:v>Унижение словами, действиями 
Verbal humiliation, inhuman degrading treatment</c:v>
                </c:pt>
              </c:strCache>
            </c:strRef>
          </c:cat>
          <c:val>
            <c:numRef>
              <c:f>профиль_милиция!$D$80:$D$84</c:f>
              <c:numCache>
                <c:formatCode>0%</c:formatCode>
                <c:ptCount val="5"/>
                <c:pt idx="0">
                  <c:v>0.8177676537585421</c:v>
                </c:pt>
                <c:pt idx="1">
                  <c:v>0.93394077448747148</c:v>
                </c:pt>
                <c:pt idx="2">
                  <c:v>0.63553530751708431</c:v>
                </c:pt>
                <c:pt idx="3">
                  <c:v>0.76765375854214124</c:v>
                </c:pt>
                <c:pt idx="4">
                  <c:v>0.55353075170842825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82-40BD-9845-DA63A2B133B7}"/>
            </c:ext>
          </c:extLst>
        </c:ser>
        <c:ser>
          <c:idx val="3"/>
          <c:order val="1"/>
          <c:tx>
            <c:strRef>
              <c:f>профиль_милиция!$E$79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профиль_милиция!$A$80:$A$84</c:f>
              <c:strCache>
                <c:ptCount val="5"/>
                <c:pt idx="0">
                  <c:v>Вымогательство денег 
Extortion</c:v>
                </c:pt>
                <c:pt idx="1">
                  <c:v>Незаконное задержание
Illegal detention</c:v>
                </c:pt>
                <c:pt idx="2">
                  <c:v>Угрозы, шантаж, давление
Threatening, blackmailing</c:v>
                </c:pt>
                <c:pt idx="3">
                  <c:v>Не разъяснили права при задержании
No rights clarifications while detaining</c:v>
                </c:pt>
                <c:pt idx="4">
                  <c:v>Унижение словами, действиями 
Verbal humiliation, inhuman degrading treatment</c:v>
                </c:pt>
              </c:strCache>
            </c:strRef>
          </c:cat>
          <c:val>
            <c:numRef>
              <c:f>профиль_милиция!$E$80:$E$84</c:f>
              <c:numCache>
                <c:formatCode>0%</c:formatCode>
                <c:ptCount val="5"/>
                <c:pt idx="0">
                  <c:v>0.90604026845637586</c:v>
                </c:pt>
                <c:pt idx="1">
                  <c:v>0.81208053691275173</c:v>
                </c:pt>
                <c:pt idx="2">
                  <c:v>0.61073825503355705</c:v>
                </c:pt>
                <c:pt idx="3">
                  <c:v>0.71140939597315433</c:v>
                </c:pt>
                <c:pt idx="4">
                  <c:v>0.47651006711409394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82-40BD-9845-DA63A2B133B7}"/>
            </c:ext>
          </c:extLst>
        </c:ser>
        <c:ser>
          <c:idx val="4"/>
          <c:order val="2"/>
          <c:tx>
            <c:strRef>
              <c:f>профиль_милиция!$F$79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CC66F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2"/>
            <c:invertIfNegative val="0"/>
            <c:bubble3D val="0"/>
            <c:spPr>
              <a:solidFill>
                <a:srgbClr val="CC00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D082-40BD-9845-DA63A2B133B7}"/>
              </c:ext>
            </c:extLst>
          </c:dPt>
          <c:dPt>
            <c:idx val="4"/>
            <c:invertIfNegative val="0"/>
            <c:bubble3D val="0"/>
            <c:spPr>
              <a:solidFill>
                <a:srgbClr val="CC00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D082-40BD-9845-DA63A2B133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профиль_милиция!$A$80:$A$84</c:f>
              <c:strCache>
                <c:ptCount val="5"/>
                <c:pt idx="0">
                  <c:v>Вымогательство денег 
Extortion</c:v>
                </c:pt>
                <c:pt idx="1">
                  <c:v>Незаконное задержание
Illegal detention</c:v>
                </c:pt>
                <c:pt idx="2">
                  <c:v>Угрозы, шантаж, давление
Threatening, blackmailing</c:v>
                </c:pt>
                <c:pt idx="3">
                  <c:v>Не разъяснили права при задержании
No rights clarifications while detaining</c:v>
                </c:pt>
                <c:pt idx="4">
                  <c:v>Унижение словами, действиями 
Verbal humiliation, inhuman degrading treatment</c:v>
                </c:pt>
              </c:strCache>
            </c:strRef>
          </c:cat>
          <c:val>
            <c:numRef>
              <c:f>профиль_милиция!$F$80:$F$84</c:f>
              <c:numCache>
                <c:formatCode>0%</c:formatCode>
                <c:ptCount val="5"/>
                <c:pt idx="0">
                  <c:v>0.83471074380165289</c:v>
                </c:pt>
                <c:pt idx="1">
                  <c:v>0.68595041322314054</c:v>
                </c:pt>
                <c:pt idx="2">
                  <c:v>0.64462809917355368</c:v>
                </c:pt>
                <c:pt idx="3">
                  <c:v>0.52892561983471076</c:v>
                </c:pt>
                <c:pt idx="4">
                  <c:v>0.57024793388429751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82-40BD-9845-DA63A2B13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617712216"/>
        <c:axId val="617710248"/>
      </c:barChart>
      <c:catAx>
        <c:axId val="617712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617710248"/>
        <c:crosses val="autoZero"/>
        <c:auto val="1"/>
        <c:lblAlgn val="ctr"/>
        <c:lblOffset val="100"/>
        <c:noMultiLvlLbl val="0"/>
      </c:catAx>
      <c:valAx>
        <c:axId val="61771024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617712216"/>
        <c:crosses val="autoZero"/>
        <c:crossBetween val="between"/>
      </c:valAx>
      <c:spPr>
        <a:noFill/>
        <a:ln>
          <a:noFill/>
        </a:ln>
        <a:effectLst>
          <a:glow rad="63500">
            <a:schemeClr val="accent3">
              <a:satMod val="175000"/>
              <a:alpha val="40000"/>
            </a:schemeClr>
          </a:glow>
        </a:effectLst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 dirty="0">
                <a:solidFill>
                  <a:srgbClr val="C00000"/>
                </a:solidFill>
              </a:rPr>
              <a:t>57% </a:t>
            </a:r>
            <a:r>
              <a:rPr lang="ru-RU" sz="2000" baseline="0" dirty="0">
                <a:solidFill>
                  <a:srgbClr val="C00000"/>
                </a:solidFill>
              </a:rPr>
              <a:t>задержанных секс-работников милиция отпустили за деньги </a:t>
            </a:r>
            <a:endParaRPr lang="en-US" sz="2000" baseline="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000" baseline="0" dirty="0">
                <a:solidFill>
                  <a:srgbClr val="C00000"/>
                </a:solidFill>
              </a:rPr>
              <a:t>Police released </a:t>
            </a:r>
            <a:r>
              <a:rPr lang="en-US" sz="2000" b="1" baseline="0" dirty="0">
                <a:solidFill>
                  <a:srgbClr val="C00000"/>
                </a:solidFill>
              </a:rPr>
              <a:t>57% </a:t>
            </a:r>
            <a:r>
              <a:rPr lang="en-US" sz="2000" b="0" baseline="0" dirty="0">
                <a:solidFill>
                  <a:srgbClr val="C00000"/>
                </a:solidFill>
              </a:rPr>
              <a:t>out of </a:t>
            </a:r>
            <a:r>
              <a:rPr lang="en-US" sz="2000" baseline="0" dirty="0">
                <a:solidFill>
                  <a:srgbClr val="C00000"/>
                </a:solidFill>
              </a:rPr>
              <a:t>detained sex workers for money</a:t>
            </a:r>
          </a:p>
        </c:rich>
      </c:tx>
      <c:layout>
        <c:manualLayout>
          <c:xMode val="edge"/>
          <c:yMode val="edge"/>
          <c:x val="9.997757390237938E-2"/>
          <c:y val="0.817374646472104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plotArea>
      <c:layout>
        <c:manualLayout>
          <c:layoutTarget val="inner"/>
          <c:xMode val="edge"/>
          <c:yMode val="edge"/>
          <c:x val="4.2573587067269554E-2"/>
          <c:y val="7.5773719774389903E-2"/>
          <c:w val="0.90972222222222221"/>
          <c:h val="0.63709477377503976"/>
        </c:manualLayout>
      </c:layout>
      <c:ofPieChart>
        <c:ofPieType val="bar"/>
        <c:varyColors val="1"/>
        <c:ser>
          <c:idx val="0"/>
          <c:order val="0"/>
          <c:tx>
            <c:strRef>
              <c:f>профиль_милиция!$O$29:$O$32</c:f>
              <c:strCache>
                <c:ptCount val="4"/>
                <c:pt idx="0">
                  <c:v>Не было задержания / Not detained</c:v>
                </c:pt>
                <c:pt idx="1">
                  <c:v>Было задержание /Detained</c:v>
                </c:pt>
                <c:pt idx="2">
                  <c:v>до 3 часов / less 3 hours</c:v>
                </c:pt>
                <c:pt idx="3">
                  <c:v>больше 3 часов / more 3 hours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3B-4F7F-B98A-2973608D7A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3B-4F7F-B98A-2973608D7A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3B-4F7F-B98A-2973608D7AF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3B-4F7F-B98A-2973608D7AF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3B-4F7F-B98A-2973608D7AFB}"/>
              </c:ext>
            </c:extLst>
          </c:dPt>
          <c:dLbls>
            <c:dLbl>
              <c:idx val="0"/>
              <c:layout>
                <c:manualLayout>
                  <c:x val="-7.7777777777777793E-2"/>
                  <c:y val="-0.2121259842519685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3B-4F7F-B98A-2973608D7AFB}"/>
                </c:ext>
              </c:extLst>
            </c:dLbl>
            <c:dLbl>
              <c:idx val="2"/>
              <c:layout>
                <c:manualLayout>
                  <c:x val="-1.0932157630564515E-2"/>
                  <c:y val="-1.030345674875747E-2"/>
                </c:manualLayout>
              </c:layout>
              <c:tx>
                <c:rich>
                  <a:bodyPr/>
                  <a:lstStyle/>
                  <a:p>
                    <a:fld id="{09AC5F9C-8D82-4E47-A1EF-E7F30A1B8828}" type="CATEGORYNAME">
                      <a:rPr lang="tg-Cyrl-TJ">
                        <a:solidFill>
                          <a:sysClr val="windowText" lastClr="000000"/>
                        </a:solidFill>
                      </a:rPr>
                      <a:pPr/>
                      <a:t>[ИМЯ КАТЕГОРИИ]</a:t>
                    </a:fld>
                    <a:endParaRPr lang="ru-UA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73B-4F7F-B98A-2973608D7AFB}"/>
                </c:ext>
              </c:extLst>
            </c:dLbl>
            <c:dLbl>
              <c:idx val="3"/>
              <c:layout>
                <c:manualLayout>
                  <c:x val="-6.1617342554899776E-3"/>
                  <c:y val="-1.1347517730496403E-2"/>
                </c:manualLayout>
              </c:layout>
              <c:tx>
                <c:rich>
                  <a:bodyPr/>
                  <a:lstStyle/>
                  <a:p>
                    <a:fld id="{E6522329-E6C9-4CD2-95CE-481D00F93B87}" type="CATEGORYNAME">
                      <a:rPr lang="ru-RU">
                        <a:solidFill>
                          <a:sysClr val="windowText" lastClr="000000"/>
                        </a:solidFill>
                      </a:rPr>
                      <a:pPr/>
                      <a:t>[ИМЯ КАТЕГОРИИ]</a:t>
                    </a:fld>
                    <a:endParaRPr lang="ru-UA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73B-4F7F-B98A-2973608D7AFB}"/>
                </c:ext>
              </c:extLst>
            </c:dLbl>
            <c:dLbl>
              <c:idx val="4"/>
              <c:layout>
                <c:manualLayout>
                  <c:x val="-0.16065398075240594"/>
                  <c:y val="4.1739574219889179E-4"/>
                </c:manualLayout>
              </c:layout>
              <c:tx>
                <c:rich>
                  <a:bodyPr/>
                  <a:lstStyle/>
                  <a:p>
                    <a:r>
                      <a:rPr lang="tg-Cyrl-TJ" baseline="0"/>
                      <a:t>Было задержание / </a:t>
                    </a:r>
                    <a:r>
                      <a:rPr lang="en-US" baseline="0"/>
                      <a:t>Detained; </a:t>
                    </a:r>
                    <a:fld id="{6BEF46D9-C4BF-4D75-88FE-AD7300B80C37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73B-4F7F-B98A-2973608D7A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профиль_милиция!$O$29:$O$32</c:f>
              <c:strCache>
                <c:ptCount val="4"/>
                <c:pt idx="0">
                  <c:v>Не было задержания / Not detained</c:v>
                </c:pt>
                <c:pt idx="1">
                  <c:v>Было задержание /Detained</c:v>
                </c:pt>
                <c:pt idx="2">
                  <c:v>до 3 часов / less 3 hours</c:v>
                </c:pt>
                <c:pt idx="3">
                  <c:v>больше 3 часов / more 3 hours</c:v>
                </c:pt>
              </c:strCache>
            </c:strRef>
          </c:cat>
          <c:val>
            <c:numRef>
              <c:f>профиль_милиция!$P$29:$P$32</c:f>
              <c:numCache>
                <c:formatCode>General</c:formatCode>
                <c:ptCount val="4"/>
                <c:pt idx="0" formatCode="0%">
                  <c:v>0.56000000000000005</c:v>
                </c:pt>
                <c:pt idx="2" formatCode="0%">
                  <c:v>0.25</c:v>
                </c:pt>
                <c:pt idx="3" formatCode="0%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3B-4F7F-B98A-2973608D7AFB}"/>
            </c:ext>
          </c:extLst>
        </c:ser>
        <c:ser>
          <c:idx val="1"/>
          <c:order val="1"/>
          <c:tx>
            <c:strRef>
              <c:f>профиль_милиция!$O$30</c:f>
              <c:strCache>
                <c:ptCount val="1"/>
                <c:pt idx="0">
                  <c:v>Было задержание /Detained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473B-4F7F-B98A-2973608D7A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473B-4F7F-B98A-2973608D7AFB}"/>
              </c:ext>
            </c:extLst>
          </c:dPt>
          <c:cat>
            <c:strRef>
              <c:f>профиль_милиция!$O$29:$O$32</c:f>
              <c:strCache>
                <c:ptCount val="4"/>
                <c:pt idx="0">
                  <c:v>Не было задержания / Not detained</c:v>
                </c:pt>
                <c:pt idx="1">
                  <c:v>Было задержание /Detained</c:v>
                </c:pt>
                <c:pt idx="2">
                  <c:v>до 3 часов / less 3 hours</c:v>
                </c:pt>
                <c:pt idx="3">
                  <c:v>больше 3 часов / more 3 hours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F-473B-4F7F-B98A-2973608D7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3C-4274-AB07-1DE400E6A2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3C-4274-AB07-1DE400E6A2B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3C-4274-AB07-1DE400E6A2BD}"/>
              </c:ext>
            </c:extLst>
          </c:dPt>
          <c:dLbls>
            <c:dLbl>
              <c:idx val="0"/>
              <c:layout>
                <c:manualLayout>
                  <c:x val="6.2481517935258093E-2"/>
                  <c:y val="-0.1886566783318751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3C-4274-AB07-1DE400E6A2BD}"/>
                </c:ext>
              </c:extLst>
            </c:dLbl>
            <c:dLbl>
              <c:idx val="1"/>
              <c:layout>
                <c:manualLayout>
                  <c:x val="-0.1205749443185717"/>
                  <c:y val="0.2710462746170028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3C-4274-AB07-1DE400E6A2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Отметка!$B$5:$B$7</c:f>
              <c:strCache>
                <c:ptCount val="3"/>
                <c:pt idx="0">
                  <c:v>Платят "отметку" милиции / Pay the police</c:v>
                </c:pt>
                <c:pt idx="1">
                  <c:v>Не платят "отметку" милиции / Do not pay the police</c:v>
                </c:pt>
                <c:pt idx="2">
                  <c:v>Не указано/ Not indicated</c:v>
                </c:pt>
              </c:strCache>
            </c:strRef>
          </c:cat>
          <c:val>
            <c:numRef>
              <c:f>Отметка!$U$5:$U$7</c:f>
              <c:numCache>
                <c:formatCode>0%</c:formatCode>
                <c:ptCount val="3"/>
                <c:pt idx="0">
                  <c:v>0.66470588235294115</c:v>
                </c:pt>
                <c:pt idx="1">
                  <c:v>0.32941176470588235</c:v>
                </c:pt>
                <c:pt idx="2">
                  <c:v>5.8823529411764705E-3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3C-4274-AB07-1DE400E6A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932852143482"/>
          <c:y val="4.45884324700377E-2"/>
          <c:w val="0.82312401574803196"/>
          <c:h val="0.622531046632869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E96-4628-83E8-FD166965156E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7E96-4628-83E8-FD166965156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7E96-4628-83E8-FD166965156E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7E96-4628-83E8-FD166965156E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7E96-4628-83E8-FD166965156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7E96-4628-83E8-FD166965156E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7E96-4628-83E8-FD166965156E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7E96-4628-83E8-FD166965156E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7E96-4628-83E8-FD166965156E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3-7E96-4628-83E8-FD166965156E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7E96-4628-83E8-FD166965156E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7-7E96-4628-83E8-FD166965156E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9-7E96-4628-83E8-FD166965156E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B-7E96-4628-83E8-FD166965156E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D-7E96-4628-83E8-FD166965156E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F-7E96-4628-83E8-FD166965156E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21-7E96-4628-83E8-FD166965156E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23-7E96-4628-83E8-FD16696515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Лист1!$C$31:$C$50</c:f>
              <c:strCache>
                <c:ptCount val="20"/>
                <c:pt idx="0">
                  <c:v>Кв 1/Q1, 2016</c:v>
                </c:pt>
                <c:pt idx="1">
                  <c:v>Кв 2/Q2, 2016</c:v>
                </c:pt>
                <c:pt idx="2">
                  <c:v>Кв 3/Q3, 2016</c:v>
                </c:pt>
                <c:pt idx="3">
                  <c:v>Кв 4/Q4, 2016</c:v>
                </c:pt>
                <c:pt idx="4">
                  <c:v>Кв 1/Q1, 2017</c:v>
                </c:pt>
                <c:pt idx="5">
                  <c:v>Кв 2/Q2, 2017</c:v>
                </c:pt>
                <c:pt idx="6">
                  <c:v>Кв 3/Q3, 2017</c:v>
                </c:pt>
                <c:pt idx="7">
                  <c:v>Кв 4/Q4, 2017</c:v>
                </c:pt>
                <c:pt idx="8">
                  <c:v>Кв 1/Q1, 2018</c:v>
                </c:pt>
                <c:pt idx="9">
                  <c:v>Кв 2/Q2, 2018</c:v>
                </c:pt>
                <c:pt idx="10">
                  <c:v>Кв 3/Q3, 2018</c:v>
                </c:pt>
                <c:pt idx="11">
                  <c:v>Кв 4/Q4, 2018</c:v>
                </c:pt>
                <c:pt idx="12">
                  <c:v>Кв 1/Q1, 2019</c:v>
                </c:pt>
                <c:pt idx="13">
                  <c:v>Кв 2/Q2, 2019</c:v>
                </c:pt>
                <c:pt idx="14">
                  <c:v>Кв 3/Q3, 2019</c:v>
                </c:pt>
                <c:pt idx="15">
                  <c:v>Кв 4/Q4, 2019</c:v>
                </c:pt>
                <c:pt idx="16">
                  <c:v>Кв 1/Q1, 2020</c:v>
                </c:pt>
                <c:pt idx="17">
                  <c:v>Кв 2/Q2, 2020</c:v>
                </c:pt>
                <c:pt idx="18">
                  <c:v>Кв 3/Q3, 2020</c:v>
                </c:pt>
                <c:pt idx="19">
                  <c:v>Кв 4/Q4, 2020</c:v>
                </c:pt>
              </c:strCache>
            </c:strRef>
          </c:cat>
          <c:val>
            <c:numRef>
              <c:f>Лист1!$F$31:$F$50</c:f>
              <c:numCache>
                <c:formatCode>0%</c:formatCode>
                <c:ptCount val="20"/>
                <c:pt idx="0">
                  <c:v>0.93743842364532015</c:v>
                </c:pt>
                <c:pt idx="1">
                  <c:v>0.85395348837209306</c:v>
                </c:pt>
                <c:pt idx="2">
                  <c:v>0.67754237288135588</c:v>
                </c:pt>
                <c:pt idx="3">
                  <c:v>0.50123966942148757</c:v>
                </c:pt>
                <c:pt idx="4">
                  <c:v>0.43440000000000001</c:v>
                </c:pt>
                <c:pt idx="5">
                  <c:v>0.39176470588235296</c:v>
                </c:pt>
                <c:pt idx="6">
                  <c:v>0.42585551330798477</c:v>
                </c:pt>
                <c:pt idx="7">
                  <c:v>0.48571428571428571</c:v>
                </c:pt>
                <c:pt idx="8">
                  <c:v>0.35166666666666668</c:v>
                </c:pt>
                <c:pt idx="9">
                  <c:v>0.41755102040816328</c:v>
                </c:pt>
                <c:pt idx="10">
                  <c:v>0.46571428571428569</c:v>
                </c:pt>
                <c:pt idx="11">
                  <c:v>0.49199999999999999</c:v>
                </c:pt>
                <c:pt idx="12">
                  <c:v>0.41877551020408166</c:v>
                </c:pt>
                <c:pt idx="13">
                  <c:v>0.46839999999999998</c:v>
                </c:pt>
                <c:pt idx="14">
                  <c:v>0.46254980079681274</c:v>
                </c:pt>
                <c:pt idx="15">
                  <c:v>0.41757812500000002</c:v>
                </c:pt>
                <c:pt idx="16">
                  <c:v>0.38901960784313727</c:v>
                </c:pt>
                <c:pt idx="17">
                  <c:v>0.25615384615384618</c:v>
                </c:pt>
                <c:pt idx="18">
                  <c:v>0.35163147792706334</c:v>
                </c:pt>
                <c:pt idx="19">
                  <c:v>0.39435028248587572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E96-4628-83E8-FD16696515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635136"/>
        <c:axId val="114636672"/>
      </c:barChart>
      <c:catAx>
        <c:axId val="114635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14636672"/>
        <c:crosses val="autoZero"/>
        <c:auto val="1"/>
        <c:lblAlgn val="ctr"/>
        <c:lblOffset val="100"/>
        <c:noMultiLvlLbl val="0"/>
      </c:catAx>
      <c:valAx>
        <c:axId val="1146366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14635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ru-RU"/>
      </a:pPr>
      <a:endParaRPr lang="ru-UA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0.60165</cdr:x>
      <cdr:y>0.80651</cdr:y>
    </cdr:from>
    <cdr:to>
      <cdr:x>0.63752</cdr:x>
      <cdr:y>0.91795</cdr:y>
    </cdr:to>
    <cdr:sp macro="" textlink="">
      <cdr:nvSpPr>
        <cdr:cNvPr id="6" name="Стрелка вверх 1">
          <a:extLst xmlns:a="http://schemas.openxmlformats.org/drawingml/2006/main">
            <a:ext uri="{FF2B5EF4-FFF2-40B4-BE49-F238E27FC236}">
              <a16:creationId xmlns:a16="http://schemas.microsoft.com/office/drawing/2014/main" id="{E9875338-0878-4D6F-BE18-FF60AA9545E4}"/>
            </a:ext>
          </a:extLst>
        </cdr:cNvPr>
        <cdr:cNvSpPr/>
      </cdr:nvSpPr>
      <cdr:spPr>
        <a:xfrm xmlns:a="http://schemas.openxmlformats.org/drawingml/2006/main">
          <a:off x="4030986" y="2558632"/>
          <a:ext cx="240325" cy="353539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/>
        </a:p>
      </cdr:txBody>
    </cdr:sp>
  </cdr:relSizeAnchor>
  <cdr:relSizeAnchor xmlns:cdr="http://schemas.openxmlformats.org/drawingml/2006/chartDrawing">
    <cdr:from>
      <cdr:x>0.14568</cdr:x>
      <cdr:y>0.76703</cdr:y>
    </cdr:from>
    <cdr:to>
      <cdr:x>0.18165</cdr:x>
      <cdr:y>0.87847</cdr:y>
    </cdr:to>
    <cdr:sp macro="" textlink="">
      <cdr:nvSpPr>
        <cdr:cNvPr id="2" name="Стрелка вверх 1"/>
        <cdr:cNvSpPr/>
      </cdr:nvSpPr>
      <cdr:spPr>
        <a:xfrm xmlns:a="http://schemas.openxmlformats.org/drawingml/2006/main">
          <a:off x="976039" y="2119223"/>
          <a:ext cx="240995" cy="307896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/>
        </a:p>
      </cdr:txBody>
    </cdr:sp>
  </cdr:relSizeAnchor>
  <cdr:relSizeAnchor xmlns:cdr="http://schemas.openxmlformats.org/drawingml/2006/chartDrawing">
    <cdr:from>
      <cdr:x>0.05254</cdr:x>
      <cdr:y>0.83429</cdr:y>
    </cdr:from>
    <cdr:to>
      <cdr:x>0.36054</cdr:x>
      <cdr:y>0.99786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52012" y="2305051"/>
          <a:ext cx="2063565" cy="45192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000" dirty="0"/>
            <a:t>Началась</a:t>
          </a:r>
          <a:r>
            <a:rPr lang="ru-RU" sz="2000" baseline="0" dirty="0"/>
            <a:t> "</a:t>
          </a:r>
          <a:r>
            <a:rPr lang="ru-RU" sz="2000" i="1" baseline="0" dirty="0"/>
            <a:t>Чистка</a:t>
          </a:r>
          <a:r>
            <a:rPr lang="ru-RU" sz="2000" baseline="0" dirty="0"/>
            <a:t>"  </a:t>
          </a:r>
          <a:endParaRPr lang="en-US" sz="2000" baseline="0" dirty="0"/>
        </a:p>
        <a:p xmlns:a="http://schemas.openxmlformats.org/drawingml/2006/main">
          <a:pPr algn="ctr"/>
          <a:r>
            <a:rPr lang="en-US" altLang="ru-RU" sz="2000" dirty="0"/>
            <a:t>Cleansing has been started</a:t>
          </a:r>
        </a:p>
      </cdr:txBody>
    </cdr:sp>
  </cdr:relSizeAnchor>
  <cdr:relSizeAnchor xmlns:cdr="http://schemas.openxmlformats.org/drawingml/2006/chartDrawing">
    <cdr:from>
      <cdr:x>0.4307</cdr:x>
      <cdr:y>0.87062</cdr:y>
    </cdr:from>
    <cdr:to>
      <cdr:x>0.70215</cdr:x>
      <cdr:y>1</cdr:y>
    </cdr:to>
    <cdr:sp macro="" textlink="">
      <cdr:nvSpPr>
        <cdr:cNvPr id="5" name="Прямоугольник 4">
          <a:extLst xmlns:a="http://schemas.openxmlformats.org/drawingml/2006/main">
            <a:ext uri="{FF2B5EF4-FFF2-40B4-BE49-F238E27FC236}">
              <a16:creationId xmlns:a16="http://schemas.microsoft.com/office/drawing/2014/main" id="{6FD19284-A6B9-4706-912E-46A0CA9CA224}"/>
            </a:ext>
          </a:extLst>
        </cdr:cNvPr>
        <cdr:cNvSpPr/>
      </cdr:nvSpPr>
      <cdr:spPr>
        <a:xfrm xmlns:a="http://schemas.openxmlformats.org/drawingml/2006/main">
          <a:off x="3236808" y="3391696"/>
          <a:ext cx="2040043" cy="50402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aseline="0" dirty="0"/>
            <a:t>Новое законодательство  </a:t>
          </a:r>
          <a:endParaRPr lang="en-US" sz="1600" baseline="0" dirty="0"/>
        </a:p>
        <a:p xmlns:a="http://schemas.openxmlformats.org/drawingml/2006/main">
          <a:pPr algn="ctr"/>
          <a:r>
            <a:rPr lang="en-US" altLang="ru-RU" sz="1600" dirty="0"/>
            <a:t>New legislation (2019)</a:t>
          </a:r>
        </a:p>
      </cdr:txBody>
    </cdr:sp>
  </cdr:relSizeAnchor>
  <cdr:relSizeAnchor xmlns:cdr="http://schemas.openxmlformats.org/drawingml/2006/chartDrawing">
    <cdr:from>
      <cdr:x>0.76975</cdr:x>
      <cdr:y>0.79874</cdr:y>
    </cdr:from>
    <cdr:to>
      <cdr:x>0.80562</cdr:x>
      <cdr:y>0.91018</cdr:y>
    </cdr:to>
    <cdr:sp macro="" textlink="">
      <cdr:nvSpPr>
        <cdr:cNvPr id="7" name="Стрелка вверх 1">
          <a:extLst xmlns:a="http://schemas.openxmlformats.org/drawingml/2006/main">
            <a:ext uri="{FF2B5EF4-FFF2-40B4-BE49-F238E27FC236}">
              <a16:creationId xmlns:a16="http://schemas.microsoft.com/office/drawing/2014/main" id="{DF9C51FC-AF17-4772-8A92-4B6758DC0299}"/>
            </a:ext>
          </a:extLst>
        </cdr:cNvPr>
        <cdr:cNvSpPr/>
      </cdr:nvSpPr>
      <cdr:spPr>
        <a:xfrm xmlns:a="http://schemas.openxmlformats.org/drawingml/2006/main">
          <a:off x="5157236" y="2533967"/>
          <a:ext cx="240325" cy="353539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/>
        </a:p>
      </cdr:txBody>
    </cdr:sp>
  </cdr:relSizeAnchor>
  <cdr:relSizeAnchor xmlns:cdr="http://schemas.openxmlformats.org/drawingml/2006/chartDrawing">
    <cdr:from>
      <cdr:x>0.70765</cdr:x>
      <cdr:y>0.87062</cdr:y>
    </cdr:from>
    <cdr:to>
      <cdr:x>0.9791</cdr:x>
      <cdr:y>1</cdr:y>
    </cdr:to>
    <cdr:sp macro="" textlink="">
      <cdr:nvSpPr>
        <cdr:cNvPr id="14" name="Прямоугольник 13">
          <a:extLst xmlns:a="http://schemas.openxmlformats.org/drawingml/2006/main">
            <a:ext uri="{FF2B5EF4-FFF2-40B4-BE49-F238E27FC236}">
              <a16:creationId xmlns:a16="http://schemas.microsoft.com/office/drawing/2014/main" id="{F716D893-623F-482C-9E8D-C016149E9A56}"/>
            </a:ext>
          </a:extLst>
        </cdr:cNvPr>
        <cdr:cNvSpPr/>
      </cdr:nvSpPr>
      <cdr:spPr>
        <a:xfrm xmlns:a="http://schemas.openxmlformats.org/drawingml/2006/main">
          <a:off x="5318125" y="3391696"/>
          <a:ext cx="2040043" cy="50402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aseline="0" dirty="0"/>
            <a:t>Ограничения </a:t>
          </a:r>
          <a:r>
            <a:rPr lang="en-US" sz="2000" baseline="0" dirty="0"/>
            <a:t>COVID-19</a:t>
          </a:r>
        </a:p>
        <a:p xmlns:a="http://schemas.openxmlformats.org/drawingml/2006/main">
          <a:pPr algn="ctr"/>
          <a:r>
            <a:rPr lang="en-US" altLang="ru-RU" sz="2000" dirty="0"/>
            <a:t>COVID-19</a:t>
          </a:r>
          <a:r>
            <a:rPr lang="en-US" altLang="ru-RU" sz="2000" baseline="0" dirty="0"/>
            <a:t> restrictions</a:t>
          </a:r>
          <a:endParaRPr lang="en-US" altLang="ru-RU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305AEC-C151-40A1-8660-ED4794087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9E363D-A040-4A37-85C0-BD1B519C5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813B99-DEBA-467F-AF05-6C89CA835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E16FFB-AE7D-4045-873E-B2FC812C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B1F324-BC57-4BAA-BA7F-946A1785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959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BCE00B-59B3-41B5-8787-2F86986B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CB36A0-8C43-4B07-B382-0FE8A2EFA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0509AE-3E74-4F97-A558-12FD0EBE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60A86A-1677-4567-92EF-3F256D1A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D5F7F0-D5F2-4263-A4AA-70ECAF69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5434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F0FE52-C9E0-4A71-8C1B-FE23A063A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2622C0-8920-4A9C-99C6-782E2A0A4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EFD2C6-1ABB-4ABA-AF65-FEC5F78C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684989-CB69-44C5-B98C-7250D32D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0477F7-508F-4BC5-B638-7CA93B0C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5514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E0289-2C6C-4DBB-BB6D-A1092D90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2FBB7-B57E-40FB-BB33-A86504C44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9B28F4-0E6C-4C50-86A8-9D88A374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E4B11F-89F8-4A26-B03E-6C9093D75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BFF9CA-F995-48FB-9AFD-87624D59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134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DC14B-CAD4-472F-AC7C-E633D6987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501E3E-88FE-4FD6-8F64-07381952D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29BE0-DB24-471A-A678-4A54DD89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5A46D4-4081-42A4-A520-2FCC1875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04CB4E-D464-42F8-A4FC-96D91A9B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2472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4F702-66ED-404B-8E24-2A9E141E6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569463-2CBD-42A9-A9DA-2646215C1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5A9264-B531-4B9C-85E6-114AB5D7B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03BCF2-45C6-4FBA-BCF9-8D3E9EA5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F2012C-11E4-4509-83B7-58644323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07CBFF-4F5B-4CD8-997B-74315355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388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35E47-0C56-47CE-8813-51E3ECFA4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16EF28-21B0-4D3A-8489-93D12BC4E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5C9918-4041-44A3-BD5F-CFF7B286F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F7535F-51FE-4461-9DEB-98736333C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5988B7-81FB-4E76-AEBC-446684921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83560F-94A0-4064-93C3-AC0D4480E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6FAAE2-08D8-4910-82A8-C34EBC02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0BEFEC5-29AF-4786-9853-F03C7586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778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09114-6AC8-4B26-A813-FF4D6493B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4AE025C-8504-446A-BD42-E9E9994B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F89D5B-1534-49C6-907B-432121FF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34A50E-EB34-4629-AEFB-AD803A2E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5168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2F432D-3161-47E4-980F-FEDC5683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A5824C-9083-4C45-8B6C-EE986179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FC75F9-B9E1-445C-93C9-F1B66F54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3147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0A5EE-1AB4-4A55-9BB8-A4A4ACF6F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A14658-4B25-4CF2-9579-21F3CC4FE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45A9CC-F37D-4BCA-A0F2-F1D18B385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7FED27-33C3-4139-AD66-A238FF46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0ADC97-265D-4ABD-89FC-6EFB08D23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5B4EAB-2D5A-49AA-875A-DF30A99EA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934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E6CF0-048E-4734-B07D-25EBA1291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32AB808-C03E-4591-8487-E2F843A00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2EBA0C-0036-446B-9C57-D83DC4697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8A45AB-154C-4148-91E5-F3F537F94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D0049B-6F52-4C85-982B-2ACF9FA22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D5C69F-BDDC-4414-A3FC-835B65CB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54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C7DF4B-467C-4C97-8B47-4A964FD7E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490646-B307-4266-8E11-5ED31EB70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E248D4-07D7-4B0C-A42B-26BFF9A0A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A1619-8357-43F6-907F-E31C310104E1}" type="datetimeFigureOut">
              <a:rPr lang="ru-UA" smtClean="0"/>
              <a:t>29.06.2021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C954A0-B54F-40C4-A088-0D542BE3B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35D75E-9C3B-4ADF-93F9-55E8D8DA7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17F2-6B23-49B0-8A67-3851DDB3A0C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621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lobalfund.org/media/1219/humanrights_2015-complaintsprocedure_brochure_ru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62F7F-D7E9-4FB3-8833-9470A03C0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222222"/>
                </a:solidFill>
                <a:latin typeface="Calibri" panose="020F0502020204030204" pitchFamily="34" charset="0"/>
              </a:rPr>
              <a:t>П</a:t>
            </a:r>
            <a:r>
              <a:rPr lang="ru-RU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оложение секс-работников: нарушения прав и насилие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A3FBCC-2874-4AE3-892C-8F551B8525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29 июня 2021</a:t>
            </a:r>
          </a:p>
          <a:p>
            <a:r>
              <a:rPr lang="ru-RU" dirty="0"/>
              <a:t>Заседание Комитета КСОЗ по ВИЧ и ТБ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47456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7B6A1-1881-4409-BE8D-E1C8C1EDD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Возможные последствия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239EF4-6DA4-46E6-BA78-67DF1E400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Цель </a:t>
            </a:r>
            <a:r>
              <a:rPr lang="ru-RU" b="0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телетайпограммы</a:t>
            </a:r>
            <a:r>
              <a:rPr lang="ru-RU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МВД - содействие ДЭН, </a:t>
            </a:r>
          </a:p>
          <a:p>
            <a:r>
              <a:rPr lang="ru-RU" dirty="0">
                <a:solidFill>
                  <a:srgbClr val="222222"/>
                </a:solidFill>
                <a:latin typeface="Calibri" panose="020F0502020204030204" pitchFamily="34" charset="0"/>
              </a:rPr>
              <a:t>Но нужно признать, что </a:t>
            </a:r>
            <a:r>
              <a:rPr lang="ru-RU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вместе с пользой он может принести и вред из-за того, что пункт 2 сформулирован неоднозначно. </a:t>
            </a:r>
          </a:p>
          <a:p>
            <a:r>
              <a:rPr lang="ru-RU" dirty="0">
                <a:solidFill>
                  <a:srgbClr val="222222"/>
                </a:solidFill>
                <a:latin typeface="Calibri" panose="020F0502020204030204" pitchFamily="34" charset="0"/>
              </a:rPr>
              <a:t>Этот пункт </a:t>
            </a:r>
            <a:r>
              <a:rPr lang="ru-RU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не обязывает проводить рейды, но при этом указывается, что проведение «оперативно-профилактических мероприятий в отношении ключевых групп выполнять с привлечением Минздрава и НПО». </a:t>
            </a:r>
          </a:p>
          <a:p>
            <a:r>
              <a:rPr lang="ru-RU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Любое участие Минздрава и НПО в оперативно-профилактических мероприятиях МВД будет угрожающим знаком для ключевых групп.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18883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6EEF28-2CF4-4555-82B6-78328242A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Обязательства по соблюдению прав человека в программах по ВИЧ, которые финансируются ГФ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9541DB-3393-4D92-B766-5D3BA3669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ИБПИ будет проходить в 2021-2023, часть расходов на эти исследования заложена в гранте ГФ</a:t>
            </a:r>
          </a:p>
          <a:p>
            <a:r>
              <a:rPr lang="ru-RU" sz="24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Глобального Фонда имеются 5 минимальных требований по соблюдению прав человека в программах, которые финансируются ГФ. </a:t>
            </a:r>
          </a:p>
          <a:p>
            <a:r>
              <a:rPr lang="ru-RU" sz="24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Наша страна, получая финансирование ГФ, взяла на себя обязательства по соблюдению этих норм. </a:t>
            </a:r>
          </a:p>
          <a:p>
            <a:r>
              <a:rPr lang="ru-RU" sz="24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связи с этим крайне важно приложить усилия, чтобы в наших программах соблюдались права человека и формировались соответствующие условия для этого.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Документ ГФ о 5-ти нормах можно скачать по ссылке: </a:t>
            </a:r>
            <a:r>
              <a:rPr lang="ru-RU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https://www.theglobalfund.org/media/1219/humanrights_2015-complaintsprocedure_brochure_ru.pdf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318829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4E11C-7C97-4EB6-9C36-549F5C1C8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документирования 2020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C193A1-3A0D-4985-9F2A-F6F8F453D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Задокументировано</a:t>
            </a:r>
            <a:r>
              <a:rPr lang="ru-RU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333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случая нарушений прав человека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насилия за 2020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Сотрудники милиции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основной источник насилия и нарушений прав человека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2020 существенно выросло количество случаев 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насилия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 стороны 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клиентов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География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документирования: все области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собраны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Сетью Шах-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Айым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уличными юристами НПО в рамках проектов Фонда Сорос-Кыргызстан и ПРООН/Проект Глобального Фонда, а также при содействии Регионального Проекта #SoS_Project (система 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Детальный анализ данных представлен для 188 случаев: 121 –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стороны милиции, 3 – журналистов, 60 – клиентов, 4 – других частных лиц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99421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CDE7B-CCE4-465B-8CB4-3B434BDD2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Рис 1. Основные типы нарушений прав со стороны милиции </a:t>
            </a:r>
            <a:br>
              <a:rPr lang="ru-R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(*анализ 121 случаев 2020 года; сравнение с 2018 и 2019)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FE990-3C3D-487F-85B3-1C1BD5FE7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3D502A70-7EC5-4E9F-AF94-1E732AEE4F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244122"/>
              </p:ext>
            </p:extLst>
          </p:nvPr>
        </p:nvGraphicFramePr>
        <p:xfrm>
          <a:off x="732270" y="1825624"/>
          <a:ext cx="10515600" cy="4824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873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6F13E2-DF0D-4D4E-AD7C-5B010C5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подразделения милиции чаще всего нарушали права человека секс-работников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C6F4F8-AA55-4F8E-BC7B-959792A38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2000" b="0" i="0" dirty="0">
                <a:effectLst/>
                <a:latin typeface="Calibri" panose="020F0502020204030204" pitchFamily="34" charset="0"/>
              </a:rPr>
              <a:t>Анализ 121 задокументированных случая, из них 95 случаев приходятся на Бишкек, 25 на Ош и Джалал-Абад и 1 на Иссык-Кульскую область (в одном случае могли быть названы несколько подразделений)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РУВД – 39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ГУВД – 29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ГОМ – 29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УПМ – 26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"Отдел нравов" – 8. Примечание: Отдел расформирован, но сотрудники ГУВД продолжают так представляться, зная, что секс-работники особенно боялись этого отдела.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ППС – 2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ГУУР МВД – 2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ru-RU" sz="2000" b="0" i="0" dirty="0">
                <a:effectLst/>
                <a:latin typeface="Calibri" panose="020F0502020204030204" pitchFamily="34" charset="0"/>
              </a:rPr>
              <a:t>Уголовный розыск - 1</a:t>
            </a:r>
            <a:endParaRPr lang="ru-RU" sz="2000" b="0" i="0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78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7E2F19-8F9C-457F-81B5-29A122B9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Рис 2. Информация о задержаниях милицией </a:t>
            </a:r>
            <a:br>
              <a:rPr 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(анализ 121 случая 2020 года)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1D408A-5DD9-4FF3-ADF5-4ED7DBAE6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3ADB28A-F77A-47C0-8AA3-C3F9344A4D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7628057"/>
              </p:ext>
            </p:extLst>
          </p:nvPr>
        </p:nvGraphicFramePr>
        <p:xfrm>
          <a:off x="1233055" y="1825625"/>
          <a:ext cx="944879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55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2CCB0-7004-483D-AE33-1CA0A5BAA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Рис 3. Платите ли вы </a:t>
            </a:r>
            <a:r>
              <a:rPr lang="ru-RU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отметку</a:t>
            </a:r>
            <a:r>
              <a:rPr 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милиции? </a:t>
            </a:r>
            <a:br>
              <a:rPr 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(анализ ответов 170 человек, сообщивших о любых случаях нарушений прав и насилия)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09FB96-4AFC-4C3F-BDFE-35E8C8638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39DE730-DCEF-4BA9-8AB3-BB6A07D15E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0410043"/>
              </p:ext>
            </p:extLst>
          </p:nvPr>
        </p:nvGraphicFramePr>
        <p:xfrm>
          <a:off x="1090180" y="1932634"/>
          <a:ext cx="10090438" cy="403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4256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D2070-3D9D-45AF-9A8A-D9CC01BB2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динамики нарушений прав со стороны милиции 2018-2020</a:t>
            </a:r>
            <a:endParaRPr lang="ru-UA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02E1B73-18AC-454F-92E1-97B4FD69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299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Идет уменьшение количества незаконных задержаний и случаев, когда не разъясняются права. Этот </a:t>
            </a:r>
            <a:r>
              <a:rPr lang="ru-RU" b="1" dirty="0"/>
              <a:t>прогресс относительный</a:t>
            </a:r>
            <a:r>
              <a:rPr lang="ru-RU" dirty="0"/>
              <a:t>: действительно, после введения нового законодательства в 2019  не так просто оформить задержание, как это было раньше, когда протоколы просто фабриковались (Рис. 1). </a:t>
            </a:r>
          </a:p>
          <a:p>
            <a:r>
              <a:rPr lang="ru-RU" dirty="0"/>
              <a:t>Вымогательство держится на высоком уровне. В 2020 году оно ниже, чем в 2019, потому что секс-работники несколько месяцев не работали из-за ограничительных мер COVID-19, и часть  милиции это понимала (Рис. 1)</a:t>
            </a:r>
          </a:p>
          <a:p>
            <a:r>
              <a:rPr lang="ru-RU" dirty="0"/>
              <a:t>В то же время видно, что есть тенденция к росту шантажа/давления и унижающих действий (Рис 1). </a:t>
            </a:r>
          </a:p>
          <a:p>
            <a:r>
              <a:rPr lang="ru-RU" dirty="0"/>
              <a:t>При этом 66% секс-работников отмечались милиции (Рис.3).  Другими словами, милиция стала меньше задерживать, а </a:t>
            </a:r>
            <a:r>
              <a:rPr lang="ru-RU" b="1" dirty="0"/>
              <a:t>объемы вымогательства не уменьшаются</a:t>
            </a:r>
            <a:r>
              <a:rPr lang="ru-RU" dirty="0"/>
              <a:t>, оно происходит в разных обстоятельствах - при задержании или под угрозой задержания, раскрытия личной информации и т.д. (попадают в график о типах нарушений со стороны милиции) и на регулярной основе (</a:t>
            </a:r>
            <a:r>
              <a:rPr lang="ru-RU" i="1" dirty="0"/>
              <a:t>отметка</a:t>
            </a:r>
            <a:r>
              <a:rPr lang="ru-RU" dirty="0"/>
              <a:t>) как оплата за возможность работать (только часть данных попадает в график о типах нарушениях со стороны милиции).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93876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E93D5-FC6C-4A4A-8B05-069EB8B38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охвата секс-работников программами по ВИЧ в течение 2016-2020, Бишкек </a:t>
            </a:r>
            <a:r>
              <a:rPr lang="ru-RU" sz="3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(% от целевого показателя программы Глобального Фонда)</a:t>
            </a:r>
            <a:r>
              <a:rPr lang="ru-RU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ОО «Таис Плюс» </a:t>
            </a:r>
            <a:endParaRPr lang="ru-UA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702919"/>
              </p:ext>
            </p:extLst>
          </p:nvPr>
        </p:nvGraphicFramePr>
        <p:xfrm>
          <a:off x="249382" y="1537855"/>
          <a:ext cx="11540837" cy="495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825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4E5838-9FA8-4F89-8168-6E768D4A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6544421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Взаимодействие с милицией во время ДЭН (ИБПИ)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60DA1E-BD1E-49ED-B136-B91DFEB5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6352309" cy="4824557"/>
          </a:xfrm>
        </p:spPr>
        <p:txBody>
          <a:bodyPr>
            <a:normAutofit/>
          </a:bodyPr>
          <a:lstStyle/>
          <a:p>
            <a:r>
              <a:rPr lang="ru-RU" sz="2400" dirty="0" err="1"/>
              <a:t>Телетайпограмма</a:t>
            </a:r>
            <a:r>
              <a:rPr lang="ru-RU" sz="2400" dirty="0"/>
              <a:t> – результат серьезных усилий РЦ СПИД и МЗ</a:t>
            </a:r>
          </a:p>
          <a:p>
            <a:r>
              <a:rPr lang="ru-RU" sz="2400" dirty="0"/>
              <a:t>Обеспокоенность вызывает пункт 2.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Оперативно-профилактические мероприятия в отношении ключевых групп: лиц, употребляющих наркотики (ЛУИН), мужчин, практикующих секс с мужчинами (МСМ) и секс-работников (СР) 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проводить с привлечением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представителей Республиканского Центра «СПИД», Министерства Здравоохранения и Социального Развития и неправительственных организаций.</a:t>
            </a:r>
            <a:endParaRPr lang="ru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sz="24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2614C95-949A-4DA9-9C95-5B7CFD085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621" y="0"/>
            <a:ext cx="46846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161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810</Words>
  <Application>Microsoft Office PowerPoint</Application>
  <PresentationFormat>Широкоэкранный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Положение секс-работников: нарушения прав и насилие</vt:lpstr>
      <vt:lpstr>Результаты документирования 2020</vt:lpstr>
      <vt:lpstr>Рис 1. Основные типы нарушений прав со стороны милиции  (*анализ 121 случаев 2020 года; сравнение с 2018 и 2019)</vt:lpstr>
      <vt:lpstr>Какие подразделения милиции чаще всего нарушали права человека секс-работников</vt:lpstr>
      <vt:lpstr>Рис 2. Информация о задержаниях милицией  (анализ 121 случая 2020 года)</vt:lpstr>
      <vt:lpstr>Рис 3. Платите ли вы отметку милиции?  (анализ ответов 170 человек, сообщивших о любых случаях нарушений прав и насилия)</vt:lpstr>
      <vt:lpstr>Анализ динамики нарушений прав со стороны милиции 2018-2020</vt:lpstr>
      <vt:lpstr>Динамика охвата секс-работников программами по ВИЧ в течение 2016-2020, Бишкек (% от целевого показателя программы Глобального Фонда). Данные ОО «Таис Плюс» </vt:lpstr>
      <vt:lpstr>Взаимодействие с милицией во время ДЭН (ИБПИ)</vt:lpstr>
      <vt:lpstr>Возможные последствия </vt:lpstr>
      <vt:lpstr>Обязательства по соблюдению прав человека в программах по ВИЧ, которые финансируются ГФ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секс-работников: нарушения прав и насилие</dc:title>
  <dc:creator>k m</dc:creator>
  <cp:lastModifiedBy>k m</cp:lastModifiedBy>
  <cp:revision>7</cp:revision>
  <dcterms:created xsi:type="dcterms:W3CDTF">2021-06-29T02:48:48Z</dcterms:created>
  <dcterms:modified xsi:type="dcterms:W3CDTF">2021-06-29T03:37:52Z</dcterms:modified>
</cp:coreProperties>
</file>