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1" r:id="rId2"/>
    <p:sldId id="29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Опрос по месту жительства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DC-4A9F-A5AB-66416D1EB3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1B-4987-9BF3-28D6B7EA22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DC-4A9F-A5AB-66416D1EB3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11B-4987-9BF3-28D6B7EA22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DC-4A9F-A5AB-66416D1EB384}"/>
              </c:ext>
            </c:extLst>
          </c:dPt>
          <c:cat>
            <c:strRef>
              <c:f>Лист1!$A$2:$A$6</c:f>
              <c:strCache>
                <c:ptCount val="5"/>
                <c:pt idx="0">
                  <c:v>Ош,52 </c:v>
                </c:pt>
                <c:pt idx="1">
                  <c:v>Карасу,57</c:v>
                </c:pt>
                <c:pt idx="2">
                  <c:v>Ноокат,73</c:v>
                </c:pt>
                <c:pt idx="3">
                  <c:v>Жалалабад,38</c:v>
                </c:pt>
                <c:pt idx="4">
                  <c:v>Бишкек,16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31</c:v>
                </c:pt>
                <c:pt idx="3">
                  <c:v>16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B-4987-9BF3-28D6B7EA2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Лист1!$A$401:$A$409</c:f>
              <c:strCache>
                <c:ptCount val="9"/>
                <c:pt idx="0">
                  <c:v>Другое</c:v>
                </c:pt>
                <c:pt idx="1">
                  <c:v>Содействие в трудоустройстве</c:v>
                </c:pt>
                <c:pt idx="2">
                  <c:v>Центры дневного пребывания за детьми с ВИЧ/шелторы</c:v>
                </c:pt>
                <c:pt idx="3">
                  <c:v>Информирование по правовым вопросам </c:v>
                </c:pt>
                <c:pt idx="4">
                  <c:v>Информирование по вопросам ухода за ребенком с ВИЧ</c:v>
                </c:pt>
                <c:pt idx="5">
                  <c:v>Давали бы вам возможность передышки в заботе о подопечном</c:v>
                </c:pt>
                <c:pt idx="6">
                  <c:v>Группы само и взаимопомощи с родителями таких же детей</c:v>
                </c:pt>
                <c:pt idx="7">
                  <c:v>Предоставляли возможность встреч и общения с другими семьями с аналогичными проблемами</c:v>
                </c:pt>
                <c:pt idx="8">
                  <c:v>Услуги психолога/психотерапевта</c:v>
                </c:pt>
              </c:strCache>
            </c:strRef>
          </c:cat>
          <c:val>
            <c:numRef>
              <c:f>Лист1!$C$401:$C$409</c:f>
              <c:numCache>
                <c:formatCode>0%</c:formatCode>
                <c:ptCount val="9"/>
                <c:pt idx="0">
                  <c:v>0.10169491525423729</c:v>
                </c:pt>
                <c:pt idx="1">
                  <c:v>0.13983050847457626</c:v>
                </c:pt>
                <c:pt idx="2">
                  <c:v>0.26694915254237289</c:v>
                </c:pt>
                <c:pt idx="3">
                  <c:v>0.2711864406779661</c:v>
                </c:pt>
                <c:pt idx="4">
                  <c:v>0.27966101694915252</c:v>
                </c:pt>
                <c:pt idx="5">
                  <c:v>0.28389830508474578</c:v>
                </c:pt>
                <c:pt idx="6">
                  <c:v>0.2923728813559322</c:v>
                </c:pt>
                <c:pt idx="7">
                  <c:v>0.29661016949152541</c:v>
                </c:pt>
                <c:pt idx="8">
                  <c:v>0.45338983050847459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8-45F2-A011-C991D8C17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18048"/>
        <c:axId val="358089472"/>
      </c:barChart>
      <c:catAx>
        <c:axId val="3580180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8089472"/>
        <c:crosses val="autoZero"/>
        <c:auto val="1"/>
        <c:lblAlgn val="ctr"/>
        <c:lblOffset val="100"/>
        <c:noMultiLvlLbl val="0"/>
      </c:catAx>
      <c:valAx>
        <c:axId val="35808947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35801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695275084834"/>
          <c:y val="0.11240851438072859"/>
          <c:w val="0.88679299480628504"/>
          <c:h val="0.577213450412939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Лист1!$A$430:$A$433</c:f>
              <c:strCache>
                <c:ptCount val="4"/>
                <c:pt idx="0">
                  <c:v>Вопросы замужества, женитьбы</c:v>
                </c:pt>
                <c:pt idx="1">
                  <c:v>Вопросы трудоустройства, учебы, армии</c:v>
                </c:pt>
                <c:pt idx="2">
                  <c:v>Вопросы касательно здоровья</c:v>
                </c:pt>
                <c:pt idx="3">
                  <c:v>Финансовые, бытовые вопросы</c:v>
                </c:pt>
              </c:strCache>
            </c:strRef>
          </c:cat>
          <c:val>
            <c:numRef>
              <c:f>Лист1!$C$430:$C$433</c:f>
              <c:numCache>
                <c:formatCode>0%</c:formatCode>
                <c:ptCount val="4"/>
                <c:pt idx="0">
                  <c:v>0.2814814814814815</c:v>
                </c:pt>
                <c:pt idx="1">
                  <c:v>0.27407407407407408</c:v>
                </c:pt>
                <c:pt idx="2">
                  <c:v>0.17037037037037037</c:v>
                </c:pt>
                <c:pt idx="3">
                  <c:v>0.15555555555555556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2-446B-B2C2-07B0CE70B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8114048"/>
        <c:axId val="358115584"/>
      </c:barChart>
      <c:catAx>
        <c:axId val="358114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8115584"/>
        <c:crosses val="autoZero"/>
        <c:auto val="1"/>
        <c:lblAlgn val="ctr"/>
        <c:lblOffset val="100"/>
        <c:noMultiLvlLbl val="0"/>
      </c:catAx>
      <c:valAx>
        <c:axId val="3581155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35811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Проживание</a:t>
            </a:r>
            <a:r>
              <a:rPr lang="ru-RU" baseline="0" dirty="0"/>
              <a:t> детей с родителями</a:t>
            </a:r>
            <a:endParaRPr lang="ru-RU" dirty="0"/>
          </a:p>
        </c:rich>
      </c:tx>
      <c:layout>
        <c:manualLayout>
          <c:xMode val="edge"/>
          <c:yMode val="edge"/>
          <c:x val="0.27723949512775975"/>
          <c:y val="3.1146899606299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Проживание</a:t>
            </a:r>
            <a:r>
              <a:rPr lang="ru-RU" baseline="0" dirty="0"/>
              <a:t> с родителями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5-4042-B8AC-9A92A10BC3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5-4042-B8AC-9A92A10BC3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45-4042-B8AC-9A92A10BC3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45-4042-B8AC-9A92A10BC368}"/>
              </c:ext>
            </c:extLst>
          </c:dPt>
          <c:cat>
            <c:strRef>
              <c:f>Лист1!$A$2:$A$5</c:f>
              <c:strCache>
                <c:ptCount val="4"/>
                <c:pt idx="0">
                  <c:v>живет с матерью и отцом</c:v>
                </c:pt>
                <c:pt idx="1">
                  <c:v>живет с матерью </c:v>
                </c:pt>
                <c:pt idx="2">
                  <c:v>живет с отцом</c:v>
                </c:pt>
                <c:pt idx="3">
                  <c:v>живет или с матерью или с отцом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36</c:v>
                </c:pt>
                <c:pt idx="2">
                  <c:v>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45-4042-B8AC-9A92A10BC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067426921622965E-2"/>
          <c:y val="0.74602679839925634"/>
          <c:w val="0.90681927122556105"/>
          <c:h val="0.23632713582815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7631402778342"/>
          <c:y val="5.0925925925925923E-2"/>
          <c:w val="0.4443658049288860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Лист1!$G$77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Лист1!$F$78:$F$86</c:f>
              <c:strCache>
                <c:ptCount val="9"/>
                <c:pt idx="0">
                  <c:v>Пособия на детей</c:v>
                </c:pt>
                <c:pt idx="1">
                  <c:v>Заработная плата</c:v>
                </c:pt>
                <c:pt idx="2">
                  <c:v>Пенсия по инвалидности</c:v>
                </c:pt>
                <c:pt idx="3">
                  <c:v>Денежная или продуктовая помощь родственников или благотворительных организаций</c:v>
                </c:pt>
                <c:pt idx="4">
                  <c:v>Пенсия по возрасту</c:v>
                </c:pt>
                <c:pt idx="5">
                  <c:v>Доходы от продажи молочной продукции/мяса/яиц/овощей</c:v>
                </c:pt>
                <c:pt idx="6">
                  <c:v>Доходы от приусадебного участка</c:v>
                </c:pt>
                <c:pt idx="7">
                  <c:v>На иждивении других лиц (переводы родственников/родителей ребенка)</c:v>
                </c:pt>
                <c:pt idx="8">
                  <c:v>Доходы от разведения скота</c:v>
                </c:pt>
              </c:strCache>
            </c:strRef>
          </c:cat>
          <c:val>
            <c:numRef>
              <c:f>Лист1!$G$78:$G$86</c:f>
              <c:numCache>
                <c:formatCode>0%</c:formatCode>
                <c:ptCount val="9"/>
                <c:pt idx="0">
                  <c:v>0.52966101694915257</c:v>
                </c:pt>
                <c:pt idx="1">
                  <c:v>0.53813559322033899</c:v>
                </c:pt>
                <c:pt idx="2">
                  <c:v>0.5</c:v>
                </c:pt>
                <c:pt idx="3">
                  <c:v>0.1228813559322034</c:v>
                </c:pt>
                <c:pt idx="4">
                  <c:v>0.10169491525423729</c:v>
                </c:pt>
                <c:pt idx="5">
                  <c:v>7.2033898305084748E-2</c:v>
                </c:pt>
                <c:pt idx="6">
                  <c:v>6.3559322033898302E-2</c:v>
                </c:pt>
                <c:pt idx="7">
                  <c:v>6.3559322033898302E-2</c:v>
                </c:pt>
                <c:pt idx="8">
                  <c:v>1.2711864406779662E-2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A-4C28-A1DA-0811DC38B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43236992"/>
        <c:axId val="343238528"/>
      </c:barChart>
      <c:catAx>
        <c:axId val="343236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43238528"/>
        <c:crosses val="autoZero"/>
        <c:auto val="1"/>
        <c:lblAlgn val="ctr"/>
        <c:lblOffset val="100"/>
        <c:noMultiLvlLbl val="0"/>
      </c:catAx>
      <c:valAx>
        <c:axId val="3432385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34323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69066742408702"/>
          <c:y val="3.0360794452932188E-2"/>
          <c:w val="0.88225563988870126"/>
          <c:h val="0.51652172209817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Лист1!$A$96:$A$100</c:f>
              <c:strCache>
                <c:ptCount val="5"/>
                <c:pt idx="0">
                  <c:v>С большим трудом</c:v>
                </c:pt>
                <c:pt idx="1">
                  <c:v>С трудом</c:v>
                </c:pt>
                <c:pt idx="2">
                  <c:v>Более или менее хватает на покрытие самых необходимых нужд         </c:v>
                </c:pt>
                <c:pt idx="3">
                  <c:v>Без особых затруднений хватает</c:v>
                </c:pt>
                <c:pt idx="4">
                  <c:v>С легкостью хватает на все</c:v>
                </c:pt>
              </c:strCache>
            </c:strRef>
          </c:cat>
          <c:val>
            <c:numRef>
              <c:f>Лист1!$C$96:$C$100</c:f>
              <c:numCache>
                <c:formatCode>0%</c:formatCode>
                <c:ptCount val="5"/>
                <c:pt idx="0">
                  <c:v>0.42796610169491528</c:v>
                </c:pt>
                <c:pt idx="1">
                  <c:v>0.31779661016949151</c:v>
                </c:pt>
                <c:pt idx="2">
                  <c:v>0.17796610169491525</c:v>
                </c:pt>
                <c:pt idx="3">
                  <c:v>6.7796610169491525E-2</c:v>
                </c:pt>
                <c:pt idx="4">
                  <c:v>8.4745762711864406E-3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3-43AC-BA19-92CF36872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259008"/>
        <c:axId val="343260544"/>
      </c:barChart>
      <c:catAx>
        <c:axId val="34325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260544"/>
        <c:crosses val="autoZero"/>
        <c:auto val="1"/>
        <c:lblAlgn val="ctr"/>
        <c:lblOffset val="100"/>
        <c:noMultiLvlLbl val="0"/>
      </c:catAx>
      <c:valAx>
        <c:axId val="3432605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43259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FF"/>
              </a:solidFill>
            </c:spPr>
            <c:extLst>
              <c:ext xmlns:c16="http://schemas.microsoft.com/office/drawing/2014/chart" uri="{C3380CC4-5D6E-409C-BE32-E72D297353CC}">
                <c16:uniqueId val="{00000001-2A19-4E85-91FD-26EE48383F6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Лист1!$A$114:$A$116</c:f>
              <c:strCache>
                <c:ptCount val="3"/>
                <c:pt idx="0">
                  <c:v>Никак не отражается</c:v>
                </c:pt>
                <c:pt idx="1">
                  <c:v>Отражается «умеренно»</c:v>
                </c:pt>
                <c:pt idx="2">
                  <c:v>Отражается существенно</c:v>
                </c:pt>
              </c:strCache>
            </c:strRef>
          </c:cat>
          <c:val>
            <c:numRef>
              <c:f>Лист1!$C$114:$C$116</c:f>
              <c:numCache>
                <c:formatCode>0%</c:formatCode>
                <c:ptCount val="3"/>
                <c:pt idx="0">
                  <c:v>0.28389830508474578</c:v>
                </c:pt>
                <c:pt idx="1">
                  <c:v>0.3347457627118644</c:v>
                </c:pt>
                <c:pt idx="2">
                  <c:v>0.38135593220338981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19-4E85-91FD-26EE48383F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Лист1!$A$128:$A$133</c:f>
              <c:strCache>
                <c:ptCount val="6"/>
                <c:pt idx="0">
                  <c:v>Вынуждена была уйти с работы по уходу з ребенком с ВИЧ</c:v>
                </c:pt>
                <c:pt idx="1">
                  <c:v>Выгнали из дома с детьми</c:v>
                </c:pt>
                <c:pt idx="2">
                  <c:v>Стрессы, депрессия у родителей</c:v>
                </c:pt>
                <c:pt idx="3">
                  <c:v>Члены семьи отвернулись от меня и ребенка/игнорируют, осуждают</c:v>
                </c:pt>
                <c:pt idx="4">
                  <c:v>Распалась семья, скандалы, ссоры</c:v>
                </c:pt>
                <c:pt idx="5">
                  <c:v>Члены семьи с пониманием отнеслись</c:v>
                </c:pt>
              </c:strCache>
            </c:strRef>
          </c:cat>
          <c:val>
            <c:numRef>
              <c:f>Лист1!$C$128:$C$133</c:f>
              <c:numCache>
                <c:formatCode>0%</c:formatCode>
                <c:ptCount val="6"/>
                <c:pt idx="0">
                  <c:v>5.4054054054054057E-2</c:v>
                </c:pt>
                <c:pt idx="1">
                  <c:v>0.12162162162162163</c:v>
                </c:pt>
                <c:pt idx="2">
                  <c:v>0.16216216216216217</c:v>
                </c:pt>
                <c:pt idx="3">
                  <c:v>0.19594594594594594</c:v>
                </c:pt>
                <c:pt idx="4">
                  <c:v>0.39189189189189189</c:v>
                </c:pt>
                <c:pt idx="5">
                  <c:v>0.47972972972972971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2-4FB0-9A81-11D700DD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23744"/>
        <c:axId val="344629632"/>
      </c:barChart>
      <c:catAx>
        <c:axId val="344623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44629632"/>
        <c:crosses val="autoZero"/>
        <c:auto val="1"/>
        <c:lblAlgn val="ctr"/>
        <c:lblOffset val="100"/>
        <c:noMultiLvlLbl val="0"/>
      </c:catAx>
      <c:valAx>
        <c:axId val="34462963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344623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Лист1!$A$276:$A$283</c:f>
              <c:strCache>
                <c:ptCount val="8"/>
                <c:pt idx="0">
                  <c:v> Далеко ходить за лекарством</c:v>
                </c:pt>
                <c:pt idx="1">
                  <c:v> Мешает социальное окружение (например: неудобно давать лекарства при других/в школе/в детском учреждении/ в семье/ на улице)</c:v>
                </c:pt>
                <c:pt idx="2">
                  <c:v>Нет времени ехать за лекарствами</c:v>
                </c:pt>
                <c:pt idx="3">
                  <c:v>Иногда нет денег на проезд до мед.учреждения</c:v>
                </c:pt>
                <c:pt idx="4">
                  <c:v>Из- за побочных эффектов</c:v>
                </c:pt>
                <c:pt idx="5">
                  <c:v>Таблетки крупные не удобно их принимать</c:v>
                </c:pt>
                <c:pt idx="6">
                  <c:v> Иногда забываем принять лекарство</c:v>
                </c:pt>
                <c:pt idx="7">
                  <c:v> Ребенок отказывается принимать лекарства</c:v>
                </c:pt>
              </c:strCache>
            </c:strRef>
          </c:cat>
          <c:val>
            <c:numRef>
              <c:f>Лист1!$C$276:$C$283</c:f>
              <c:numCache>
                <c:formatCode>0%</c:formatCode>
                <c:ptCount val="8"/>
                <c:pt idx="0">
                  <c:v>1.8018018018018018E-2</c:v>
                </c:pt>
                <c:pt idx="1">
                  <c:v>4.5045045045045043E-2</c:v>
                </c:pt>
                <c:pt idx="2">
                  <c:v>4.5045045045045043E-2</c:v>
                </c:pt>
                <c:pt idx="3">
                  <c:v>0.17117117117117117</c:v>
                </c:pt>
                <c:pt idx="4">
                  <c:v>0.17117117117117117</c:v>
                </c:pt>
                <c:pt idx="5">
                  <c:v>0.30630630630630629</c:v>
                </c:pt>
                <c:pt idx="6">
                  <c:v>0.54054054054054057</c:v>
                </c:pt>
                <c:pt idx="7">
                  <c:v>0.6216216216216216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4AEB-BB1F-1B1772F7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561856"/>
        <c:axId val="357563392"/>
      </c:barChart>
      <c:catAx>
        <c:axId val="357561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7563392"/>
        <c:crosses val="autoZero"/>
        <c:auto val="1"/>
        <c:lblAlgn val="ctr"/>
        <c:lblOffset val="100"/>
        <c:noMultiLvlLbl val="0"/>
      </c:catAx>
      <c:valAx>
        <c:axId val="3575633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35756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Лист1!$A$291:$A$298</c:f>
              <c:strCache>
                <c:ptCount val="8"/>
                <c:pt idx="0">
                  <c:v>Пособие по бедности</c:v>
                </c:pt>
                <c:pt idx="1">
                  <c:v>Пособие за многодетность (как мать героиня)</c:v>
                </c:pt>
                <c:pt idx="2">
                  <c:v>Пособие по потере кормильца</c:v>
                </c:pt>
                <c:pt idx="3">
                  <c:v>Пособие по инвалидности, не связанное с ВИЧ</c:v>
                </c:pt>
                <c:pt idx="4">
                  <c:v>Помощь от местных акимиатов/айыл окмоту</c:v>
                </c:pt>
                <c:pt idx="5">
                  <c:v>Другой вид социальной помощи и др. </c:v>
                </c:pt>
                <c:pt idx="6">
                  <c:v>Помощь международных организаций (от Глобального Фонда и др.) </c:v>
                </c:pt>
                <c:pt idx="7">
                  <c:v>Пособие на ребенка в связи с ВИЧ</c:v>
                </c:pt>
              </c:strCache>
            </c:strRef>
          </c:cat>
          <c:val>
            <c:numRef>
              <c:f>Лист1!$C$291:$C$298</c:f>
              <c:numCache>
                <c:formatCode>0%</c:formatCode>
                <c:ptCount val="8"/>
                <c:pt idx="0">
                  <c:v>4.3478260869565218E-3</c:v>
                </c:pt>
                <c:pt idx="1">
                  <c:v>1.3043478260869565E-2</c:v>
                </c:pt>
                <c:pt idx="2">
                  <c:v>2.6086956521739129E-2</c:v>
                </c:pt>
                <c:pt idx="3">
                  <c:v>3.9130434782608699E-2</c:v>
                </c:pt>
                <c:pt idx="4">
                  <c:v>0.1</c:v>
                </c:pt>
                <c:pt idx="5">
                  <c:v>0.2</c:v>
                </c:pt>
                <c:pt idx="6">
                  <c:v>0.37391304347826088</c:v>
                </c:pt>
                <c:pt idx="7">
                  <c:v>0.9695652173913043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E-4131-9347-46903D83D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923456"/>
        <c:axId val="357933440"/>
      </c:barChart>
      <c:catAx>
        <c:axId val="357923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57933440"/>
        <c:crosses val="autoZero"/>
        <c:auto val="1"/>
        <c:lblAlgn val="ctr"/>
        <c:lblOffset val="100"/>
        <c:noMultiLvlLbl val="0"/>
      </c:catAx>
      <c:valAx>
        <c:axId val="35793344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35792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4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F049-A504-4445-9C18-31AF13CF935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>
            <a:extLst>
              <a:ext uri="{FF2B5EF4-FFF2-40B4-BE49-F238E27FC236}">
                <a16:creationId xmlns:a16="http://schemas.microsoft.com/office/drawing/2014/main" id="{2CB131DA-C169-41C1-A732-87A0D98B7E6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88537"/>
            <a:ext cx="981364" cy="881502"/>
          </a:xfrm>
          <a:prstGeom prst="rect">
            <a:avLst/>
          </a:prstGeom>
          <a:ln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D7212C-63FA-485F-8809-529152FC7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282" y="119130"/>
            <a:ext cx="1981372" cy="6767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3D9366B-C587-49AB-A629-F0D966BCF6E5}"/>
              </a:ext>
            </a:extLst>
          </p:cNvPr>
          <p:cNvSpPr txBox="1"/>
          <p:nvPr/>
        </p:nvSpPr>
        <p:spPr>
          <a:xfrm>
            <a:off x="434109" y="1144233"/>
            <a:ext cx="1108363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400" cap="none" spc="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Экспресс-оценка потребностей в предоставлении услуг детям, затронутым эпидемией ВИЧ/СПИД в Кыргызской Республике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DejaVu Sans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Подготовлен сотрудниками и консультантами ОФ "Страновая сеть женщин, живущих с ВИЧ" при финансовой и технической поддержке ЮНЕЙДС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0A9D978-2131-42C0-BC86-AC09783D6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09" y="2955636"/>
            <a:ext cx="8996217" cy="364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58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B5743F6-B03B-48CF-96BE-12E25D1DE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350" y="0"/>
            <a:ext cx="1981372" cy="6767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6C981-D3A4-40CC-AECF-053C0D74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2" y="424872"/>
            <a:ext cx="9608127" cy="883997"/>
          </a:xfrm>
        </p:spPr>
        <p:txBody>
          <a:bodyPr>
            <a:noAutofit/>
          </a:bodyPr>
          <a:lstStyle/>
          <a:p>
            <a:r>
              <a:rPr lang="ru-RU" sz="4000" dirty="0"/>
              <a:t>Рекомендации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7043B3E-0705-4FAA-B281-6C43FE101A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CD1E43-F654-4FE4-AF70-6DC181871C21}"/>
              </a:ext>
            </a:extLst>
          </p:cNvPr>
          <p:cNvSpPr txBox="1"/>
          <p:nvPr/>
        </p:nvSpPr>
        <p:spPr>
          <a:xfrm>
            <a:off x="544945" y="1191491"/>
            <a:ext cx="1113905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Медицинским организациям и органам социальной защиты</a:t>
            </a:r>
          </a:p>
          <a:p>
            <a:endParaRPr lang="ru-RU" sz="2000" b="1" dirty="0"/>
          </a:p>
          <a:p>
            <a:r>
              <a:rPr lang="ru-RU" sz="2000" dirty="0"/>
              <a:t>-    Совершенствование механизмов взаимодействия ОЦПБС/ЦСМ и органов социальной защиты. --    Включить вопросы получения социальной помощи ДЖВ в ежегодную статистическую    отчетность.</a:t>
            </a:r>
          </a:p>
          <a:p>
            <a:r>
              <a:rPr lang="ru-RU" sz="2000" dirty="0"/>
              <a:t>-    Проводить информирование семей об имеющихся государственных социальных услугах и оказывать содействие в их получении.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Ввести должности патронажных работников в организации здравоохранения, оказывающих помощь ЛЖВ в соответствии с приказом МЗ КР от 22.04.2019 г. № 542. 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Принять меры по обучению патронажных работников в области ВИЧ-инфекции, социальной защиты, элементарным навыкам психологической поддержки.</a:t>
            </a:r>
          </a:p>
          <a:p>
            <a:r>
              <a:rPr lang="ru-RU" sz="2000" dirty="0"/>
              <a:t>-    Продолжать работу медицинских работников и психологов, с вовлечением представителей НПО по обучению родителей/опекунов по вопросам раскрытия статуса детям, по охране репродуктивного здоровья, приверженности к лечению ВИЧ инфекции и т.д. 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Выделять помещение для проведения групп взаимопомощи.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Проведение обучения по Школе пациента и проведение регулярных встреч с родителями ДЖВ. </a:t>
            </a:r>
          </a:p>
        </p:txBody>
      </p:sp>
    </p:spTree>
    <p:extLst>
      <p:ext uri="{BB962C8B-B14F-4D97-AF65-F5344CB8AC3E}">
        <p14:creationId xmlns:p14="http://schemas.microsoft.com/office/powerpoint/2010/main" val="128658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1D819-7A50-4416-8972-17BB2C38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255" y="535710"/>
            <a:ext cx="9162472" cy="676715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C58C8-CA92-438C-8E7F-AF54D4B51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425"/>
            <a:ext cx="10515600" cy="49645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    </a:t>
            </a:r>
            <a:r>
              <a:rPr lang="ru-RU" sz="3400" b="1" dirty="0"/>
              <a:t>Местным органам самоуправления</a:t>
            </a:r>
          </a:p>
          <a:p>
            <a:pPr marL="0" indent="0">
              <a:buNone/>
            </a:pPr>
            <a:endParaRPr lang="ru-RU" sz="3400" b="1" dirty="0"/>
          </a:p>
          <a:p>
            <a:r>
              <a:rPr lang="ru-RU" sz="2900" dirty="0"/>
              <a:t>Применять эффективные технологии социальной, образовательной, правовой поддержки детей с ВИЧ-инфекцией.</a:t>
            </a:r>
          </a:p>
          <a:p>
            <a:r>
              <a:rPr lang="ru-RU" sz="2900" dirty="0"/>
              <a:t>Содействовать созданию условий жизни, основанных на принципе недискриминации, </a:t>
            </a:r>
          </a:p>
          <a:p>
            <a:r>
              <a:rPr lang="ru-RU" sz="2900" dirty="0"/>
              <a:t>Проводить профилактику сиротства среди ДЖВ.</a:t>
            </a:r>
          </a:p>
          <a:p>
            <a:r>
              <a:rPr lang="ru-RU" sz="2900" dirty="0"/>
              <a:t> Оказывать содействие в организации дополнительных образовательных программ для детей, включая по обучение ДЖВ (компьютерная грамотность, английский язык и т.д.).</a:t>
            </a:r>
          </a:p>
          <a:p>
            <a:r>
              <a:rPr lang="ru-RU" sz="2900" dirty="0"/>
              <a:t> Выделять стипендии для доступа к среднему и высшему специальному образованию</a:t>
            </a:r>
          </a:p>
          <a:p>
            <a:r>
              <a:rPr lang="ru-RU" sz="2900" dirty="0"/>
              <a:t> Проводить профориентационную работу для лучшей адаптации и интеграции ДЖВ в общество.  </a:t>
            </a:r>
          </a:p>
          <a:p>
            <a:r>
              <a:rPr lang="ru-RU" sz="2900" dirty="0"/>
              <a:t> Разработка и реализация адресных мер, включающих выявление детей с ВИЧ-инфекцией, нуждающихся в  социальной поддержки в соответствии с законодательством.</a:t>
            </a:r>
          </a:p>
          <a:p>
            <a:r>
              <a:rPr lang="ru-RU" sz="2900" dirty="0"/>
              <a:t> Привлечение социально ориентированные некоммерческие организации</a:t>
            </a:r>
          </a:p>
          <a:p>
            <a:r>
              <a:rPr lang="ru-RU" sz="2900" dirty="0"/>
              <a:t> Содействие их обращению за медицинской и социальной помощью.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CD6EFD-AFE5-465D-B861-90039007E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82" y="0"/>
            <a:ext cx="975445" cy="8839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E1DB78-5B3D-41BB-B529-FFD2C699B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873" y="0"/>
            <a:ext cx="1981372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1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9BD9D-BA7A-4724-BE31-4786983E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645" y="498765"/>
            <a:ext cx="9540154" cy="676715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3FE10-1F27-460A-AD8E-4697ECD0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578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   </a:t>
            </a:r>
            <a:r>
              <a:rPr lang="ru-RU" sz="3800" b="1" dirty="0"/>
              <a:t>Международным и неправительственным организациям</a:t>
            </a:r>
          </a:p>
          <a:p>
            <a:r>
              <a:rPr lang="ru-RU" dirty="0"/>
              <a:t>Продолжать работу по инициированию выделения квот на получение бесплатного образования и оказания помощи при трудоустройстве. </a:t>
            </a:r>
          </a:p>
          <a:p>
            <a:r>
              <a:rPr lang="ru-RU" dirty="0"/>
              <a:t>Провести работу по законодательному обеспечению доступа ДЖВ к обучению по медицинским специальностям.</a:t>
            </a:r>
          </a:p>
          <a:p>
            <a:r>
              <a:rPr lang="ru-RU" dirty="0"/>
              <a:t>Оказывать содействие в повышении правовой грамотности как родителей/опекунов, так и самих ДЖВ.  </a:t>
            </a:r>
          </a:p>
          <a:p>
            <a:r>
              <a:rPr lang="ru-RU" dirty="0"/>
              <a:t>Обеспечить работу мультидисциплинарных команд по обеспечению адекватного пакета помощи с вовлечением социальных служб, органов местного самоуправления, местных государственных администраций по оказанию качественных, комплексных, интегрированных услуг. </a:t>
            </a:r>
          </a:p>
          <a:p>
            <a:r>
              <a:rPr lang="ru-RU" dirty="0"/>
              <a:t>Содействовать в формирование благоприятной среды, свободной от стигмы и дискриминации, для ДЖВ и членов их семей через информирование родителей/опекунов, ДЖВ и общего населения по вопросам ВИЧ инфекции. </a:t>
            </a:r>
          </a:p>
          <a:p>
            <a:r>
              <a:rPr lang="ru-RU" dirty="0"/>
              <a:t>Расширять группы само- взаимопомощи для ЛЖВ, участие общественных защитников и дипломированных адвокатов для правовой поддержки ДЖВ и их семей.</a:t>
            </a:r>
          </a:p>
          <a:p>
            <a:r>
              <a:rPr lang="ru-RU" dirty="0"/>
              <a:t>Использовать социальную платформу по ВИЧ-инфекции для оценки проявлений стигмы и оказания поддержки ДЖВ и их семьям, столкнувшимся с явлениями стигмы и дискриминации. </a:t>
            </a:r>
          </a:p>
          <a:p>
            <a:r>
              <a:rPr lang="ru-RU" dirty="0"/>
              <a:t>Инициировать предоставление услуг, ориентированных на ДЖВ и их семей.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56ABFC-C40B-4F47-95B9-47722F4F7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986" y="4322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4ED111-0D69-4567-AD4D-026DD8FF7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F1CED-F5AA-4A7B-8537-8CE5CBEC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4" y="489528"/>
            <a:ext cx="9608126" cy="67671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Рекомедации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06B1B-A390-4D48-9B90-BDB7873A5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243"/>
            <a:ext cx="10515600" cy="5520884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    На национальном уровне</a:t>
            </a:r>
          </a:p>
          <a:p>
            <a:r>
              <a:rPr lang="ru-RU" dirty="0"/>
              <a:t>Обеспечить межведомственное взаимодействие при разработке и реализации мероприятий и программ по профилактике, лечению, социальной адаптации и интеграции в общество ДЖВ. </a:t>
            </a:r>
          </a:p>
          <a:p>
            <a:r>
              <a:rPr lang="ru-RU" dirty="0"/>
              <a:t>Решить вопрос по предоставлению квот в высшие учебные заведения, профессиональные лицеи и колледжи для ДЖВ с дальнейшим содействием в трудоустройстве.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4C0523-F250-4C38-B40B-6BBA42EF2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350" y="0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BC916C-65B3-4A48-AD90-C2D2D526B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9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A21989-DD46-4718-84EB-C50ED7C3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897"/>
            <a:ext cx="10515600" cy="494606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6000" dirty="0"/>
              <a:t>      Спасибо за внимание!</a:t>
            </a:r>
          </a:p>
          <a:p>
            <a:pPr marL="0" indent="0">
              <a:buNone/>
            </a:pPr>
            <a:r>
              <a:rPr lang="ru-RU" sz="6000" dirty="0"/>
              <a:t>                 Вопросы???...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A3A887-410C-4C5D-8CB4-1B3482C6C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026DD2-3C1C-44F8-B5CF-05D7CBF40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350" y="0"/>
            <a:ext cx="1981372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4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>
            <a:extLst>
              <a:ext uri="{FF2B5EF4-FFF2-40B4-BE49-F238E27FC236}">
                <a16:creationId xmlns:a16="http://schemas.microsoft.com/office/drawing/2014/main" id="{2CB131DA-C169-41C1-A732-87A0D98B7E6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262731"/>
            <a:ext cx="981364" cy="881502"/>
          </a:xfrm>
          <a:prstGeom prst="rect">
            <a:avLst/>
          </a:prstGeom>
          <a:ln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D7212C-63FA-485F-8809-529152FC7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655" y="365125"/>
            <a:ext cx="1981372" cy="676715"/>
          </a:xfrm>
          <a:prstGeom prst="rect">
            <a:avLst/>
          </a:prstGeom>
        </p:spPr>
      </p:pic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5A803CDF-B799-4F73-A3ED-9D277B80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126" y="1144233"/>
            <a:ext cx="10254673" cy="546455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Цели и задачи исследования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4AD40871-9767-4D4B-9630-0F3575AF4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Анализ существующей ситуации среди детей, живущих с ВИЧ, и оценке их потребностей в социальных услугах. </a:t>
            </a:r>
          </a:p>
          <a:p>
            <a:r>
              <a:rPr lang="ru-RU" dirty="0"/>
              <a:t>Создать реестр детей, живущих с ВИЧ</a:t>
            </a:r>
          </a:p>
          <a:p>
            <a:r>
              <a:rPr lang="ru-RU" dirty="0"/>
              <a:t>Разработать план (дорожную карту) по улучшению социальной поддержки детей и их семей.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Задачи оценки:</a:t>
            </a:r>
          </a:p>
          <a:p>
            <a:r>
              <a:rPr lang="ru-RU" dirty="0"/>
              <a:t>описать социально-демографические данные ДЖВ;</a:t>
            </a:r>
          </a:p>
          <a:p>
            <a:r>
              <a:rPr lang="ru-RU" dirty="0"/>
              <a:t>определить долю детей, нуждающихся в социальной поддержке со стороны государственных органов опеки, общественных организаций, местной администрации, </a:t>
            </a:r>
            <a:r>
              <a:rPr lang="ru-RU" dirty="0" err="1"/>
              <a:t>айыл</a:t>
            </a:r>
            <a:r>
              <a:rPr lang="ru-RU" dirty="0"/>
              <a:t> </a:t>
            </a:r>
            <a:r>
              <a:rPr lang="ru-RU" dirty="0" err="1"/>
              <a:t>окмоту</a:t>
            </a:r>
            <a:r>
              <a:rPr lang="ru-RU" dirty="0"/>
              <a:t>, родственников и друзей; </a:t>
            </a:r>
          </a:p>
          <a:p>
            <a:r>
              <a:rPr lang="ru-RU" dirty="0"/>
              <a:t>определить наиболее востребованные услуги для поддержки и развития ДЖВ;</a:t>
            </a:r>
          </a:p>
          <a:p>
            <a:r>
              <a:rPr lang="ru-RU" dirty="0"/>
              <a:t>выявить наличие и влияние стигматизации и дискриминация на ДЖВ и членов их семей. </a:t>
            </a:r>
          </a:p>
        </p:txBody>
      </p:sp>
    </p:spTree>
    <p:extLst>
      <p:ext uri="{BB962C8B-B14F-4D97-AF65-F5344CB8AC3E}">
        <p14:creationId xmlns:p14="http://schemas.microsoft.com/office/powerpoint/2010/main" val="214452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C7885-9927-48F7-8483-80FB75E8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944"/>
            <a:ext cx="10515600" cy="49876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</a:t>
            </a:r>
            <a:r>
              <a:rPr lang="en-US" dirty="0"/>
              <a:t> </a:t>
            </a:r>
            <a:r>
              <a:rPr lang="ru-RU" dirty="0"/>
              <a:t>вопросы исследования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A479188-F729-4767-9948-12852AF7C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6695" y="180399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C005D4-844A-4B98-97F6-8F9D81832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037" y="82096"/>
            <a:ext cx="975445" cy="7399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4C1588-5E2E-47DD-A02F-4E530200C1A0}"/>
              </a:ext>
            </a:extLst>
          </p:cNvPr>
          <p:cNvSpPr txBox="1"/>
          <p:nvPr/>
        </p:nvSpPr>
        <p:spPr>
          <a:xfrm>
            <a:off x="535709" y="1782617"/>
            <a:ext cx="1081809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−	</a:t>
            </a:r>
            <a:r>
              <a:rPr lang="ru-RU" sz="2000" dirty="0"/>
              <a:t>возрастной состав ДЖВ;</a:t>
            </a:r>
          </a:p>
          <a:p>
            <a:r>
              <a:rPr lang="ru-RU" sz="2000" dirty="0"/>
              <a:t>−	с кем постоянно проживает ребенок </a:t>
            </a:r>
            <a:r>
              <a:rPr lang="en-US" sz="2000" dirty="0"/>
              <a:t>/</a:t>
            </a:r>
            <a:r>
              <a:rPr lang="ru-RU" sz="2000" dirty="0"/>
              <a:t>находится в детском социальном учреждении.</a:t>
            </a:r>
          </a:p>
          <a:p>
            <a:r>
              <a:rPr lang="ru-RU" sz="2000" dirty="0"/>
              <a:t>−	наличие других детей до 18 лет;</a:t>
            </a:r>
          </a:p>
          <a:p>
            <a:r>
              <a:rPr lang="ru-RU" sz="2000" dirty="0"/>
              <a:t>−	уровень дохода семьи;</a:t>
            </a:r>
          </a:p>
          <a:p>
            <a:r>
              <a:rPr lang="ru-RU" sz="2000" dirty="0"/>
              <a:t>−	знание ДЖВ о своем ВИЧ статусе;</a:t>
            </a:r>
          </a:p>
          <a:p>
            <a:r>
              <a:rPr lang="ru-RU" sz="2000" dirty="0"/>
              <a:t>−	получение государственной поддержки; </a:t>
            </a:r>
          </a:p>
          <a:p>
            <a:r>
              <a:rPr lang="ru-RU" sz="2000" dirty="0"/>
              <a:t>−	получение АРТ;</a:t>
            </a:r>
          </a:p>
          <a:p>
            <a:r>
              <a:rPr lang="ru-RU" sz="2000" dirty="0"/>
              <a:t>−	вопросы приверженности;</a:t>
            </a:r>
          </a:p>
          <a:p>
            <a:r>
              <a:rPr lang="ru-RU" sz="2000" dirty="0"/>
              <a:t>−	социальная поддержка в связи с ВИЧ статусом;</a:t>
            </a:r>
          </a:p>
          <a:p>
            <a:r>
              <a:rPr lang="ru-RU" sz="2000" dirty="0"/>
              <a:t>−	отношение членов семьи к ДЖВ;</a:t>
            </a:r>
          </a:p>
          <a:p>
            <a:r>
              <a:rPr lang="ru-RU" sz="2000" dirty="0"/>
              <a:t>−	стигма и дискриминация в медицинских, образовательных и других учреждениях;</a:t>
            </a:r>
          </a:p>
          <a:p>
            <a:r>
              <a:rPr lang="ru-RU" sz="2000" dirty="0"/>
              <a:t>−	доступ к образовательным, медицинским, социальным услугам;</a:t>
            </a:r>
          </a:p>
          <a:p>
            <a:r>
              <a:rPr lang="ru-RU" sz="2000" dirty="0"/>
              <a:t>−	наиболее востребованные услуги ДЖВ.</a:t>
            </a:r>
          </a:p>
        </p:txBody>
      </p:sp>
    </p:spTree>
    <p:extLst>
      <p:ext uri="{BB962C8B-B14F-4D97-AF65-F5344CB8AC3E}">
        <p14:creationId xmlns:p14="http://schemas.microsoft.com/office/powerpoint/2010/main" val="306415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A0FFA-10A8-4896-9F01-21353A0D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95"/>
            <a:ext cx="10515600" cy="602824"/>
          </a:xfrm>
        </p:spPr>
        <p:txBody>
          <a:bodyPr>
            <a:normAutofit fontScale="90000"/>
          </a:bodyPr>
          <a:lstStyle/>
          <a:p>
            <a:r>
              <a:rPr lang="ru-RU" dirty="0"/>
              <a:t>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1C8AB42-8FC7-43A9-B6F1-2A97E6185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3641" y="62194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BCFB94-2DBF-407A-885A-E317347FF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2195"/>
            <a:ext cx="962891" cy="852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7D59E7-F2EB-46DB-9BC9-8B690833D540}"/>
              </a:ext>
            </a:extLst>
          </p:cNvPr>
          <p:cNvSpPr txBox="1"/>
          <p:nvPr/>
        </p:nvSpPr>
        <p:spPr>
          <a:xfrm>
            <a:off x="838199" y="914401"/>
            <a:ext cx="1041169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На 18 января 2021 года </a:t>
            </a:r>
            <a:r>
              <a:rPr lang="en-US" dirty="0"/>
              <a:t>  </a:t>
            </a:r>
            <a:r>
              <a:rPr lang="ru-RU" dirty="0"/>
              <a:t>общее количество ВИЧ позитивных детей и подростков в возрасте до 18 лет составляло 562 человека, из них подключены к АРТ 526 (93,6%). Таким образом, 36 детей до 18 лет (6,4%) не получают АРТ, в основном из-за отказа родителей от лечения.</a:t>
            </a:r>
          </a:p>
          <a:p>
            <a:r>
              <a:rPr lang="ru-RU" dirty="0"/>
              <a:t> В исследовании приняли участие 236 родителей/опекунов.</a:t>
            </a:r>
          </a:p>
          <a:p>
            <a:endParaRPr lang="ru-R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graphicFrame>
        <p:nvGraphicFramePr>
          <p:cNvPr id="35" name="Диаграмма 34">
            <a:extLst>
              <a:ext uri="{FF2B5EF4-FFF2-40B4-BE49-F238E27FC236}">
                <a16:creationId xmlns:a16="http://schemas.microsoft.com/office/drawing/2014/main" id="{1D64B69C-578C-4CFC-B97B-11B8B810F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536742"/>
              </p:ext>
            </p:extLst>
          </p:nvPr>
        </p:nvGraphicFramePr>
        <p:xfrm>
          <a:off x="942109" y="2165684"/>
          <a:ext cx="4659794" cy="4318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Диаграмма 35">
            <a:extLst>
              <a:ext uri="{FF2B5EF4-FFF2-40B4-BE49-F238E27FC236}">
                <a16:creationId xmlns:a16="http://schemas.microsoft.com/office/drawing/2014/main" id="{1759C336-2E6B-4F83-9F1A-8B208239D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1185491"/>
              </p:ext>
            </p:extLst>
          </p:nvPr>
        </p:nvGraphicFramePr>
        <p:xfrm>
          <a:off x="6382327" y="2165684"/>
          <a:ext cx="5163128" cy="417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Диаграмма 36">
            <a:extLst>
              <a:ext uri="{FF2B5EF4-FFF2-40B4-BE49-F238E27FC236}">
                <a16:creationId xmlns:a16="http://schemas.microsoft.com/office/drawing/2014/main" id="{3D4A8FCD-EF94-4B78-AD04-22CF7B2880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122287"/>
              </p:ext>
            </p:extLst>
          </p:nvPr>
        </p:nvGraphicFramePr>
        <p:xfrm>
          <a:off x="6363660" y="2165684"/>
          <a:ext cx="5034013" cy="4318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7295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778DC-C336-4155-B298-D9447F5D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2" y="690072"/>
            <a:ext cx="9608127" cy="519592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Состояние семьи, где находится ДЖВ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677DDD3-1D1B-4A39-A9A4-065ECC543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8309" y="75888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3F82F8-BC0D-46D9-B89E-2863BB012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8243"/>
            <a:ext cx="975445" cy="883997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E64D92F-DE11-4101-B81B-6354C9419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048876"/>
              </p:ext>
            </p:extLst>
          </p:nvPr>
        </p:nvGraphicFramePr>
        <p:xfrm>
          <a:off x="838201" y="1574068"/>
          <a:ext cx="4924124" cy="23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21AA14D-4F4F-4E96-8607-20CB595DEC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0116458"/>
              </p:ext>
            </p:extLst>
          </p:nvPr>
        </p:nvGraphicFramePr>
        <p:xfrm>
          <a:off x="6429676" y="1574069"/>
          <a:ext cx="4924123" cy="244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23748D1-720C-4F54-A094-C17A023EDB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625158"/>
              </p:ext>
            </p:extLst>
          </p:nvPr>
        </p:nvGraphicFramePr>
        <p:xfrm>
          <a:off x="553117" y="4387765"/>
          <a:ext cx="5020375" cy="227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8F81DADE-FEC6-4114-85DE-E7EABD9621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754158"/>
              </p:ext>
            </p:extLst>
          </p:nvPr>
        </p:nvGraphicFramePr>
        <p:xfrm>
          <a:off x="6333422" y="4387766"/>
          <a:ext cx="5091959" cy="227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997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EFFC6-A4DB-4C99-B4A0-F8103659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9550"/>
            <a:ext cx="10515600" cy="676716"/>
          </a:xfrm>
        </p:spPr>
        <p:txBody>
          <a:bodyPr>
            <a:normAutofit fontScale="90000"/>
          </a:bodyPr>
          <a:lstStyle/>
          <a:p>
            <a:r>
              <a:rPr lang="ru-RU" dirty="0"/>
              <a:t>	Сложности в соблюдении режима лечения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967A2C-34D9-4B63-A116-48EFE4D81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736" y="12834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BFFCA1-5FB0-4EC5-B586-7133DFE31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834"/>
            <a:ext cx="975445" cy="883997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D90CD6-94CC-44C9-9518-5C2290553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607961"/>
              </p:ext>
            </p:extLst>
          </p:nvPr>
        </p:nvGraphicFramePr>
        <p:xfrm>
          <a:off x="683394" y="1825624"/>
          <a:ext cx="10789920" cy="470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437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D192B-583E-41E9-9B00-DB31554F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52" y="718947"/>
            <a:ext cx="10381648" cy="676715"/>
          </a:xfrm>
        </p:spPr>
        <p:txBody>
          <a:bodyPr>
            <a:normAutofit fontScale="90000"/>
          </a:bodyPr>
          <a:lstStyle/>
          <a:p>
            <a:r>
              <a:rPr lang="ru-RU" dirty="0"/>
              <a:t>	Социальная поддержка ДЖВ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F37F17-CA6D-4C76-88B8-D55155A58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241" y="0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4AE675-8E7D-4E68-B74E-F304A516A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7795C6-1542-4CAC-AB42-16D0EE027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33898"/>
              </p:ext>
            </p:extLst>
          </p:nvPr>
        </p:nvGraphicFramePr>
        <p:xfrm>
          <a:off x="237424" y="1825625"/>
          <a:ext cx="6192252" cy="447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F2984C7-D9D4-4CB7-82ED-2D7B7595F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51343"/>
              </p:ext>
            </p:extLst>
          </p:nvPr>
        </p:nvGraphicFramePr>
        <p:xfrm>
          <a:off x="6506678" y="1982804"/>
          <a:ext cx="5544151" cy="4156250"/>
        </p:xfrm>
        <a:graphic>
          <a:graphicData uri="http://schemas.openxmlformats.org/drawingml/2006/table">
            <a:tbl>
              <a:tblPr firstRow="1" firstCol="1" bandRow="1"/>
              <a:tblGrid>
                <a:gridCol w="1311652">
                  <a:extLst>
                    <a:ext uri="{9D8B030D-6E8A-4147-A177-3AD203B41FA5}">
                      <a16:colId xmlns:a16="http://schemas.microsoft.com/office/drawing/2014/main" val="792772469"/>
                    </a:ext>
                  </a:extLst>
                </a:gridCol>
                <a:gridCol w="704405">
                  <a:extLst>
                    <a:ext uri="{9D8B030D-6E8A-4147-A177-3AD203B41FA5}">
                      <a16:colId xmlns:a16="http://schemas.microsoft.com/office/drawing/2014/main" val="3718112816"/>
                    </a:ext>
                  </a:extLst>
                </a:gridCol>
                <a:gridCol w="629326">
                  <a:extLst>
                    <a:ext uri="{9D8B030D-6E8A-4147-A177-3AD203B41FA5}">
                      <a16:colId xmlns:a16="http://schemas.microsoft.com/office/drawing/2014/main" val="3632957886"/>
                    </a:ext>
                  </a:extLst>
                </a:gridCol>
                <a:gridCol w="1017412">
                  <a:extLst>
                    <a:ext uri="{9D8B030D-6E8A-4147-A177-3AD203B41FA5}">
                      <a16:colId xmlns:a16="http://schemas.microsoft.com/office/drawing/2014/main" val="749194808"/>
                    </a:ext>
                  </a:extLst>
                </a:gridCol>
                <a:gridCol w="629326">
                  <a:extLst>
                    <a:ext uri="{9D8B030D-6E8A-4147-A177-3AD203B41FA5}">
                      <a16:colId xmlns:a16="http://schemas.microsoft.com/office/drawing/2014/main" val="3486708338"/>
                    </a:ext>
                  </a:extLst>
                </a:gridCol>
                <a:gridCol w="547625">
                  <a:extLst>
                    <a:ext uri="{9D8B030D-6E8A-4147-A177-3AD203B41FA5}">
                      <a16:colId xmlns:a16="http://schemas.microsoft.com/office/drawing/2014/main" val="1554495153"/>
                    </a:ext>
                  </a:extLst>
                </a:gridCol>
                <a:gridCol w="704405">
                  <a:extLst>
                    <a:ext uri="{9D8B030D-6E8A-4147-A177-3AD203B41FA5}">
                      <a16:colId xmlns:a16="http://schemas.microsoft.com/office/drawing/2014/main" val="2053631343"/>
                    </a:ext>
                  </a:extLst>
                </a:gridCol>
              </a:tblGrid>
              <a:tr h="769676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Моральная помощь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Матери-альная помощь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Помощь в получении образования, трудоустройстве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Помощь в лечении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нуждаемся/не знаем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2713"/>
                  </a:ext>
                </a:extLst>
              </a:tr>
              <a:tr h="677315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Родственников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(13%)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(12%)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(6%)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 (68%)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732458"/>
                  </a:ext>
                </a:extLst>
              </a:tr>
              <a:tr h="677315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Друзей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(6%)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 (90%)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04190"/>
                  </a:ext>
                </a:extLst>
              </a:tr>
              <a:tr h="507986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Государственных органов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 (42%)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(9%)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 (45%)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63310"/>
                  </a:ext>
                </a:extLst>
              </a:tr>
              <a:tr h="846643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Общественных организаций и Благотворительных фондов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(3%)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 (37%)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(12%)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23(10%)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 (39%)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518805"/>
                  </a:ext>
                </a:extLst>
              </a:tr>
              <a:tr h="677315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 стороны местной администрации, айыл окмоту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133(56%)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3(1%)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20(8%)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(34%)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7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1341F-0731-4700-A784-A7F802F7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9" y="883997"/>
            <a:ext cx="8395856" cy="529167"/>
          </a:xfrm>
        </p:spPr>
        <p:txBody>
          <a:bodyPr>
            <a:normAutofit/>
          </a:bodyPr>
          <a:lstStyle/>
          <a:p>
            <a:r>
              <a:rPr lang="ru-RU" sz="2800" dirty="0"/>
              <a:t>Нужды и потребности родителей/опекунов ДЖВ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4FAE42-A58F-485E-BABC-D02B47C74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213" y="26767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011BF7-1AE8-467F-80D6-53C1A4997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975445" cy="883997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FFC061B-7929-4425-8A5C-612F1D54B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54746"/>
              </p:ext>
            </p:extLst>
          </p:nvPr>
        </p:nvGraphicFramePr>
        <p:xfrm>
          <a:off x="838199" y="1587478"/>
          <a:ext cx="5418221" cy="497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6D45A47-9965-4592-A109-F6C705942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883705"/>
              </p:ext>
            </p:extLst>
          </p:nvPr>
        </p:nvGraphicFramePr>
        <p:xfrm>
          <a:off x="6256420" y="1874982"/>
          <a:ext cx="5313145" cy="439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118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ED2F8-6F2B-4D32-8309-E0EED734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645" y="676716"/>
            <a:ext cx="9540154" cy="3295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ВЫВОДЫ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CFA63-3BA4-448D-A3FB-47360D93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36" y="1071418"/>
            <a:ext cx="11323782" cy="5664280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Большинство семей, живут на грани бедности и крайней бедности, где основным доходом являются пособия на ребенка с ВИЧ или пенсионные выплаты.</a:t>
            </a:r>
          </a:p>
          <a:p>
            <a:r>
              <a:rPr lang="ru-RU" sz="2900" dirty="0"/>
              <a:t>Родители/опекуны имеют среднее и средне- специальное образование, что значительно снижает возможность трудоустроиться и иметь стабильный заработок. </a:t>
            </a:r>
          </a:p>
          <a:p>
            <a:r>
              <a:rPr lang="ru-RU" sz="2900" dirty="0"/>
              <a:t>Семьи получают социальные выплаты со стороны государственных и международных организаций и  есть случаи отказа от получения пособий из-за боязни разглашения статуса, стигмы и дискриминации. </a:t>
            </a:r>
          </a:p>
          <a:p>
            <a:r>
              <a:rPr lang="ru-RU" sz="2900" dirty="0"/>
              <a:t>Стигматизации в медицинских организациях, реже в образовательных учреждениях, а также единичные случаи со стороны близкого окружения ДЖВ и их семей. </a:t>
            </a:r>
          </a:p>
          <a:p>
            <a:r>
              <a:rPr lang="ru-RU" sz="2900" dirty="0"/>
              <a:t>Слабая коммуникация между медицинскими организациями и социальными службами, когда социальные потребности ДЖВ не выявляются в полной мере и не удовлетворяются.</a:t>
            </a:r>
          </a:p>
          <a:p>
            <a:r>
              <a:rPr lang="ru-RU" sz="2900" dirty="0"/>
              <a:t>Ключевые информанты отмечают ,что  ДЖВ в большей степени нуждаются в психологической поддержке, помощи в социализации и интеграции ДЖВ в общество, получении качественного образования, содействии в трудоустройстве.  </a:t>
            </a:r>
          </a:p>
          <a:p>
            <a:r>
              <a:rPr lang="ru-RU" sz="2900" dirty="0"/>
              <a:t>Родители/опекуны ДЖВ  нуждаются в психологической поддержке, консультировании по правовым вопросам.</a:t>
            </a:r>
          </a:p>
          <a:p>
            <a:r>
              <a:rPr lang="ru-RU" sz="2900" dirty="0"/>
              <a:t>Нет организаций, </a:t>
            </a:r>
            <a:r>
              <a:rPr lang="ru-RU" sz="2900" dirty="0" err="1"/>
              <a:t>ориентированых</a:t>
            </a:r>
            <a:r>
              <a:rPr lang="ru-RU" sz="2900" dirty="0"/>
              <a:t> на предоставление услуг ДЖВ и их семьям.(Красного полумесяца, </a:t>
            </a:r>
            <a:r>
              <a:rPr lang="ru-RU" sz="2900" dirty="0" err="1"/>
              <a:t>г.Ош</a:t>
            </a:r>
            <a:r>
              <a:rPr lang="ru-RU" sz="2900" dirty="0"/>
              <a:t> , ГСЗ РЦ «СПИД») </a:t>
            </a:r>
          </a:p>
          <a:p>
            <a:r>
              <a:rPr lang="ru-RU" sz="2900" dirty="0"/>
              <a:t>Выплата пособий регулярно индексируется в соответствии с уровнем инфляции и с 1 января 2022 года будет увеличена в 2 раза и достигнет 8000 сомов на одного ребенка. </a:t>
            </a:r>
          </a:p>
          <a:p>
            <a:r>
              <a:rPr lang="ru-RU" sz="2900" dirty="0"/>
              <a:t>В 2020 году были внесены поправки в закон о ВИЧ/СПИДе по выплате компенсаций семьям, чьи дети были инфицированы ВИЧ в медицинских учреждениях.  Проводится работа по подаче исковых заявлений на получение компенсационных выплат семьям, которые будут выплачиваться, начиная с 2022 года. </a:t>
            </a:r>
          </a:p>
          <a:p>
            <a:r>
              <a:rPr lang="ru-RU" sz="2900" dirty="0"/>
              <a:t>Инициированы изменения в законы, снижающие возраст принятия решения детьми по вопросу прохождения тестирования на ВИЧ и лечения ВИЧ-инфекции с 18 до 16 лет,</a:t>
            </a:r>
          </a:p>
          <a:p>
            <a:r>
              <a:rPr lang="ru-RU" sz="2900" dirty="0"/>
              <a:t>Поднимаются вопросы выделение квот в ВУЗах ДЖВ для доступа к обучению на бюджетной основе по выбранной специальности.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3BC61C-AA7A-42B8-9516-DA95C178E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082" y="0"/>
            <a:ext cx="1981372" cy="6767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FC00BF-87AE-4A59-B1C3-2DEF8AF37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2302"/>
            <a:ext cx="975445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0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1293</Words>
  <Application>Microsoft Office PowerPoint</Application>
  <PresentationFormat>Широкоэкранный</PresentationFormat>
  <Paragraphs>169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Цели и задачи исследования</vt:lpstr>
      <vt:lpstr>Основные вопросы исследования</vt:lpstr>
      <vt:lpstr>я</vt:lpstr>
      <vt:lpstr>Состояние семьи, где находится ДЖВ</vt:lpstr>
      <vt:lpstr> Сложности в соблюдении режима лечения</vt:lpstr>
      <vt:lpstr> Социальная поддержка ДЖВ</vt:lpstr>
      <vt:lpstr>Нужды и потребности родителей/опекунов ДЖВ</vt:lpstr>
      <vt:lpstr>ВЫВОДЫ </vt:lpstr>
      <vt:lpstr>Рекомендации</vt:lpstr>
      <vt:lpstr>Рекомендации</vt:lpstr>
      <vt:lpstr>Рекомендации</vt:lpstr>
      <vt:lpstr>Рекомедации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bek kasymov</dc:creator>
  <cp:lastModifiedBy>User</cp:lastModifiedBy>
  <cp:revision>18</cp:revision>
  <dcterms:created xsi:type="dcterms:W3CDTF">2020-02-19T06:54:41Z</dcterms:created>
  <dcterms:modified xsi:type="dcterms:W3CDTF">2022-02-01T11:43:03Z</dcterms:modified>
</cp:coreProperties>
</file>