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72" r:id="rId12"/>
    <p:sldId id="268" r:id="rId13"/>
    <p:sldId id="271" r:id="rId14"/>
    <p:sldId id="27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8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5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3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6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3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7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4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1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7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6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6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0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3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6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139C58-96A7-44CB-98E7-0D2BB9846F01}" type="datetimeFigureOut">
              <a:rPr lang="ru-RU" smtClean="0"/>
              <a:t>вт 17.05.22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0750-5EF5-42E3-8625-9EF5F6BB5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86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9A1FD-4012-4BBA-AB47-BDCBEDAE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0525472" cy="5537265"/>
          </a:xfrm>
        </p:spPr>
        <p:txBody>
          <a:bodyPr/>
          <a:lstStyle/>
          <a:p>
            <a:pPr marL="342900" lvl="0" indent="-342900" algn="ctr">
              <a:spcBef>
                <a:spcPts val="1000"/>
              </a:spcBef>
            </a:pPr>
            <a:b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</a:t>
            </a:r>
            <a:b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проведенных мониторинговых сайт визитах</a:t>
            </a:r>
            <a:br>
              <a:rPr lang="ru-RU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год.</a:t>
            </a:r>
            <a:br>
              <a:rPr lang="ru-RU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07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5CD50-C02D-4172-AD65-421D0DAC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38545"/>
            <a:ext cx="11804073" cy="6525492"/>
          </a:xfrm>
        </p:spPr>
        <p:txBody>
          <a:bodyPr/>
          <a:lstStyle/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135E3B4-6AEF-4C67-BBD5-8DD335C3B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68043"/>
              </p:ext>
            </p:extLst>
          </p:nvPr>
        </p:nvGraphicFramePr>
        <p:xfrm>
          <a:off x="180109" y="297369"/>
          <a:ext cx="11776364" cy="1000700"/>
        </p:xfrm>
        <a:graphic>
          <a:graphicData uri="http://schemas.openxmlformats.org/drawingml/2006/table">
            <a:tbl>
              <a:tblPr firstRow="1" firstCol="1" bandRow="1"/>
              <a:tblGrid>
                <a:gridCol w="2826327">
                  <a:extLst>
                    <a:ext uri="{9D8B030D-6E8A-4147-A177-3AD203B41FA5}">
                      <a16:colId xmlns:a16="http://schemas.microsoft.com/office/drawing/2014/main" val="270074240"/>
                    </a:ext>
                  </a:extLst>
                </a:gridCol>
                <a:gridCol w="8950037">
                  <a:extLst>
                    <a:ext uri="{9D8B030D-6E8A-4147-A177-3AD203B41FA5}">
                      <a16:colId xmlns:a16="http://schemas.microsoft.com/office/drawing/2014/main" val="1339829458"/>
                    </a:ext>
                  </a:extLst>
                </a:gridCol>
              </a:tblGrid>
              <a:tr h="100070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Родители против наркотиков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Недостатки ведения документации учета ИМН. (остаток подбивается 1 раз в месяц)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Недостаточная работа равных навигаторов и соцработников. Не смотря на проводимую работу, в фокус группах клиенты задавали множество элементарных вопросов.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19652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3FF7D9B-82E9-4603-8A06-5DA543A36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1254"/>
              </p:ext>
            </p:extLst>
          </p:nvPr>
        </p:nvGraphicFramePr>
        <p:xfrm>
          <a:off x="263236" y="1456893"/>
          <a:ext cx="11748655" cy="498348"/>
        </p:xfrm>
        <a:graphic>
          <a:graphicData uri="http://schemas.openxmlformats.org/drawingml/2006/table">
            <a:tbl>
              <a:tblPr firstRow="1" firstCol="1" bandRow="1"/>
              <a:tblGrid>
                <a:gridCol w="2812474">
                  <a:extLst>
                    <a:ext uri="{9D8B030D-6E8A-4147-A177-3AD203B41FA5}">
                      <a16:colId xmlns:a16="http://schemas.microsoft.com/office/drawing/2014/main" val="2376058536"/>
                    </a:ext>
                  </a:extLst>
                </a:gridCol>
                <a:gridCol w="8936181">
                  <a:extLst>
                    <a:ext uri="{9D8B030D-6E8A-4147-A177-3AD203B41FA5}">
                      <a16:colId xmlns:a16="http://schemas.microsoft.com/office/drawing/2014/main" val="1525936918"/>
                    </a:ext>
                  </a:extLst>
                </a:gridCol>
              </a:tblGrid>
              <a:tr h="45171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ИОЦПБС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Нехватка кадров составляет 3 врача  :2 </a:t>
                      </a:r>
                      <a:r>
                        <a:rPr lang="ru-RU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эпидимиологага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1 инфекционист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2051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D42B792-3816-46E2-943E-25D4B3F1B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0119"/>
              </p:ext>
            </p:extLst>
          </p:nvPr>
        </p:nvGraphicFramePr>
        <p:xfrm>
          <a:off x="263236" y="2114065"/>
          <a:ext cx="11526982" cy="4446566"/>
        </p:xfrm>
        <a:graphic>
          <a:graphicData uri="http://schemas.openxmlformats.org/drawingml/2006/table">
            <a:tbl>
              <a:tblPr firstRow="1" firstCol="1" bandRow="1"/>
              <a:tblGrid>
                <a:gridCol w="2826328">
                  <a:extLst>
                    <a:ext uri="{9D8B030D-6E8A-4147-A177-3AD203B41FA5}">
                      <a16:colId xmlns:a16="http://schemas.microsoft.com/office/drawing/2014/main" val="586884329"/>
                    </a:ext>
                  </a:extLst>
                </a:gridCol>
                <a:gridCol w="8700654">
                  <a:extLst>
                    <a:ext uri="{9D8B030D-6E8A-4147-A177-3AD203B41FA5}">
                      <a16:colId xmlns:a16="http://schemas.microsoft.com/office/drawing/2014/main" val="2798107712"/>
                    </a:ext>
                  </a:extLst>
                </a:gridCol>
              </a:tblGrid>
              <a:tr h="444656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Ишеним</a:t>
                      </a: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Нуру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 проведении фокус групп, несмотря на отсутствие новых клиентов очень много вопросов озвучено с получением пособия.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Есть факты раскрытия статуса в ЧОЦБПС. Есть клиенты, с которыми не работают равные консультанты, так как необходима психологическая помощь. По перенаправлением и соц. сопровождением все сталкиваются со стигмой и дискриминацией в </a:t>
                      </a:r>
                      <a:r>
                        <a:rPr lang="ru-RU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мед.учреждениях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особенно хирургического и терапевтического профиля, особенно в стационарах. Некоторые опрошенные клиенты не знают по каким темам проходят группы взаимопомощи. Были ответы, что ТБ передается половым путем. Отсутствует понимание необходимости сдачи анализов, нет заинтересованности отслеживать свои показатели и следить за своей приверженностью. Это свидетельствует о формальном подходе к работе с клиентами и клиенты не получают достоверную информацию в полном объеме.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 были выявлены нарушения ведения первичной документации. Сотрудники не могут ответить на элементарные вопросы.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Консультирование проводиться недостаточно качественно, о чем говорят клиенты в личных беседах.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685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29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6B6D1-8A43-4C56-AC5A-96241FED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166255"/>
            <a:ext cx="11720945" cy="6539345"/>
          </a:xfrm>
        </p:spPr>
        <p:txBody>
          <a:bodyPr/>
          <a:lstStyle/>
          <a:p>
            <a:endParaRPr lang="ru-RU" sz="20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C75F162-38EA-43AD-B473-2A6B06C65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78081"/>
              </p:ext>
            </p:extLst>
          </p:nvPr>
        </p:nvGraphicFramePr>
        <p:xfrm>
          <a:off x="249382" y="263971"/>
          <a:ext cx="11693236" cy="949008"/>
        </p:xfrm>
        <a:graphic>
          <a:graphicData uri="http://schemas.openxmlformats.org/drawingml/2006/table">
            <a:tbl>
              <a:tblPr firstRow="1" firstCol="1" bandRow="1"/>
              <a:tblGrid>
                <a:gridCol w="2923309">
                  <a:extLst>
                    <a:ext uri="{9D8B030D-6E8A-4147-A177-3AD203B41FA5}">
                      <a16:colId xmlns:a16="http://schemas.microsoft.com/office/drawing/2014/main" val="3847738577"/>
                    </a:ext>
                  </a:extLst>
                </a:gridCol>
                <a:gridCol w="8769927">
                  <a:extLst>
                    <a:ext uri="{9D8B030D-6E8A-4147-A177-3AD203B41FA5}">
                      <a16:colId xmlns:a16="http://schemas.microsoft.com/office/drawing/2014/main" val="3568200053"/>
                    </a:ext>
                  </a:extLst>
                </a:gridCol>
              </a:tblGrid>
              <a:tr h="59643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ГЦБТ </a:t>
                      </a:r>
                      <a:r>
                        <a:rPr lang="ru-RU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г.Ош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Состояние городского центра плачевное. По данному вопросу состоялась встреча с координатором и вице-мэром, которые отметили, что врачей не хватает и не хватает средств. 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49787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626EC2-F190-40F4-A8CF-2ECBEB61D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733632"/>
            <a:ext cx="3117273" cy="2969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36FF48-FE81-4735-95B6-D5CC10F1D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1289151"/>
            <a:ext cx="3325092" cy="20202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F504AE-3466-4D99-8A96-6DA66B2BF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4" y="4216141"/>
            <a:ext cx="3117273" cy="24756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1360B5-27EB-43F3-92D7-EBA239666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4" y="1188923"/>
            <a:ext cx="2959677" cy="302721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07F621-2843-4527-AB42-9AC46A501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13" y="3532114"/>
            <a:ext cx="2408679" cy="3211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BD37FCB-28B3-41CE-A57E-F77330FA2B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77" y="3715481"/>
            <a:ext cx="3020710" cy="30056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3250A1-6E54-4BCD-B121-2CB72F864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72" y="1245314"/>
            <a:ext cx="2927773" cy="273710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F621FA3-CA01-492E-8492-D64FE245A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44" y="1273396"/>
            <a:ext cx="2332489" cy="24263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CFBC2B-FFAE-4BDF-A578-3842F2AE9E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2" y="3979874"/>
            <a:ext cx="2028686" cy="27580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A6C1C01-9957-4A3A-99A0-EB4EF8951A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2702532"/>
            <a:ext cx="3252091" cy="191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7B998-6922-42F3-96D9-36B41E58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24691"/>
            <a:ext cx="11901054" cy="6594764"/>
          </a:xfrm>
        </p:spPr>
        <p:txBody>
          <a:bodyPr/>
          <a:lstStyle/>
          <a:p>
            <a:pPr marL="360363" indent="-277813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системного характера.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Практически все сайты отмечают низкую привлекательность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метадоновой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программы, что подтверждается невыполнением индикаторов.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Многие отмечают снижение приверженности в связи с отсутствием продуктовых пакетов.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Задержка с обучения со стороны основного получателя. 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Нет единого подхода в вопросе сбора и утилизации медицинских отходов.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Риски недостатка финансирования в связи с повышением цен на проезд, ГСМ, канцелярские      товары и т.д.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Длительность процедуры утверждения отчетов и как следствие некоторая задержка поступления финансирования (необходимо отметить наличие 3 вакансий в офисе основного получателя).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Недостаточно проводится работа по информированию и поддержке вопросов миграции ЛЖВ (условия провоза медикаментов, получения на длительный срок, возможности получения услуг в стране пребывания и т.д.)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Недостаточная работа с детьми ЛЖВ (раскрытие статуса, трудоустройство, служба в армии и силовых органах)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первом полугодии на некоторых сайтах (Чуйская область,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Ишеним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Нуру) не было тест систем.</a:t>
            </a:r>
          </a:p>
        </p:txBody>
      </p:sp>
    </p:spTree>
    <p:extLst>
      <p:ext uri="{BB962C8B-B14F-4D97-AF65-F5344CB8AC3E}">
        <p14:creationId xmlns:p14="http://schemas.microsoft.com/office/powerpoint/2010/main" val="196941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85C1E-917F-4E40-8B46-18DA2790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5" y="332509"/>
            <a:ext cx="11485418" cy="6345381"/>
          </a:xfrm>
        </p:spPr>
        <p:txBody>
          <a:bodyPr/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РЕКОМЕНДАЦИИ: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Основному получателю: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-рассмотреть возможность повысить мотивацию НПО и сайтов ПТМ по подключению и удержанию в программе.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-рассмотреть возможность более оперативного реагирования на потребности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-получателей в обучении, прохождении тренингов.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-совместно с РЦ СПИД изыскать возможность организации утилизации медицинских отходов НПО и привести к единому алгоритму работы с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мед.отходами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НПО.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-определить возможности по увеличению финансирования НПО по статьям расходов в связи с повышением цен на некоторые материалы и услуги (транспортные, ГСМ, канцелярские товары, заработная плата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мед.работников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-совместно с РЦ СПИД рекомендовать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-получателям предоставлять больше информации клиентам убывающим в трудовую миграцию по возможностям получения услуг в стране пребывания.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-обеспечивать регулярное поступление тест систем на сайты.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РЦ СПИД: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совместно с основным получателем и НПО усилить работу с детьми ЛЖВ.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6941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4B2E6-8223-4A71-9B41-C347D781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166255"/>
            <a:ext cx="11887200" cy="6483927"/>
          </a:xfrm>
        </p:spPr>
        <p:txBody>
          <a:bodyPr/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Заключение: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основном, в организациях алгоритм ведения и выявления пациентов соответствует клиническому протоколу.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Финансирование поступает вовремя, задержки происходят редко, в связи с квартальными перечислениями.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Все организации оказывают минимальный пакет услуг.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Запас медикаментов и ИМН в достаточном количестве, сроки и условия хранения соответствуют нормам.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Укомплектованность штатами и наличие соответствующих квалификаций в подавляющем большинстве имеется.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Мониторинг со стороны основного получателя проводится регулярно, не менее 1 раза в год.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Остается высоким уровень стигмы и дискриминации практически во всех регионах, продолжают выявляться случаи раскрытия статуса со стороны медицинских сотрудников.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Имеется задержка проведения обучения для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субполучателей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 стороны основного реципиента.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3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08000-664C-439D-A88A-3940D54B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893" y="3014586"/>
            <a:ext cx="7943707" cy="828827"/>
          </a:xfrm>
        </p:spPr>
        <p:txBody>
          <a:bodyPr/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8397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F6413-630F-4C67-AD5D-188A11E5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33" y="737640"/>
            <a:ext cx="10843524" cy="5742673"/>
          </a:xfrm>
        </p:spPr>
        <p:txBody>
          <a:bodyPr/>
          <a:lstStyle/>
          <a:p>
            <a:r>
              <a:rPr lang="ru-RU" sz="2800" dirty="0"/>
              <a:t>	Согласно Руководству по осуществлению контроля</a:t>
            </a:r>
            <a:br>
              <a:rPr lang="ru-RU" sz="2800" dirty="0"/>
            </a:br>
            <a:r>
              <a:rPr lang="ru-RU" sz="2800" dirty="0"/>
              <a:t> за расходованием средств грантов международных и донорских организаций, осуществлением программ и результатами их внедрения утвержденному Заседанием Комитета по ВИЧ и ТБ Координационного совета по общественному здравоохранению при Правительстве Кыргызской Республики от «25» октября 2017 г., а так же в соответствии с графиком и протоколом заседания Комитета КСОЗ за период октябрь-декабрь 2021 года членами сектора по надзору при поддержке специалистов службы ВИЧ/ТБ были проведены мониторинговые визиты в 44 организации.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363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22EDE-6710-439D-94DB-4358A2EC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29054" cy="6093856"/>
          </a:xfrm>
        </p:spPr>
        <p:txBody>
          <a:bodyPr/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Целью выезда было получить представление о том, как осуществляется программа на местах, выявить узкие места, недостатки и проблемы, которые могут существенно повлиять на эффективность реализации гранта.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Вопросы, подлежавшие рассмотрению в процессе мониторинговых визитов, состояли в следующем: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Ключевые риски для эффективной реализации грантов,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Проблемы финансирования и использования грантовых средств, 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Системы снабжения и вопросы качества медицинской продукции. 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Вопросы доступа к услугам, влияющие на целевые показатели реализации гранта, 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Проблемы с коммуникацией и информационными потоками (от PR до SR и наоборот), которые препятствуют эффективному внедрению, 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Вопросы обучения, которые могут ограничить выполнение грантов, 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Вопросы устойчивости и интеграции, которые не позволяют программе утвердиться в качестве неотъемлемой части более широкой программы в области здравоохранения/национальной программы по борьбе с болезнями.</a:t>
            </a:r>
            <a:b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8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8D6D1-3ABE-4019-88C9-1FCA20E5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3" y="452717"/>
            <a:ext cx="11264348" cy="60541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проведения мониторинговых сайт визитов: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Формирование группы (низкая активность членов комитета)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старых чек-листов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командировочных и суточных со стороны      	фидуциарного органа (НОКП)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Плотный график сайт визитов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дашборда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результатов сайт-визитов за 19-20 годы и начало    	нового раунда гранта ГФ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413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216CE-5ABC-4D4C-81CB-229C768D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20224"/>
            <a:ext cx="11767931" cy="6617551"/>
          </a:xfrm>
        </p:spPr>
        <p:txBody>
          <a:bodyPr/>
          <a:lstStyle/>
          <a:p>
            <a:endParaRPr lang="ru-RU" sz="20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E721BEB-95B5-44E8-A75C-39684F70F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69878"/>
              </p:ext>
            </p:extLst>
          </p:nvPr>
        </p:nvGraphicFramePr>
        <p:xfrm>
          <a:off x="238538" y="120224"/>
          <a:ext cx="11767930" cy="6617550"/>
        </p:xfrm>
        <a:graphic>
          <a:graphicData uri="http://schemas.openxmlformats.org/drawingml/2006/table">
            <a:tbl>
              <a:tblPr firstRow="1" firstCol="1" bandRow="1"/>
              <a:tblGrid>
                <a:gridCol w="2129736">
                  <a:extLst>
                    <a:ext uri="{9D8B030D-6E8A-4147-A177-3AD203B41FA5}">
                      <a16:colId xmlns:a16="http://schemas.microsoft.com/office/drawing/2014/main" val="532580025"/>
                    </a:ext>
                  </a:extLst>
                </a:gridCol>
                <a:gridCol w="1408800">
                  <a:extLst>
                    <a:ext uri="{9D8B030D-6E8A-4147-A177-3AD203B41FA5}">
                      <a16:colId xmlns:a16="http://schemas.microsoft.com/office/drawing/2014/main" val="1201206468"/>
                    </a:ext>
                  </a:extLst>
                </a:gridCol>
                <a:gridCol w="1269905">
                  <a:extLst>
                    <a:ext uri="{9D8B030D-6E8A-4147-A177-3AD203B41FA5}">
                      <a16:colId xmlns:a16="http://schemas.microsoft.com/office/drawing/2014/main" val="149472345"/>
                    </a:ext>
                  </a:extLst>
                </a:gridCol>
                <a:gridCol w="1347069">
                  <a:extLst>
                    <a:ext uri="{9D8B030D-6E8A-4147-A177-3AD203B41FA5}">
                      <a16:colId xmlns:a16="http://schemas.microsoft.com/office/drawing/2014/main" val="2752464268"/>
                    </a:ext>
                  </a:extLst>
                </a:gridCol>
                <a:gridCol w="1347069">
                  <a:extLst>
                    <a:ext uri="{9D8B030D-6E8A-4147-A177-3AD203B41FA5}">
                      <a16:colId xmlns:a16="http://schemas.microsoft.com/office/drawing/2014/main" val="3313587944"/>
                    </a:ext>
                  </a:extLst>
                </a:gridCol>
                <a:gridCol w="1347069">
                  <a:extLst>
                    <a:ext uri="{9D8B030D-6E8A-4147-A177-3AD203B41FA5}">
                      <a16:colId xmlns:a16="http://schemas.microsoft.com/office/drawing/2014/main" val="40383346"/>
                    </a:ext>
                  </a:extLst>
                </a:gridCol>
                <a:gridCol w="1355888">
                  <a:extLst>
                    <a:ext uri="{9D8B030D-6E8A-4147-A177-3AD203B41FA5}">
                      <a16:colId xmlns:a16="http://schemas.microsoft.com/office/drawing/2014/main" val="3126740313"/>
                    </a:ext>
                  </a:extLst>
                </a:gridCol>
                <a:gridCol w="1562394">
                  <a:extLst>
                    <a:ext uri="{9D8B030D-6E8A-4147-A177-3AD203B41FA5}">
                      <a16:colId xmlns:a16="http://schemas.microsoft.com/office/drawing/2014/main" val="1500298868"/>
                    </a:ext>
                  </a:extLst>
                </a:gridCol>
              </a:tblGrid>
              <a:tr h="719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«Здоровое поколение»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«ЗиОМ21в»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«РАНС плюс»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«РАНС плюс» восток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«РАНС плюс» запад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Улукман Дарыгер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«Родители против наркотиков»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229811"/>
                  </a:ext>
                </a:extLst>
              </a:tr>
              <a:tr h="966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ЛУИН, охваченных программами профилактики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100,2%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89,7%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316983"/>
                  </a:ext>
                </a:extLst>
              </a:tr>
              <a:tr h="966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ЛУИН, получивших любые услуги по перенаправлению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540447"/>
                  </a:ext>
                </a:extLst>
              </a:tr>
              <a:tr h="1460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Количество ЛУИН, прошедших тестирование на ВИЧ (указать метод) и знающих свой результат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138.5%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235351"/>
                  </a:ext>
                </a:extLst>
              </a:tr>
              <a:tr h="472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Процент регулярных клиентов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217%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205%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230%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222%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227%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172%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633647"/>
                  </a:ext>
                </a:extLst>
              </a:tr>
              <a:tr h="1066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клиентов, перенаправленных и вошедших в программу ПТМ 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75%</a:t>
                      </a:r>
                      <a:endParaRPr lang="ru-RU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------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15%</a:t>
                      </a:r>
                      <a:endParaRPr lang="ru-RU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-----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995468"/>
                  </a:ext>
                </a:extLst>
              </a:tr>
              <a:tr h="966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задокументированных случаев нарушения прав ЛУИН</a:t>
                      </a:r>
                    </a:p>
                  </a:txBody>
                  <a:tcPr marL="47288" marR="47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125%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33%</a:t>
                      </a:r>
                      <a:endParaRPr lang="ru-RU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-----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------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------</a:t>
                      </a: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62,5%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288" marR="47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138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33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EFB9E-DC15-4758-8A0F-655C0F59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92765"/>
            <a:ext cx="11979964" cy="666584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желания у клиентов проект не привлекателен, клиенты боятся привлечёнными в наркологическом учете, быть привязанным.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Очень сложно мотивировать клиентов на ПТМ и потому что часть  из нынешних ЛУИН были уже на ПТМ и не хотят туда больше вступать, так как очень трудно «выходили» из Программы, при этом рассказывая какие «муки» они перенесли в период отмены – тем, кто еще на Программе не был и отпугивая тем самым тех ЛУИН, кто уже почти решил вступить в Программу. Многие ЛУИН снимают «ломки» новыми наркотиками «солями», «скоростями», когда нет героина и мотивируют это тем, что с этих наркотиков легче «спрыгнуть», чем с метадона и они не привязаны к сайту. Хотя на самом деле просто «скачут» с одного уличного наркотика на другой. Во время мониторинговых опросов выяснилось, что большинство ЛУИН пробовали синтетические наркотики и не прочь попробовать еще раз, что объясняется тем, что зависимость от «синтетики» у героиновых наркоманов наступает мгновенно, к сожалению, ПТМ таким наркозависимым не поможет. Слияние сайтов ПТМ и общее сокращение доступных услуг  привело к тому, что почти все ЛУИН уверены, что Программу  скоро закроют и нет смысла туда вступать на год-два, тем более, что медикаментозного выхода из Программы нет, а частные клиники берутся за таких клиентов только если у них дозы до 5-10 мл. Самим же выходить из Программы нужно или много времени, чтобы постепенно снизить дозу до минимума, либо «пересаживаться» опять на героин, а потом уже «спрыгивать» с него. Работа по искоренению этих слухов и мотивации клиентов на участие в ПТМ в 2 квартале 2021г. проводилась в полном объеме, было дано много консультаций на эту тему и во время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МиО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-опросов. Но сейчас ситуация осложняется тем, что мало очного доступа к новым ЛУИН, а проводить полноценное мотивирование по телефону или онлайн очень сложно. </a:t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2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1512C-80C7-4210-A255-FE7137B2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92765"/>
            <a:ext cx="11979965" cy="6665844"/>
          </a:xfrm>
        </p:spPr>
        <p:txBody>
          <a:bodyPr/>
          <a:lstStyle/>
          <a:p>
            <a:endParaRPr lang="ru-RU" sz="14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877F888-5F1B-4BF0-A2BC-09F13308C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665562"/>
              </p:ext>
            </p:extLst>
          </p:nvPr>
        </p:nvGraphicFramePr>
        <p:xfrm>
          <a:off x="0" y="186987"/>
          <a:ext cx="12072730" cy="647855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340880">
                  <a:extLst>
                    <a:ext uri="{9D8B030D-6E8A-4147-A177-3AD203B41FA5}">
                      <a16:colId xmlns:a16="http://schemas.microsoft.com/office/drawing/2014/main" val="4265960328"/>
                    </a:ext>
                  </a:extLst>
                </a:gridCol>
                <a:gridCol w="985749">
                  <a:extLst>
                    <a:ext uri="{9D8B030D-6E8A-4147-A177-3AD203B41FA5}">
                      <a16:colId xmlns:a16="http://schemas.microsoft.com/office/drawing/2014/main" val="2491394581"/>
                    </a:ext>
                  </a:extLst>
                </a:gridCol>
                <a:gridCol w="1057256">
                  <a:extLst>
                    <a:ext uri="{9D8B030D-6E8A-4147-A177-3AD203B41FA5}">
                      <a16:colId xmlns:a16="http://schemas.microsoft.com/office/drawing/2014/main" val="905389908"/>
                    </a:ext>
                  </a:extLst>
                </a:gridCol>
                <a:gridCol w="1108006">
                  <a:extLst>
                    <a:ext uri="{9D8B030D-6E8A-4147-A177-3AD203B41FA5}">
                      <a16:colId xmlns:a16="http://schemas.microsoft.com/office/drawing/2014/main" val="3031113152"/>
                    </a:ext>
                  </a:extLst>
                </a:gridCol>
                <a:gridCol w="1241029">
                  <a:extLst>
                    <a:ext uri="{9D8B030D-6E8A-4147-A177-3AD203B41FA5}">
                      <a16:colId xmlns:a16="http://schemas.microsoft.com/office/drawing/2014/main" val="1787543702"/>
                    </a:ext>
                  </a:extLst>
                </a:gridCol>
                <a:gridCol w="1147221">
                  <a:extLst>
                    <a:ext uri="{9D8B030D-6E8A-4147-A177-3AD203B41FA5}">
                      <a16:colId xmlns:a16="http://schemas.microsoft.com/office/drawing/2014/main" val="3155775204"/>
                    </a:ext>
                  </a:extLst>
                </a:gridCol>
                <a:gridCol w="1192589">
                  <a:extLst>
                    <a:ext uri="{9D8B030D-6E8A-4147-A177-3AD203B41FA5}">
                      <a16:colId xmlns:a16="http://schemas.microsoft.com/office/drawing/2014/main" val="60643550"/>
                    </a:ext>
                  </a:extLst>
                </a:gridCol>
              </a:tblGrid>
              <a:tr h="75512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 </a:t>
                      </a:r>
                      <a:r>
                        <a:rPr lang="ru-RU" sz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Улукман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Дарыгер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Ишеним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Нуру» </a:t>
                      </a:r>
                      <a:r>
                        <a:rPr lang="ru-RU" sz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г.Бишкек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Ишеним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Нуру» «Западная часть»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Ишеним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Нуру» «Восточная часть»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«ЗиОМ21в»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 «Здоровое поколение»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299669"/>
                  </a:ext>
                </a:extLst>
              </a:tr>
              <a:tr h="613160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ЛЖВ, охваченных организацией из числа потерянных из-под медицинского наблюдения в организациях здравоохранения (ОЗ) (согласно данным центров СПИД/ЦСМ),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116282"/>
                  </a:ext>
                </a:extLst>
              </a:tr>
              <a:tr h="712779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ЛЖВ которые стали доступные для медицинского наблюдения в ОЗ (согласно данным центров СПИД/ЦСМ), от числа потерянных из под медицинского наблюдения 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111,1%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385084"/>
                  </a:ext>
                </a:extLst>
              </a:tr>
              <a:tr h="712779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ЛЖВ начавших АРТ из числа тех, кто стал доступным для наблюдения (согласно данным центров СПИД/ЦСМ)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111,1%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590468"/>
                  </a:ext>
                </a:extLst>
              </a:tr>
              <a:tr h="712779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 ЛЖВ, охваченных услугами организации, которые состоят на Д учете и имеют неподавленную ВН (из числа тех, кто прервал/не начал принимать АРТ)   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96,66%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135%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988932"/>
                  </a:ext>
                </a:extLst>
              </a:tr>
              <a:tr h="712779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ЛЖВ начавших АРТ из числа тех, кто прервал/не начал принимать АРТ) за отчетный период 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70,87%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111,1%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-----</a:t>
                      </a: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795113"/>
                  </a:ext>
                </a:extLst>
              </a:tr>
              <a:tr h="568559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ЛПВ, прошедших тестирование на ВИЧ (указать метод) и знающих свой результат </a:t>
                      </a:r>
                    </a:p>
                    <a:p>
                      <a:pPr marL="577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???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27336"/>
                  </a:ext>
                </a:extLst>
              </a:tr>
              <a:tr h="712779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Процент ЛЖВ, получающих АРТ, из числа ЛПВ с подтвержденным положительным результатом теста на ВИЧ   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???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499457"/>
                  </a:ext>
                </a:extLst>
              </a:tr>
              <a:tr h="373186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Процент женщин и девочек подростков, живущих с ВИЧ, прошедших скрининг на рак шейки матки по чек-листу (опросник).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749891"/>
                  </a:ext>
                </a:extLst>
              </a:tr>
              <a:tr h="592907">
                <a:tc>
                  <a:txBody>
                    <a:bodyPr/>
                    <a:lstStyle/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938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задокументированных случаев нарушения прав ЛЖВ</a:t>
                      </a:r>
                    </a:p>
                  </a:txBody>
                  <a:tcPr marL="30400" marR="30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83%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16,6%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???</a:t>
                      </a:r>
                      <a:endParaRPr lang="ru-RU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0400" marR="3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729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50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C80E8-0FE1-4FDB-823A-31F08943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290945"/>
            <a:ext cx="11402291" cy="6303819"/>
          </a:xfrm>
        </p:spPr>
        <p:txBody>
          <a:bodyPr/>
          <a:lstStyle/>
          <a:p>
            <a:pPr marL="678180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числа потеряшек, данных совместно с врачами ЦСМ 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мед.консульатнта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не  проживающие по  предоставленным адресам, справки  о том,  что выбыли за пределы страны и не живут в течении многих лет.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последнем уточненном списке вышеуказанных ЛЖВ нет.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Индикатор не достигнут, потому что очень сложные клиенты, но работа ведется.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данный период только был 3 ЛЖВ, больше таких клиентов не было.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не проведено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данный период больше обращений не было.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6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CAA3E-3F9A-4F88-BA8A-AC56BA4A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235527"/>
            <a:ext cx="11790218" cy="6456218"/>
          </a:xfrm>
        </p:spPr>
        <p:txBody>
          <a:bodyPr/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выявленные в ходе сайт визитов. (частные случаи)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EB8BC23-FE23-444D-851C-1BF670D5F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34525"/>
              </p:ext>
            </p:extLst>
          </p:nvPr>
        </p:nvGraphicFramePr>
        <p:xfrm>
          <a:off x="180109" y="634843"/>
          <a:ext cx="11526982" cy="1360295"/>
        </p:xfrm>
        <a:graphic>
          <a:graphicData uri="http://schemas.openxmlformats.org/drawingml/2006/table">
            <a:tbl>
              <a:tblPr firstRow="1" firstCol="1" bandRow="1"/>
              <a:tblGrid>
                <a:gridCol w="2757054">
                  <a:extLst>
                    <a:ext uri="{9D8B030D-6E8A-4147-A177-3AD203B41FA5}">
                      <a16:colId xmlns:a16="http://schemas.microsoft.com/office/drawing/2014/main" val="1880977414"/>
                    </a:ext>
                  </a:extLst>
                </a:gridCol>
                <a:gridCol w="8769928">
                  <a:extLst>
                    <a:ext uri="{9D8B030D-6E8A-4147-A177-3AD203B41FA5}">
                      <a16:colId xmlns:a16="http://schemas.microsoft.com/office/drawing/2014/main" val="2924713323"/>
                    </a:ext>
                  </a:extLst>
                </a:gridCol>
              </a:tblGrid>
              <a:tr h="13602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ЖОЦПБС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соблюдаются </a:t>
                      </a:r>
                      <a:r>
                        <a:rPr lang="ru-RU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СОПы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проведения тестирования. Количество использованных перчаток не соответствует количеству проведенных исследований (забору крови). Отсутствует журнал регистрации температуры воздуха в лаборатории.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Недостаточно проводится работа по детям ЛЖВ. В фокус группах на базе ОФ «Здоровое поколение», отмечено много вопросов.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827155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25F32E4-F63E-44E1-B14D-B0A645552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27412"/>
              </p:ext>
            </p:extLst>
          </p:nvPr>
        </p:nvGraphicFramePr>
        <p:xfrm>
          <a:off x="180109" y="2084876"/>
          <a:ext cx="11526983" cy="1802956"/>
        </p:xfrm>
        <a:graphic>
          <a:graphicData uri="http://schemas.openxmlformats.org/drawingml/2006/table">
            <a:tbl>
              <a:tblPr firstRow="1" firstCol="1" bandRow="1"/>
              <a:tblGrid>
                <a:gridCol w="2775540">
                  <a:extLst>
                    <a:ext uri="{9D8B030D-6E8A-4147-A177-3AD203B41FA5}">
                      <a16:colId xmlns:a16="http://schemas.microsoft.com/office/drawing/2014/main" val="2890706046"/>
                    </a:ext>
                  </a:extLst>
                </a:gridCol>
                <a:gridCol w="8751443">
                  <a:extLst>
                    <a:ext uri="{9D8B030D-6E8A-4147-A177-3AD203B41FA5}">
                      <a16:colId xmlns:a16="http://schemas.microsoft.com/office/drawing/2014/main" val="757058262"/>
                    </a:ext>
                  </a:extLst>
                </a:gridCol>
              </a:tblGrid>
              <a:tr h="151813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ЗПТМ при ООЦПБС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работает видеонаблюдение,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Разлив метадона производится </a:t>
                      </a:r>
                      <a:r>
                        <a:rPr lang="ru-RU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вручную,т.к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дозатор неисправен.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Замок на решетке двери не работает. Привезенный метадон не закрывается в сейф, остается в помещении, Дверь в место приготовления метадона остается открытой. Врач не знает условия выдачи метадона на длительный срок.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Заработная плата врача, в связи с повышением базового оклада, становится ниже, чем у медработников в госорганизациях.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64220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2174524-F71D-4C5F-919B-99B2B76C7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199188"/>
              </p:ext>
            </p:extLst>
          </p:nvPr>
        </p:nvGraphicFramePr>
        <p:xfrm>
          <a:off x="180109" y="3977570"/>
          <a:ext cx="11526983" cy="1281113"/>
        </p:xfrm>
        <a:graphic>
          <a:graphicData uri="http://schemas.openxmlformats.org/drawingml/2006/table">
            <a:tbl>
              <a:tblPr firstRow="1" firstCol="1" bandRow="1"/>
              <a:tblGrid>
                <a:gridCol w="2784764">
                  <a:extLst>
                    <a:ext uri="{9D8B030D-6E8A-4147-A177-3AD203B41FA5}">
                      <a16:colId xmlns:a16="http://schemas.microsoft.com/office/drawing/2014/main" val="2530505107"/>
                    </a:ext>
                  </a:extLst>
                </a:gridCol>
                <a:gridCol w="8742219">
                  <a:extLst>
                    <a:ext uri="{9D8B030D-6E8A-4147-A177-3AD203B41FA5}">
                      <a16:colId xmlns:a16="http://schemas.microsoft.com/office/drawing/2014/main" val="1246779616"/>
                    </a:ext>
                  </a:extLst>
                </a:gridCol>
              </a:tblGrid>
              <a:tr h="100070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Кыргыз Индиго 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Текучка сотрудников до 50% из-за высокой стигмы и дискриминации.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Обучение тестированию запланировано ПРООН только в январе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Сертификаты по предыдущему обучению ждали </a:t>
                      </a:r>
                      <a:r>
                        <a:rPr lang="ru-RU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пол-года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Просят черные пакеты,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презервативы вида в наличии только одного, если можно разнообразить. 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19670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6C2695B-A5FC-4F2B-8AC1-EABAD1668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70482"/>
              </p:ext>
            </p:extLst>
          </p:nvPr>
        </p:nvGraphicFramePr>
        <p:xfrm>
          <a:off x="180110" y="5348421"/>
          <a:ext cx="11526981" cy="1345106"/>
        </p:xfrm>
        <a:graphic>
          <a:graphicData uri="http://schemas.openxmlformats.org/drawingml/2006/table">
            <a:tbl>
              <a:tblPr firstRow="1" firstCol="1" bandRow="1"/>
              <a:tblGrid>
                <a:gridCol w="2798620">
                  <a:extLst>
                    <a:ext uri="{9D8B030D-6E8A-4147-A177-3AD203B41FA5}">
                      <a16:colId xmlns:a16="http://schemas.microsoft.com/office/drawing/2014/main" val="4124752638"/>
                    </a:ext>
                  </a:extLst>
                </a:gridCol>
                <a:gridCol w="8728361">
                  <a:extLst>
                    <a:ext uri="{9D8B030D-6E8A-4147-A177-3AD203B41FA5}">
                      <a16:colId xmlns:a16="http://schemas.microsoft.com/office/drawing/2014/main" val="3501557544"/>
                    </a:ext>
                  </a:extLst>
                </a:gridCol>
              </a:tblGrid>
              <a:tr h="13451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Мусаада</a:t>
                      </a:r>
                      <a:endParaRPr lang="ru-RU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Офис ОФ «</a:t>
                      </a:r>
                      <a:r>
                        <a:rPr lang="ru-RU" sz="16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Мусаада</a:t>
                      </a:r>
                      <a:r>
                        <a:rPr lang="ru-RU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расположен в отдаленном микрорайоне города, в многоквартирном муниципальном доме. Проводить группы самопомощи, мини-сессии является невозможным по причине пристального внимания соседей и недостаточного пространства. Сотрудники сказали, что и сами не чувствует себя в безопасности в должной мере.</a:t>
                      </a:r>
                    </a:p>
                  </a:txBody>
                  <a:tcPr marL="60723" marR="60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99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335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225</TotalTime>
  <Words>1072</Words>
  <Application>Microsoft Office PowerPoint</Application>
  <PresentationFormat>Широкоэкранный</PresentationFormat>
  <Paragraphs>171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Tahoma</vt:lpstr>
      <vt:lpstr>Times New Roman</vt:lpstr>
      <vt:lpstr>Wingdings 3</vt:lpstr>
      <vt:lpstr>Ион</vt:lpstr>
      <vt:lpstr>  ОТЧЕТ  о проведенных мониторинговых сайт визитах     2021 год. </vt:lpstr>
      <vt:lpstr> Согласно Руководству по осуществлению контроля  за расходованием средств грантов международных и донорских организаций, осуществлением программ и результатами их внедрения утвержденному Заседанием Комитета по ВИЧ и ТБ Координационного совета по общественному здравоохранению при Правительстве Кыргызской Республики от «25» октября 2017 г., а так же в соответствии с графиком и протоколом заседания Комитета КСОЗ за период октябрь-декабрь 2021 года членами сектора по надзору при поддержке специалистов службы ВИЧ/ТБ были проведены мониторинговые визиты в 44 организации. </vt:lpstr>
      <vt:lpstr>Целью выезда было получить представление о том, как осуществляется программа на местах, выявить узкие места, недостатки и проблемы, которые могут существенно повлиять на эффективность реализации гранта. Вопросы, подлежавшие рассмотрению в процессе мониторинговых визитов, состояли в следующем: • Ключевые риски для эффективной реализации грантов, • Проблемы финансирования и использования грантовых средств,  • Системы снабжения и вопросы качества медицинской продукции.  • Вопросы доступа к услугам, влияющие на целевые показатели реализации гранта,  • Проблемы с коммуникацией и информационными потоками (от PR до SR и наоборот), которые препятствуют эффективному внедрению,  • Вопросы обучения, которые могут ограничить выполнение грантов,  • Вопросы устойчивости и интеграции, которые не позволяют программе утвердиться в качестве неотъемлемой части более широкой программы в области здравоохранения/национальной программы по борьбе с болезнями. </vt:lpstr>
      <vt:lpstr>Проблемы проведения мониторинговых сайт визитов:   - Формирование группы (низкая активность членов комитета)  - Использование старых чек-листов  - Оплата командировочных и суточных со стороны       фидуциарного органа (НОКП)  - Плотный график сайт визитов   - Отсутствие дашборда  - Отсутствие результатов сайт-визитов за 19-20 годы и начало     нового раунда гранта ГФ</vt:lpstr>
      <vt:lpstr>Презентация PowerPoint</vt:lpstr>
      <vt:lpstr>     Отсутствие желания у клиентов проект не привлекателен, клиенты боятся привлечёнными в наркологическом учете, быть привязанным.  Очень сложно мотивировать клиентов на ПТМ и потому что часть  из нынешних ЛУИН были уже на ПТМ и не хотят туда больше вступать, так как очень трудно «выходили» из Программы, при этом рассказывая какие «муки» они перенесли в период отмены – тем, кто еще на Программе не был и отпугивая тем самым тех ЛУИН, кто уже почти решил вступить в Программу. Многие ЛУИН снимают «ломки» новыми наркотиками «солями», «скоростями», когда нет героина и мотивируют это тем, что с этих наркотиков легче «спрыгнуть», чем с метадона и они не привязаны к сайту. Хотя на самом деле просто «скачут» с одного уличного наркотика на другой. Во время мониторинговых опросов выяснилось, что большинство ЛУИН пробовали синтетические наркотики и не прочь попробовать еще раз, что объясняется тем, что зависимость от «синтетики» у героиновых наркоманов наступает мгновенно, к сожалению, ПТМ таким наркозависимым не поможет. Слияние сайтов ПТМ и общее сокращение доступных услуг  привело к тому, что почти все ЛУИН уверены, что Программу  скоро закроют и нет смысла туда вступать на год-два, тем более, что медикаментозного выхода из Программы нет, а частные клиники берутся за таких клиентов только если у них дозы до 5-10 мл. Самим же выходить из Программы нужно или много времени, чтобы постепенно снизить дозу до минимума, либо «пересаживаться» опять на героин, а потом уже «спрыгивать» с него. Работа по искоренению этих слухов и мотивации клиентов на участие в ПТМ в 2 квартале 2021г. проводилась в полном объеме, было дано много консультаций на эту тему и во время МиО-опросов. Но сейчас ситуация осложняется тем, что мало очного доступа к новым ЛУИН, а проводить полноценное мотивирование по телефону или онлайн очень сложно.  </vt:lpstr>
      <vt:lpstr>Презентация PowerPoint</vt:lpstr>
      <vt:lpstr>- Из числа потеряшек, данных совместно с врачами ЦСМ и мед.консульатнта 15 не  проживающие по  предоставленным адресам, справки  о том,  что выбыли за пределы страны и не живут в течении многих лет. - В последнем уточненном списке вышеуказанных ЛЖВ нет. - Индикатор не достигнут, потому что очень сложные клиенты, но работа ведется. - За данный период только был 3 ЛЖВ, больше таких клиентов не было. - Обучение не проведено - За данный период больше обращений не было.  </vt:lpstr>
      <vt:lpstr>Проблемы выявленные в ходе сайт визитов. (частные случаи) </vt:lpstr>
      <vt:lpstr>Презентация PowerPoint</vt:lpstr>
      <vt:lpstr>Презентация PowerPoint</vt:lpstr>
      <vt:lpstr>Проблемы системного характера. - Практически все сайты отмечают низкую привлекательность метадоновой программы, что подтверждается невыполнением индикаторов. - Многие отмечают снижение приверженности в связи с отсутствием продуктовых пакетов. - Задержка с обучения со стороны основного получателя.  - Нет единого подхода в вопросе сбора и утилизации медицинских отходов. - Риски недостатка финансирования в связи с повышением цен на проезд, ГСМ, канцелярские      товары и т.д. - Длительность процедуры утверждения отчетов и как следствие некоторая задержка поступления финансирования (необходимо отметить наличие 3 вакансий в офисе основного получателя). - Недостаточно проводится работа по информированию и поддержке вопросов миграции ЛЖВ (условия провоза медикаментов, получения на длительный срок, возможности получения услуг в стране пребывания и т.д.) - Недостаточная работа с детьми ЛЖВ (раскрытие статуса, трудоустройство, служба в армии и силовых органах) - В первом полугодии на некоторых сайтах (Чуйская область, Ишеним Нуру) не было тест систем.</vt:lpstr>
      <vt:lpstr>РЕКОМЕНДАЦИИ: Основному получателю: -рассмотреть возможность повысить мотивацию НПО и сайтов ПТМ по подключению и удержанию в программе. -рассмотреть возможность более оперативного реагирования на потребности суб-получателей в обучении, прохождении тренингов. -совместно с РЦ СПИД изыскать возможность организации утилизации медицинских отходов НПО и привести к единому алгоритму работы с мед.отходами в НПО. -определить возможности по увеличению финансирования НПО по статьям расходов в связи с повышением цен на некоторые материалы и услуги (транспортные, ГСМ, канцелярские товары, заработная плата мед.работников) -совместно с РЦ СПИД рекомендовать суб-получателям предоставлять больше информации клиентам убывающим в трудовую миграцию по возможностям получения услуг в стране пребывания. -обеспечивать регулярное поступление тест систем на сайты. РЦ СПИД: - совместно с основным получателем и НПО усилить работу с детьми ЛЖВ. - </vt:lpstr>
      <vt:lpstr>Заключение: - В основном, в организациях алгоритм ведения и выявления пациентов соответствует клиническому протоколу. - Финансирование поступает вовремя, задержки происходят редко, в связи с квартальными перечислениями. - Все организации оказывают минимальный пакет услуг. - Запас медикаментов и ИМН в достаточном количестве, сроки и условия хранения соответствуют нормам. - Укомплектованность штатами и наличие соответствующих квалификаций в подавляющем большинстве имеется. - Мониторинг со стороны основного получателя проводится регулярно, не менее 1 раза в год. - Остается высоким уровень стигмы и дискриминации практически во всех регионах, продолжают выявляться случаи раскрытия статуса со стороны медицинских сотрудников. - Имеется задержка проведения обучения для субполучателей со стороны основного реципиента. </vt:lpstr>
      <vt:lpstr>  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ОТЧЕТ  о проведенных мониторинговых сайт визитах     2021 год. </dc:title>
  <dc:creator>Пользователь</dc:creator>
  <cp:lastModifiedBy>Пользователь</cp:lastModifiedBy>
  <cp:revision>25</cp:revision>
  <dcterms:created xsi:type="dcterms:W3CDTF">2022-04-19T02:26:46Z</dcterms:created>
  <dcterms:modified xsi:type="dcterms:W3CDTF">2022-05-17T03:54:56Z</dcterms:modified>
</cp:coreProperties>
</file>