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4"/>
  </p:sldMasterIdLst>
  <p:notesMasterIdLst>
    <p:notesMasterId r:id="rId20"/>
  </p:notesMasterIdLst>
  <p:handoutMasterIdLst>
    <p:handoutMasterId r:id="rId21"/>
  </p:handoutMasterIdLst>
  <p:sldIdLst>
    <p:sldId id="362" r:id="rId5"/>
    <p:sldId id="358" r:id="rId6"/>
    <p:sldId id="360" r:id="rId7"/>
    <p:sldId id="363" r:id="rId8"/>
    <p:sldId id="370" r:id="rId9"/>
    <p:sldId id="365" r:id="rId10"/>
    <p:sldId id="372" r:id="rId11"/>
    <p:sldId id="374" r:id="rId12"/>
    <p:sldId id="366" r:id="rId13"/>
    <p:sldId id="375" r:id="rId14"/>
    <p:sldId id="367" r:id="rId15"/>
    <p:sldId id="378" r:id="rId16"/>
    <p:sldId id="380" r:id="rId17"/>
    <p:sldId id="377" r:id="rId18"/>
    <p:sldId id="357" r:id="rId19"/>
  </p:sldIdLst>
  <p:sldSz cx="9144000" cy="5143500" type="screen16x9"/>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39">
          <p15:clr>
            <a:srgbClr val="A4A3A4"/>
          </p15:clr>
        </p15:guide>
        <p15:guide id="2" pos="43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lf Jurgens"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ADD4"/>
    <a:srgbClr val="003F72"/>
    <a:srgbClr val="005AA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22" autoAdjust="0"/>
  </p:normalViewPr>
  <p:slideViewPr>
    <p:cSldViewPr snapToGrid="0" snapToObjects="1" showGuides="1">
      <p:cViewPr varScale="1">
        <p:scale>
          <a:sx n="98" d="100"/>
          <a:sy n="98" d="100"/>
        </p:scale>
        <p:origin x="480" y="84"/>
      </p:cViewPr>
      <p:guideLst>
        <p:guide orient="horz" pos="3239"/>
        <p:guide pos="4365"/>
      </p:guideLst>
    </p:cSldViewPr>
  </p:slideViewPr>
  <p:outlineViewPr>
    <p:cViewPr>
      <p:scale>
        <a:sx n="33" d="100"/>
        <a:sy n="33" d="100"/>
      </p:scale>
      <p:origin x="0" y="2288"/>
    </p:cViewPr>
  </p:outlineViewPr>
  <p:notesTextViewPr>
    <p:cViewPr>
      <p:scale>
        <a:sx n="100" d="100"/>
        <a:sy n="100" d="100"/>
      </p:scale>
      <p:origin x="0" y="0"/>
    </p:cViewPr>
  </p:notesTextViewPr>
  <p:notesViewPr>
    <p:cSldViewPr snapToGrid="0" snapToObjects="1">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b="1"/>
              <a:t>комплексные </a:t>
            </a:r>
            <a:r>
              <a:rPr lang="ru-RU" b="1" dirty="0"/>
              <a:t>программы</a:t>
            </a:r>
            <a:r>
              <a:rPr lang="en-US" b="1" dirty="0"/>
              <a:t> </a:t>
            </a:r>
            <a:endParaRPr lang="ru-R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оценка затрат на комплексные программы</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1A2-4820-B4CB-AFA80F4CCE8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1A2-4820-B4CB-AFA80F4CCE8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1A2-4820-B4CB-AFA80F4CCE8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1A2-4820-B4CB-AFA80F4CCE81}"/>
              </c:ext>
            </c:extLst>
          </c:dPt>
          <c:cat>
            <c:strRef>
              <c:f>Sheet1!$A$2:$A$5</c:f>
              <c:strCache>
                <c:ptCount val="3"/>
                <c:pt idx="0">
                  <c:v>расходы на 5 летний план из других ресурсов (доноры, правительство)</c:v>
                </c:pt>
                <c:pt idx="1">
                  <c:v>% странового гранта на программы по правовым барьерам</c:v>
                </c:pt>
                <c:pt idx="2">
                  <c:v>встречное финансирование
</c:v>
                </c:pt>
              </c:strCache>
            </c:strRef>
          </c:cat>
          <c:val>
            <c:numRef>
              <c:f>Sheet1!$B$2:$B$5</c:f>
              <c:numCache>
                <c:formatCode>General</c:formatCode>
                <c:ptCount val="4"/>
                <c:pt idx="0">
                  <c:v>2.8</c:v>
                </c:pt>
                <c:pt idx="1">
                  <c:v>1</c:v>
                </c:pt>
                <c:pt idx="2">
                  <c:v>1</c:v>
                </c:pt>
              </c:numCache>
            </c:numRef>
          </c:val>
          <c:extLst>
            <c:ext xmlns:c16="http://schemas.microsoft.com/office/drawing/2014/chart" uri="{C3380CC4-5D6E-409C-BE32-E72D297353CC}">
              <c16:uniqueId val="{00000008-71A2-4820-B4CB-AFA80F4CCE81}"/>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637CFC-14B3-4E73-810C-49EBD54525D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8F1F5C91-E908-4E23-9227-E03F6CF64855}">
      <dgm:prSet phldrT="[Text]"/>
      <dgm:spPr/>
      <dgm:t>
        <a:bodyPr/>
        <a:lstStyle/>
        <a:p>
          <a:r>
            <a:rPr lang="en-US" dirty="0"/>
            <a:t>KPI 9 a: </a:t>
          </a:r>
          <a:r>
            <a:rPr lang="ru-RU" dirty="0"/>
            <a:t>Число приоритетных стран с комплексными программами, направленными на сокращение правовых барьеров</a:t>
          </a:r>
          <a:endParaRPr lang="en-GB" dirty="0"/>
        </a:p>
      </dgm:t>
    </dgm:pt>
    <dgm:pt modelId="{BDCF3A0A-EA5F-4326-B73F-755AE1EC076E}" type="parTrans" cxnId="{CC447CC9-AACD-4CCB-8CD7-7C5C8F970F48}">
      <dgm:prSet/>
      <dgm:spPr/>
      <dgm:t>
        <a:bodyPr/>
        <a:lstStyle/>
        <a:p>
          <a:endParaRPr lang="en-GB"/>
        </a:p>
      </dgm:t>
    </dgm:pt>
    <dgm:pt modelId="{6548E4FF-F9E5-47CA-BBE4-C005B8E40569}" type="sibTrans" cxnId="{CC447CC9-AACD-4CCB-8CD7-7C5C8F970F48}">
      <dgm:prSet/>
      <dgm:spPr/>
      <dgm:t>
        <a:bodyPr/>
        <a:lstStyle/>
        <a:p>
          <a:endParaRPr lang="en-GB"/>
        </a:p>
      </dgm:t>
    </dgm:pt>
    <dgm:pt modelId="{23B6509D-DA36-4628-8690-7B424203F77B}">
      <dgm:prSet phldrT="[Text]"/>
      <dgm:spPr/>
      <dgm:t>
        <a:bodyPr/>
        <a:lstStyle/>
        <a:p>
          <a:r>
            <a:rPr lang="en-US" dirty="0"/>
            <a:t>KPI 9 b: </a:t>
          </a:r>
          <a:r>
            <a:rPr lang="ru-RU" dirty="0"/>
            <a:t>Процентная доля гранта страны, инвестированного в программы, ориентированные на ключевые группы населения и </a:t>
          </a:r>
          <a:r>
            <a:rPr lang="ru-RU" dirty="0" err="1"/>
            <a:t>правовы</a:t>
          </a:r>
          <a:r>
            <a:rPr lang="en-US" dirty="0"/>
            <a:t>e </a:t>
          </a:r>
          <a:r>
            <a:rPr lang="ru-RU" dirty="0"/>
            <a:t>барьеры</a:t>
          </a:r>
          <a:r>
            <a:rPr lang="en-US" dirty="0"/>
            <a:t>,</a:t>
          </a:r>
          <a:r>
            <a:rPr lang="ru-RU" dirty="0"/>
            <a:t> в странах со средним уровнем дохода</a:t>
          </a:r>
          <a:endParaRPr lang="en-GB" dirty="0"/>
        </a:p>
      </dgm:t>
    </dgm:pt>
    <dgm:pt modelId="{831AA32B-B286-40FE-90E9-1C12980F4418}" type="parTrans" cxnId="{43520E52-261C-45E6-800E-15946FF6AC4B}">
      <dgm:prSet/>
      <dgm:spPr/>
      <dgm:t>
        <a:bodyPr/>
        <a:lstStyle/>
        <a:p>
          <a:endParaRPr lang="en-GB"/>
        </a:p>
      </dgm:t>
    </dgm:pt>
    <dgm:pt modelId="{716DFBCE-53F2-4C0D-BFEB-E6055E869CA7}" type="sibTrans" cxnId="{43520E52-261C-45E6-800E-15946FF6AC4B}">
      <dgm:prSet/>
      <dgm:spPr/>
      <dgm:t>
        <a:bodyPr/>
        <a:lstStyle/>
        <a:p>
          <a:endParaRPr lang="en-GB"/>
        </a:p>
      </dgm:t>
    </dgm:pt>
    <dgm:pt modelId="{8EBF915D-834C-49C3-BBCC-87AC60851784}">
      <dgm:prSet phldrT="[Text]"/>
      <dgm:spPr/>
      <dgm:t>
        <a:bodyPr/>
        <a:lstStyle/>
        <a:p>
          <a:r>
            <a:rPr lang="en-US" dirty="0"/>
            <a:t>KPI 9 c: </a:t>
          </a:r>
          <a:r>
            <a:rPr lang="ru-RU" dirty="0"/>
            <a:t>Процент финансирования программ, ориентированных на ключевые группы населения и </a:t>
          </a:r>
          <a:r>
            <a:rPr lang="ru-RU" dirty="0" err="1"/>
            <a:t>правовы</a:t>
          </a:r>
          <a:r>
            <a:rPr lang="en-US" dirty="0"/>
            <a:t>e </a:t>
          </a:r>
          <a:r>
            <a:rPr lang="ru-RU" dirty="0"/>
            <a:t>барьеры</a:t>
          </a:r>
          <a:r>
            <a:rPr lang="en-US" dirty="0"/>
            <a:t>, </a:t>
          </a:r>
          <a:r>
            <a:rPr lang="ru-RU" dirty="0"/>
            <a:t>из внутренних (государственных и частных) источников</a:t>
          </a:r>
          <a:r>
            <a:rPr lang="en-US" dirty="0"/>
            <a:t> </a:t>
          </a:r>
          <a:endParaRPr lang="en-GB" dirty="0"/>
        </a:p>
      </dgm:t>
    </dgm:pt>
    <dgm:pt modelId="{3539D38D-0B6C-4F31-9B8D-7B6D96E08BBD}" type="parTrans" cxnId="{53671884-B0B6-4005-9FE9-9473A1942EB0}">
      <dgm:prSet/>
      <dgm:spPr/>
      <dgm:t>
        <a:bodyPr/>
        <a:lstStyle/>
        <a:p>
          <a:endParaRPr lang="en-GB"/>
        </a:p>
      </dgm:t>
    </dgm:pt>
    <dgm:pt modelId="{30B99A8A-8DD6-4162-BA35-9BBBD0B3C6C8}" type="sibTrans" cxnId="{53671884-B0B6-4005-9FE9-9473A1942EB0}">
      <dgm:prSet/>
      <dgm:spPr/>
      <dgm:t>
        <a:bodyPr/>
        <a:lstStyle/>
        <a:p>
          <a:endParaRPr lang="en-GB"/>
        </a:p>
      </dgm:t>
    </dgm:pt>
    <dgm:pt modelId="{80CAA59A-D754-4D3A-9377-E4F85C538886}" type="pres">
      <dgm:prSet presAssocID="{CC637CFC-14B3-4E73-810C-49EBD54525D1}" presName="Name0" presStyleCnt="0">
        <dgm:presLayoutVars>
          <dgm:chMax val="7"/>
          <dgm:chPref val="7"/>
          <dgm:dir/>
        </dgm:presLayoutVars>
      </dgm:prSet>
      <dgm:spPr/>
    </dgm:pt>
    <dgm:pt modelId="{CD754EBF-E99B-47C0-A73F-D012FBF7215A}" type="pres">
      <dgm:prSet presAssocID="{CC637CFC-14B3-4E73-810C-49EBD54525D1}" presName="Name1" presStyleCnt="0"/>
      <dgm:spPr/>
    </dgm:pt>
    <dgm:pt modelId="{E48E0B1D-EC95-495E-9CE3-49BB59E9CE54}" type="pres">
      <dgm:prSet presAssocID="{CC637CFC-14B3-4E73-810C-49EBD54525D1}" presName="cycle" presStyleCnt="0"/>
      <dgm:spPr/>
    </dgm:pt>
    <dgm:pt modelId="{768066D5-4ECB-4461-98C6-42007A438281}" type="pres">
      <dgm:prSet presAssocID="{CC637CFC-14B3-4E73-810C-49EBD54525D1}" presName="srcNode" presStyleLbl="node1" presStyleIdx="0" presStyleCnt="3"/>
      <dgm:spPr/>
    </dgm:pt>
    <dgm:pt modelId="{C355C4E5-33D4-4E99-8C01-6FCF69A44D1E}" type="pres">
      <dgm:prSet presAssocID="{CC637CFC-14B3-4E73-810C-49EBD54525D1}" presName="conn" presStyleLbl="parChTrans1D2" presStyleIdx="0" presStyleCnt="1"/>
      <dgm:spPr/>
    </dgm:pt>
    <dgm:pt modelId="{1CC15AD5-5C32-4C88-A3D5-F61F333BF674}" type="pres">
      <dgm:prSet presAssocID="{CC637CFC-14B3-4E73-810C-49EBD54525D1}" presName="extraNode" presStyleLbl="node1" presStyleIdx="0" presStyleCnt="3"/>
      <dgm:spPr/>
    </dgm:pt>
    <dgm:pt modelId="{B71B4730-79AB-43C5-8FA3-A4638C36DDFA}" type="pres">
      <dgm:prSet presAssocID="{CC637CFC-14B3-4E73-810C-49EBD54525D1}" presName="dstNode" presStyleLbl="node1" presStyleIdx="0" presStyleCnt="3"/>
      <dgm:spPr/>
    </dgm:pt>
    <dgm:pt modelId="{5666DFCC-034B-4146-916B-2A56899260A7}" type="pres">
      <dgm:prSet presAssocID="{8F1F5C91-E908-4E23-9227-E03F6CF64855}" presName="text_1" presStyleLbl="node1" presStyleIdx="0" presStyleCnt="3">
        <dgm:presLayoutVars>
          <dgm:bulletEnabled val="1"/>
        </dgm:presLayoutVars>
      </dgm:prSet>
      <dgm:spPr/>
    </dgm:pt>
    <dgm:pt modelId="{36DF46FB-AEE2-4AE1-8560-B26E037E27ED}" type="pres">
      <dgm:prSet presAssocID="{8F1F5C91-E908-4E23-9227-E03F6CF64855}" presName="accent_1" presStyleCnt="0"/>
      <dgm:spPr/>
    </dgm:pt>
    <dgm:pt modelId="{29F81ADF-D8DF-413B-A437-3FF742DAFB3B}" type="pres">
      <dgm:prSet presAssocID="{8F1F5C91-E908-4E23-9227-E03F6CF64855}" presName="accentRepeatNode" presStyleLbl="solidFgAcc1" presStyleIdx="0" presStyleCnt="3"/>
      <dgm:spPr/>
    </dgm:pt>
    <dgm:pt modelId="{51835C73-D19B-4F98-9F55-11DFD791FA1A}" type="pres">
      <dgm:prSet presAssocID="{23B6509D-DA36-4628-8690-7B424203F77B}" presName="text_2" presStyleLbl="node1" presStyleIdx="1" presStyleCnt="3">
        <dgm:presLayoutVars>
          <dgm:bulletEnabled val="1"/>
        </dgm:presLayoutVars>
      </dgm:prSet>
      <dgm:spPr/>
    </dgm:pt>
    <dgm:pt modelId="{B75FBEF6-4BCE-4C76-92BB-5A0A14B83B95}" type="pres">
      <dgm:prSet presAssocID="{23B6509D-DA36-4628-8690-7B424203F77B}" presName="accent_2" presStyleCnt="0"/>
      <dgm:spPr/>
    </dgm:pt>
    <dgm:pt modelId="{9B0E8D1F-49EA-4090-AAC1-E7CF12E2EBBB}" type="pres">
      <dgm:prSet presAssocID="{23B6509D-DA36-4628-8690-7B424203F77B}" presName="accentRepeatNode" presStyleLbl="solidFgAcc1" presStyleIdx="1" presStyleCnt="3"/>
      <dgm:spPr/>
    </dgm:pt>
    <dgm:pt modelId="{BDB96E23-A06F-44C5-8901-8D126AF4E1F0}" type="pres">
      <dgm:prSet presAssocID="{8EBF915D-834C-49C3-BBCC-87AC60851784}" presName="text_3" presStyleLbl="node1" presStyleIdx="2" presStyleCnt="3">
        <dgm:presLayoutVars>
          <dgm:bulletEnabled val="1"/>
        </dgm:presLayoutVars>
      </dgm:prSet>
      <dgm:spPr/>
    </dgm:pt>
    <dgm:pt modelId="{EF4C31D1-6547-4DC8-9E67-87CD38880927}" type="pres">
      <dgm:prSet presAssocID="{8EBF915D-834C-49C3-BBCC-87AC60851784}" presName="accent_3" presStyleCnt="0"/>
      <dgm:spPr/>
    </dgm:pt>
    <dgm:pt modelId="{3C931EC5-989D-4E03-87B1-B6CE177D103A}" type="pres">
      <dgm:prSet presAssocID="{8EBF915D-834C-49C3-BBCC-87AC60851784}" presName="accentRepeatNode" presStyleLbl="solidFgAcc1" presStyleIdx="2" presStyleCnt="3"/>
      <dgm:spPr/>
    </dgm:pt>
  </dgm:ptLst>
  <dgm:cxnLst>
    <dgm:cxn modelId="{D69EDA12-6CE8-4A40-A0E1-3700E4FCA58D}" type="presOf" srcId="{8EBF915D-834C-49C3-BBCC-87AC60851784}" destId="{BDB96E23-A06F-44C5-8901-8D126AF4E1F0}" srcOrd="0" destOrd="0" presId="urn:microsoft.com/office/officeart/2008/layout/VerticalCurvedList"/>
    <dgm:cxn modelId="{43520E52-261C-45E6-800E-15946FF6AC4B}" srcId="{CC637CFC-14B3-4E73-810C-49EBD54525D1}" destId="{23B6509D-DA36-4628-8690-7B424203F77B}" srcOrd="1" destOrd="0" parTransId="{831AA32B-B286-40FE-90E9-1C12980F4418}" sibTransId="{716DFBCE-53F2-4C0D-BFEB-E6055E869CA7}"/>
    <dgm:cxn modelId="{FB84E879-B6AB-45D0-B14F-DBB6FC1A7D28}" type="presOf" srcId="{23B6509D-DA36-4628-8690-7B424203F77B}" destId="{51835C73-D19B-4F98-9F55-11DFD791FA1A}" srcOrd="0" destOrd="0" presId="urn:microsoft.com/office/officeart/2008/layout/VerticalCurvedList"/>
    <dgm:cxn modelId="{53671884-B0B6-4005-9FE9-9473A1942EB0}" srcId="{CC637CFC-14B3-4E73-810C-49EBD54525D1}" destId="{8EBF915D-834C-49C3-BBCC-87AC60851784}" srcOrd="2" destOrd="0" parTransId="{3539D38D-0B6C-4F31-9B8D-7B6D96E08BBD}" sibTransId="{30B99A8A-8DD6-4162-BA35-9BBBD0B3C6C8}"/>
    <dgm:cxn modelId="{564A5B92-7002-4B56-9058-8A10B4704726}" type="presOf" srcId="{CC637CFC-14B3-4E73-810C-49EBD54525D1}" destId="{80CAA59A-D754-4D3A-9377-E4F85C538886}" srcOrd="0" destOrd="0" presId="urn:microsoft.com/office/officeart/2008/layout/VerticalCurvedList"/>
    <dgm:cxn modelId="{CC447CC9-AACD-4CCB-8CD7-7C5C8F970F48}" srcId="{CC637CFC-14B3-4E73-810C-49EBD54525D1}" destId="{8F1F5C91-E908-4E23-9227-E03F6CF64855}" srcOrd="0" destOrd="0" parTransId="{BDCF3A0A-EA5F-4326-B73F-755AE1EC076E}" sibTransId="{6548E4FF-F9E5-47CA-BBE4-C005B8E40569}"/>
    <dgm:cxn modelId="{4D4107D7-6C15-4F86-B5F1-F60FE59DC4FF}" type="presOf" srcId="{8F1F5C91-E908-4E23-9227-E03F6CF64855}" destId="{5666DFCC-034B-4146-916B-2A56899260A7}" srcOrd="0" destOrd="0" presId="urn:microsoft.com/office/officeart/2008/layout/VerticalCurvedList"/>
    <dgm:cxn modelId="{A98BC7DB-702B-4C11-9BE0-F64BEED8C52F}" type="presOf" srcId="{6548E4FF-F9E5-47CA-BBE4-C005B8E40569}" destId="{C355C4E5-33D4-4E99-8C01-6FCF69A44D1E}" srcOrd="0" destOrd="0" presId="urn:microsoft.com/office/officeart/2008/layout/VerticalCurvedList"/>
    <dgm:cxn modelId="{39565844-D56C-46C5-93F2-82218957E7DB}" type="presParOf" srcId="{80CAA59A-D754-4D3A-9377-E4F85C538886}" destId="{CD754EBF-E99B-47C0-A73F-D012FBF7215A}" srcOrd="0" destOrd="0" presId="urn:microsoft.com/office/officeart/2008/layout/VerticalCurvedList"/>
    <dgm:cxn modelId="{FD6890AC-C943-4F1F-8839-CDAEDBDED367}" type="presParOf" srcId="{CD754EBF-E99B-47C0-A73F-D012FBF7215A}" destId="{E48E0B1D-EC95-495E-9CE3-49BB59E9CE54}" srcOrd="0" destOrd="0" presId="urn:microsoft.com/office/officeart/2008/layout/VerticalCurvedList"/>
    <dgm:cxn modelId="{4793161F-9B4C-4C53-AF93-B93AE94A8DFC}" type="presParOf" srcId="{E48E0B1D-EC95-495E-9CE3-49BB59E9CE54}" destId="{768066D5-4ECB-4461-98C6-42007A438281}" srcOrd="0" destOrd="0" presId="urn:microsoft.com/office/officeart/2008/layout/VerticalCurvedList"/>
    <dgm:cxn modelId="{E89B23D8-ACE0-49C4-B7ED-FB029DB89E54}" type="presParOf" srcId="{E48E0B1D-EC95-495E-9CE3-49BB59E9CE54}" destId="{C355C4E5-33D4-4E99-8C01-6FCF69A44D1E}" srcOrd="1" destOrd="0" presId="urn:microsoft.com/office/officeart/2008/layout/VerticalCurvedList"/>
    <dgm:cxn modelId="{545095A9-3503-4581-860D-FA4F216C94EB}" type="presParOf" srcId="{E48E0B1D-EC95-495E-9CE3-49BB59E9CE54}" destId="{1CC15AD5-5C32-4C88-A3D5-F61F333BF674}" srcOrd="2" destOrd="0" presId="urn:microsoft.com/office/officeart/2008/layout/VerticalCurvedList"/>
    <dgm:cxn modelId="{39A873BB-B020-45FB-9C9C-EC6647310F80}" type="presParOf" srcId="{E48E0B1D-EC95-495E-9CE3-49BB59E9CE54}" destId="{B71B4730-79AB-43C5-8FA3-A4638C36DDFA}" srcOrd="3" destOrd="0" presId="urn:microsoft.com/office/officeart/2008/layout/VerticalCurvedList"/>
    <dgm:cxn modelId="{3A1DAD6E-C304-4725-9E0F-68FD2FE611A4}" type="presParOf" srcId="{CD754EBF-E99B-47C0-A73F-D012FBF7215A}" destId="{5666DFCC-034B-4146-916B-2A56899260A7}" srcOrd="1" destOrd="0" presId="urn:microsoft.com/office/officeart/2008/layout/VerticalCurvedList"/>
    <dgm:cxn modelId="{056CDC3A-600C-4104-BD0C-F1DC87B35DB6}" type="presParOf" srcId="{CD754EBF-E99B-47C0-A73F-D012FBF7215A}" destId="{36DF46FB-AEE2-4AE1-8560-B26E037E27ED}" srcOrd="2" destOrd="0" presId="urn:microsoft.com/office/officeart/2008/layout/VerticalCurvedList"/>
    <dgm:cxn modelId="{B91539A5-48F6-430F-AF13-A6B164437F3F}" type="presParOf" srcId="{36DF46FB-AEE2-4AE1-8560-B26E037E27ED}" destId="{29F81ADF-D8DF-413B-A437-3FF742DAFB3B}" srcOrd="0" destOrd="0" presId="urn:microsoft.com/office/officeart/2008/layout/VerticalCurvedList"/>
    <dgm:cxn modelId="{C2BF7886-D7C9-4EB3-AC9D-3FA18293A18B}" type="presParOf" srcId="{CD754EBF-E99B-47C0-A73F-D012FBF7215A}" destId="{51835C73-D19B-4F98-9F55-11DFD791FA1A}" srcOrd="3" destOrd="0" presId="urn:microsoft.com/office/officeart/2008/layout/VerticalCurvedList"/>
    <dgm:cxn modelId="{89CA1060-4ABD-41CB-8594-183116344BFB}" type="presParOf" srcId="{CD754EBF-E99B-47C0-A73F-D012FBF7215A}" destId="{B75FBEF6-4BCE-4C76-92BB-5A0A14B83B95}" srcOrd="4" destOrd="0" presId="urn:microsoft.com/office/officeart/2008/layout/VerticalCurvedList"/>
    <dgm:cxn modelId="{06BEEC94-9EEA-4FE2-B273-FA38AFDB9D66}" type="presParOf" srcId="{B75FBEF6-4BCE-4C76-92BB-5A0A14B83B95}" destId="{9B0E8D1F-49EA-4090-AAC1-E7CF12E2EBBB}" srcOrd="0" destOrd="0" presId="urn:microsoft.com/office/officeart/2008/layout/VerticalCurvedList"/>
    <dgm:cxn modelId="{030E26E7-BD86-4C24-B784-10F6D526102B}" type="presParOf" srcId="{CD754EBF-E99B-47C0-A73F-D012FBF7215A}" destId="{BDB96E23-A06F-44C5-8901-8D126AF4E1F0}" srcOrd="5" destOrd="0" presId="urn:microsoft.com/office/officeart/2008/layout/VerticalCurvedList"/>
    <dgm:cxn modelId="{0DD4E036-5303-4E7C-A73C-A0C28812968E}" type="presParOf" srcId="{CD754EBF-E99B-47C0-A73F-D012FBF7215A}" destId="{EF4C31D1-6547-4DC8-9E67-87CD38880927}" srcOrd="6" destOrd="0" presId="urn:microsoft.com/office/officeart/2008/layout/VerticalCurvedList"/>
    <dgm:cxn modelId="{EE64A9D0-F38A-436A-8656-8519FEDB5929}" type="presParOf" srcId="{EF4C31D1-6547-4DC8-9E67-87CD38880927}" destId="{3C931EC5-989D-4E03-87B1-B6CE177D103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637CFC-14B3-4E73-810C-49EBD54525D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8F1F5C91-E908-4E23-9227-E03F6CF64855}">
      <dgm:prSet phldrT="[Text]"/>
      <dgm:spPr/>
      <dgm:t>
        <a:bodyPr/>
        <a:lstStyle/>
        <a:p>
          <a:r>
            <a:rPr lang="ru-RU" dirty="0"/>
            <a:t>20 стран для получения интенсивной поддержки</a:t>
          </a:r>
          <a:endParaRPr lang="en-GB" dirty="0"/>
        </a:p>
      </dgm:t>
    </dgm:pt>
    <dgm:pt modelId="{BDCF3A0A-EA5F-4326-B73F-755AE1EC076E}" type="parTrans" cxnId="{CC447CC9-AACD-4CCB-8CD7-7C5C8F970F48}">
      <dgm:prSet/>
      <dgm:spPr/>
      <dgm:t>
        <a:bodyPr/>
        <a:lstStyle/>
        <a:p>
          <a:endParaRPr lang="en-GB"/>
        </a:p>
      </dgm:t>
    </dgm:pt>
    <dgm:pt modelId="{6548E4FF-F9E5-47CA-BBE4-C005B8E40569}" type="sibTrans" cxnId="{CC447CC9-AACD-4CCB-8CD7-7C5C8F970F48}">
      <dgm:prSet/>
      <dgm:spPr/>
      <dgm:t>
        <a:bodyPr/>
        <a:lstStyle/>
        <a:p>
          <a:endParaRPr lang="en-GB"/>
        </a:p>
      </dgm:t>
    </dgm:pt>
    <dgm:pt modelId="{23B6509D-DA36-4628-8690-7B424203F77B}">
      <dgm:prSet phldrT="[Text]"/>
      <dgm:spPr/>
      <dgm:t>
        <a:bodyPr/>
        <a:lstStyle/>
        <a:p>
          <a:r>
            <a:rPr lang="ru-RU" dirty="0"/>
            <a:t>Глубинная оценка исходного состояния в каждой стране</a:t>
          </a:r>
          <a:endParaRPr lang="en-GB" dirty="0"/>
        </a:p>
      </dgm:t>
    </dgm:pt>
    <dgm:pt modelId="{831AA32B-B286-40FE-90E9-1C12980F4418}" type="parTrans" cxnId="{43520E52-261C-45E6-800E-15946FF6AC4B}">
      <dgm:prSet/>
      <dgm:spPr/>
      <dgm:t>
        <a:bodyPr/>
        <a:lstStyle/>
        <a:p>
          <a:endParaRPr lang="en-GB"/>
        </a:p>
      </dgm:t>
    </dgm:pt>
    <dgm:pt modelId="{716DFBCE-53F2-4C0D-BFEB-E6055E869CA7}" type="sibTrans" cxnId="{43520E52-261C-45E6-800E-15946FF6AC4B}">
      <dgm:prSet/>
      <dgm:spPr/>
      <dgm:t>
        <a:bodyPr/>
        <a:lstStyle/>
        <a:p>
          <a:endParaRPr lang="en-GB"/>
        </a:p>
      </dgm:t>
    </dgm:pt>
    <dgm:pt modelId="{8EBF915D-834C-49C3-BBCC-87AC60851784}">
      <dgm:prSet phldrT="[Text]"/>
      <dgm:spPr/>
      <dgm:t>
        <a:bodyPr/>
        <a:lstStyle/>
        <a:p>
          <a:r>
            <a:rPr lang="ru-RU" dirty="0"/>
            <a:t>5 летнее планирование внутри каждой страны </a:t>
          </a:r>
          <a:r>
            <a:rPr lang="en-US" dirty="0"/>
            <a:t> </a:t>
          </a:r>
          <a:endParaRPr lang="en-GB" dirty="0"/>
        </a:p>
      </dgm:t>
    </dgm:pt>
    <dgm:pt modelId="{3539D38D-0B6C-4F31-9B8D-7B6D96E08BBD}" type="parTrans" cxnId="{53671884-B0B6-4005-9FE9-9473A1942EB0}">
      <dgm:prSet/>
      <dgm:spPr/>
      <dgm:t>
        <a:bodyPr/>
        <a:lstStyle/>
        <a:p>
          <a:endParaRPr lang="en-GB"/>
        </a:p>
      </dgm:t>
    </dgm:pt>
    <dgm:pt modelId="{30B99A8A-8DD6-4162-BA35-9BBBD0B3C6C8}" type="sibTrans" cxnId="{53671884-B0B6-4005-9FE9-9473A1942EB0}">
      <dgm:prSet/>
      <dgm:spPr/>
      <dgm:t>
        <a:bodyPr/>
        <a:lstStyle/>
        <a:p>
          <a:endParaRPr lang="en-GB"/>
        </a:p>
      </dgm:t>
    </dgm:pt>
    <dgm:pt modelId="{08C95B9A-A038-48E0-A5AF-7D6CD1EE5CBA}">
      <dgm:prSet/>
      <dgm:spPr/>
      <dgm:t>
        <a:bodyPr/>
        <a:lstStyle/>
        <a:p>
          <a:r>
            <a:rPr lang="ru-RU" dirty="0"/>
            <a:t>Строгий мониторинг и оценка</a:t>
          </a:r>
          <a:endParaRPr lang="en-GB" dirty="0"/>
        </a:p>
      </dgm:t>
    </dgm:pt>
    <dgm:pt modelId="{401062C3-C09A-4112-B4DB-C058B483F016}" type="parTrans" cxnId="{0C8EAFCD-4628-48CE-A818-36E9C97E7951}">
      <dgm:prSet/>
      <dgm:spPr/>
      <dgm:t>
        <a:bodyPr/>
        <a:lstStyle/>
        <a:p>
          <a:endParaRPr lang="en-GB"/>
        </a:p>
      </dgm:t>
    </dgm:pt>
    <dgm:pt modelId="{72A732B1-DFFF-400B-BA88-6304BE3DF513}" type="sibTrans" cxnId="{0C8EAFCD-4628-48CE-A818-36E9C97E7951}">
      <dgm:prSet/>
      <dgm:spPr/>
      <dgm:t>
        <a:bodyPr/>
        <a:lstStyle/>
        <a:p>
          <a:endParaRPr lang="en-GB"/>
        </a:p>
      </dgm:t>
    </dgm:pt>
    <dgm:pt modelId="{80CAA59A-D754-4D3A-9377-E4F85C538886}" type="pres">
      <dgm:prSet presAssocID="{CC637CFC-14B3-4E73-810C-49EBD54525D1}" presName="Name0" presStyleCnt="0">
        <dgm:presLayoutVars>
          <dgm:chMax val="7"/>
          <dgm:chPref val="7"/>
          <dgm:dir/>
        </dgm:presLayoutVars>
      </dgm:prSet>
      <dgm:spPr/>
    </dgm:pt>
    <dgm:pt modelId="{CD754EBF-E99B-47C0-A73F-D012FBF7215A}" type="pres">
      <dgm:prSet presAssocID="{CC637CFC-14B3-4E73-810C-49EBD54525D1}" presName="Name1" presStyleCnt="0"/>
      <dgm:spPr/>
    </dgm:pt>
    <dgm:pt modelId="{E48E0B1D-EC95-495E-9CE3-49BB59E9CE54}" type="pres">
      <dgm:prSet presAssocID="{CC637CFC-14B3-4E73-810C-49EBD54525D1}" presName="cycle" presStyleCnt="0"/>
      <dgm:spPr/>
    </dgm:pt>
    <dgm:pt modelId="{768066D5-4ECB-4461-98C6-42007A438281}" type="pres">
      <dgm:prSet presAssocID="{CC637CFC-14B3-4E73-810C-49EBD54525D1}" presName="srcNode" presStyleLbl="node1" presStyleIdx="0" presStyleCnt="4"/>
      <dgm:spPr/>
    </dgm:pt>
    <dgm:pt modelId="{C355C4E5-33D4-4E99-8C01-6FCF69A44D1E}" type="pres">
      <dgm:prSet presAssocID="{CC637CFC-14B3-4E73-810C-49EBD54525D1}" presName="conn" presStyleLbl="parChTrans1D2" presStyleIdx="0" presStyleCnt="1"/>
      <dgm:spPr/>
    </dgm:pt>
    <dgm:pt modelId="{1CC15AD5-5C32-4C88-A3D5-F61F333BF674}" type="pres">
      <dgm:prSet presAssocID="{CC637CFC-14B3-4E73-810C-49EBD54525D1}" presName="extraNode" presStyleLbl="node1" presStyleIdx="0" presStyleCnt="4"/>
      <dgm:spPr/>
    </dgm:pt>
    <dgm:pt modelId="{B71B4730-79AB-43C5-8FA3-A4638C36DDFA}" type="pres">
      <dgm:prSet presAssocID="{CC637CFC-14B3-4E73-810C-49EBD54525D1}" presName="dstNode" presStyleLbl="node1" presStyleIdx="0" presStyleCnt="4"/>
      <dgm:spPr/>
    </dgm:pt>
    <dgm:pt modelId="{5666DFCC-034B-4146-916B-2A56899260A7}" type="pres">
      <dgm:prSet presAssocID="{8F1F5C91-E908-4E23-9227-E03F6CF64855}" presName="text_1" presStyleLbl="node1" presStyleIdx="0" presStyleCnt="4">
        <dgm:presLayoutVars>
          <dgm:bulletEnabled val="1"/>
        </dgm:presLayoutVars>
      </dgm:prSet>
      <dgm:spPr/>
    </dgm:pt>
    <dgm:pt modelId="{36DF46FB-AEE2-4AE1-8560-B26E037E27ED}" type="pres">
      <dgm:prSet presAssocID="{8F1F5C91-E908-4E23-9227-E03F6CF64855}" presName="accent_1" presStyleCnt="0"/>
      <dgm:spPr/>
    </dgm:pt>
    <dgm:pt modelId="{29F81ADF-D8DF-413B-A437-3FF742DAFB3B}" type="pres">
      <dgm:prSet presAssocID="{8F1F5C91-E908-4E23-9227-E03F6CF64855}" presName="accentRepeatNode" presStyleLbl="solidFgAcc1" presStyleIdx="0" presStyleCnt="4"/>
      <dgm:spPr/>
    </dgm:pt>
    <dgm:pt modelId="{51835C73-D19B-4F98-9F55-11DFD791FA1A}" type="pres">
      <dgm:prSet presAssocID="{23B6509D-DA36-4628-8690-7B424203F77B}" presName="text_2" presStyleLbl="node1" presStyleIdx="1" presStyleCnt="4">
        <dgm:presLayoutVars>
          <dgm:bulletEnabled val="1"/>
        </dgm:presLayoutVars>
      </dgm:prSet>
      <dgm:spPr/>
    </dgm:pt>
    <dgm:pt modelId="{B75FBEF6-4BCE-4C76-92BB-5A0A14B83B95}" type="pres">
      <dgm:prSet presAssocID="{23B6509D-DA36-4628-8690-7B424203F77B}" presName="accent_2" presStyleCnt="0"/>
      <dgm:spPr/>
    </dgm:pt>
    <dgm:pt modelId="{9B0E8D1F-49EA-4090-AAC1-E7CF12E2EBBB}" type="pres">
      <dgm:prSet presAssocID="{23B6509D-DA36-4628-8690-7B424203F77B}" presName="accentRepeatNode" presStyleLbl="solidFgAcc1" presStyleIdx="1" presStyleCnt="4"/>
      <dgm:spPr/>
    </dgm:pt>
    <dgm:pt modelId="{BDB96E23-A06F-44C5-8901-8D126AF4E1F0}" type="pres">
      <dgm:prSet presAssocID="{8EBF915D-834C-49C3-BBCC-87AC60851784}" presName="text_3" presStyleLbl="node1" presStyleIdx="2" presStyleCnt="4">
        <dgm:presLayoutVars>
          <dgm:bulletEnabled val="1"/>
        </dgm:presLayoutVars>
      </dgm:prSet>
      <dgm:spPr/>
    </dgm:pt>
    <dgm:pt modelId="{EF4C31D1-6547-4DC8-9E67-87CD38880927}" type="pres">
      <dgm:prSet presAssocID="{8EBF915D-834C-49C3-BBCC-87AC60851784}" presName="accent_3" presStyleCnt="0"/>
      <dgm:spPr/>
    </dgm:pt>
    <dgm:pt modelId="{3C931EC5-989D-4E03-87B1-B6CE177D103A}" type="pres">
      <dgm:prSet presAssocID="{8EBF915D-834C-49C3-BBCC-87AC60851784}" presName="accentRepeatNode" presStyleLbl="solidFgAcc1" presStyleIdx="2" presStyleCnt="4"/>
      <dgm:spPr/>
    </dgm:pt>
    <dgm:pt modelId="{B57E3DBB-6859-40DC-B935-75DB6AC764B6}" type="pres">
      <dgm:prSet presAssocID="{08C95B9A-A038-48E0-A5AF-7D6CD1EE5CBA}" presName="text_4" presStyleLbl="node1" presStyleIdx="3" presStyleCnt="4">
        <dgm:presLayoutVars>
          <dgm:bulletEnabled val="1"/>
        </dgm:presLayoutVars>
      </dgm:prSet>
      <dgm:spPr/>
    </dgm:pt>
    <dgm:pt modelId="{A621C24C-AB74-405B-89D9-C833E8E38FA8}" type="pres">
      <dgm:prSet presAssocID="{08C95B9A-A038-48E0-A5AF-7D6CD1EE5CBA}" presName="accent_4" presStyleCnt="0"/>
      <dgm:spPr/>
    </dgm:pt>
    <dgm:pt modelId="{BEB6A76E-7D47-431A-AD62-556FC61803C1}" type="pres">
      <dgm:prSet presAssocID="{08C95B9A-A038-48E0-A5AF-7D6CD1EE5CBA}" presName="accentRepeatNode" presStyleLbl="solidFgAcc1" presStyleIdx="3" presStyleCnt="4"/>
      <dgm:spPr/>
    </dgm:pt>
  </dgm:ptLst>
  <dgm:cxnLst>
    <dgm:cxn modelId="{E2A3B424-615F-4790-83E3-466064BBCFB1}" type="presOf" srcId="{6548E4FF-F9E5-47CA-BBE4-C005B8E40569}" destId="{C355C4E5-33D4-4E99-8C01-6FCF69A44D1E}" srcOrd="0" destOrd="0" presId="urn:microsoft.com/office/officeart/2008/layout/VerticalCurvedList"/>
    <dgm:cxn modelId="{15A8E764-166E-456D-AFE7-9B2B1BE317B1}" type="presOf" srcId="{08C95B9A-A038-48E0-A5AF-7D6CD1EE5CBA}" destId="{B57E3DBB-6859-40DC-B935-75DB6AC764B6}" srcOrd="0" destOrd="0" presId="urn:microsoft.com/office/officeart/2008/layout/VerticalCurvedList"/>
    <dgm:cxn modelId="{43520E52-261C-45E6-800E-15946FF6AC4B}" srcId="{CC637CFC-14B3-4E73-810C-49EBD54525D1}" destId="{23B6509D-DA36-4628-8690-7B424203F77B}" srcOrd="1" destOrd="0" parTransId="{831AA32B-B286-40FE-90E9-1C12980F4418}" sibTransId="{716DFBCE-53F2-4C0D-BFEB-E6055E869CA7}"/>
    <dgm:cxn modelId="{B6947B7D-862A-408B-AC9B-229E6E4E3DB1}" type="presOf" srcId="{CC637CFC-14B3-4E73-810C-49EBD54525D1}" destId="{80CAA59A-D754-4D3A-9377-E4F85C538886}" srcOrd="0" destOrd="0" presId="urn:microsoft.com/office/officeart/2008/layout/VerticalCurvedList"/>
    <dgm:cxn modelId="{53671884-B0B6-4005-9FE9-9473A1942EB0}" srcId="{CC637CFC-14B3-4E73-810C-49EBD54525D1}" destId="{8EBF915D-834C-49C3-BBCC-87AC60851784}" srcOrd="2" destOrd="0" parTransId="{3539D38D-0B6C-4F31-9B8D-7B6D96E08BBD}" sibTransId="{30B99A8A-8DD6-4162-BA35-9BBBD0B3C6C8}"/>
    <dgm:cxn modelId="{CC447CC9-AACD-4CCB-8CD7-7C5C8F970F48}" srcId="{CC637CFC-14B3-4E73-810C-49EBD54525D1}" destId="{8F1F5C91-E908-4E23-9227-E03F6CF64855}" srcOrd="0" destOrd="0" parTransId="{BDCF3A0A-EA5F-4326-B73F-755AE1EC076E}" sibTransId="{6548E4FF-F9E5-47CA-BBE4-C005B8E40569}"/>
    <dgm:cxn modelId="{0C8EAFCD-4628-48CE-A818-36E9C97E7951}" srcId="{CC637CFC-14B3-4E73-810C-49EBD54525D1}" destId="{08C95B9A-A038-48E0-A5AF-7D6CD1EE5CBA}" srcOrd="3" destOrd="0" parTransId="{401062C3-C09A-4112-B4DB-C058B483F016}" sibTransId="{72A732B1-DFFF-400B-BA88-6304BE3DF513}"/>
    <dgm:cxn modelId="{ADA8D3DB-DDA6-4834-9CD5-211B5AB1A4BD}" type="presOf" srcId="{23B6509D-DA36-4628-8690-7B424203F77B}" destId="{51835C73-D19B-4F98-9F55-11DFD791FA1A}" srcOrd="0" destOrd="0" presId="urn:microsoft.com/office/officeart/2008/layout/VerticalCurvedList"/>
    <dgm:cxn modelId="{612AD5E6-1449-417B-B665-EA577F35A525}" type="presOf" srcId="{8EBF915D-834C-49C3-BBCC-87AC60851784}" destId="{BDB96E23-A06F-44C5-8901-8D126AF4E1F0}" srcOrd="0" destOrd="0" presId="urn:microsoft.com/office/officeart/2008/layout/VerticalCurvedList"/>
    <dgm:cxn modelId="{9D9254FD-1ABB-4C23-B30C-469F192C22CD}" type="presOf" srcId="{8F1F5C91-E908-4E23-9227-E03F6CF64855}" destId="{5666DFCC-034B-4146-916B-2A56899260A7}" srcOrd="0" destOrd="0" presId="urn:microsoft.com/office/officeart/2008/layout/VerticalCurvedList"/>
    <dgm:cxn modelId="{D019CC13-922C-4022-B524-22859C68312B}" type="presParOf" srcId="{80CAA59A-D754-4D3A-9377-E4F85C538886}" destId="{CD754EBF-E99B-47C0-A73F-D012FBF7215A}" srcOrd="0" destOrd="0" presId="urn:microsoft.com/office/officeart/2008/layout/VerticalCurvedList"/>
    <dgm:cxn modelId="{50675279-6639-4678-83AB-2AFFFE238366}" type="presParOf" srcId="{CD754EBF-E99B-47C0-A73F-D012FBF7215A}" destId="{E48E0B1D-EC95-495E-9CE3-49BB59E9CE54}" srcOrd="0" destOrd="0" presId="urn:microsoft.com/office/officeart/2008/layout/VerticalCurvedList"/>
    <dgm:cxn modelId="{20BC16F4-53C4-4EBE-8836-C06B50E629C9}" type="presParOf" srcId="{E48E0B1D-EC95-495E-9CE3-49BB59E9CE54}" destId="{768066D5-4ECB-4461-98C6-42007A438281}" srcOrd="0" destOrd="0" presId="urn:microsoft.com/office/officeart/2008/layout/VerticalCurvedList"/>
    <dgm:cxn modelId="{07E146E4-CFDF-4518-B2A3-A8915DCD2674}" type="presParOf" srcId="{E48E0B1D-EC95-495E-9CE3-49BB59E9CE54}" destId="{C355C4E5-33D4-4E99-8C01-6FCF69A44D1E}" srcOrd="1" destOrd="0" presId="urn:microsoft.com/office/officeart/2008/layout/VerticalCurvedList"/>
    <dgm:cxn modelId="{CF607519-6457-479C-9CE0-3675BA75A4D4}" type="presParOf" srcId="{E48E0B1D-EC95-495E-9CE3-49BB59E9CE54}" destId="{1CC15AD5-5C32-4C88-A3D5-F61F333BF674}" srcOrd="2" destOrd="0" presId="urn:microsoft.com/office/officeart/2008/layout/VerticalCurvedList"/>
    <dgm:cxn modelId="{3280F80B-F171-4490-8B74-CE59464FDE55}" type="presParOf" srcId="{E48E0B1D-EC95-495E-9CE3-49BB59E9CE54}" destId="{B71B4730-79AB-43C5-8FA3-A4638C36DDFA}" srcOrd="3" destOrd="0" presId="urn:microsoft.com/office/officeart/2008/layout/VerticalCurvedList"/>
    <dgm:cxn modelId="{1CC38D30-F6CE-4308-84BC-CB1EDE1B321D}" type="presParOf" srcId="{CD754EBF-E99B-47C0-A73F-D012FBF7215A}" destId="{5666DFCC-034B-4146-916B-2A56899260A7}" srcOrd="1" destOrd="0" presId="urn:microsoft.com/office/officeart/2008/layout/VerticalCurvedList"/>
    <dgm:cxn modelId="{F2E2A08D-DE64-4DE4-9236-E30481E365BD}" type="presParOf" srcId="{CD754EBF-E99B-47C0-A73F-D012FBF7215A}" destId="{36DF46FB-AEE2-4AE1-8560-B26E037E27ED}" srcOrd="2" destOrd="0" presId="urn:microsoft.com/office/officeart/2008/layout/VerticalCurvedList"/>
    <dgm:cxn modelId="{7A326295-3D0A-43C8-BC86-A4A47F148F41}" type="presParOf" srcId="{36DF46FB-AEE2-4AE1-8560-B26E037E27ED}" destId="{29F81ADF-D8DF-413B-A437-3FF742DAFB3B}" srcOrd="0" destOrd="0" presId="urn:microsoft.com/office/officeart/2008/layout/VerticalCurvedList"/>
    <dgm:cxn modelId="{F6563DD5-DD55-4E05-B8CD-3C3695EA388E}" type="presParOf" srcId="{CD754EBF-E99B-47C0-A73F-D012FBF7215A}" destId="{51835C73-D19B-4F98-9F55-11DFD791FA1A}" srcOrd="3" destOrd="0" presId="urn:microsoft.com/office/officeart/2008/layout/VerticalCurvedList"/>
    <dgm:cxn modelId="{C577C557-5240-467D-9493-868BC5C00932}" type="presParOf" srcId="{CD754EBF-E99B-47C0-A73F-D012FBF7215A}" destId="{B75FBEF6-4BCE-4C76-92BB-5A0A14B83B95}" srcOrd="4" destOrd="0" presId="urn:microsoft.com/office/officeart/2008/layout/VerticalCurvedList"/>
    <dgm:cxn modelId="{422E2927-4F7F-4A60-81A7-9426CFDF2D84}" type="presParOf" srcId="{B75FBEF6-4BCE-4C76-92BB-5A0A14B83B95}" destId="{9B0E8D1F-49EA-4090-AAC1-E7CF12E2EBBB}" srcOrd="0" destOrd="0" presId="urn:microsoft.com/office/officeart/2008/layout/VerticalCurvedList"/>
    <dgm:cxn modelId="{E563AC16-93C7-4CF8-A896-1B66AF6863B0}" type="presParOf" srcId="{CD754EBF-E99B-47C0-A73F-D012FBF7215A}" destId="{BDB96E23-A06F-44C5-8901-8D126AF4E1F0}" srcOrd="5" destOrd="0" presId="urn:microsoft.com/office/officeart/2008/layout/VerticalCurvedList"/>
    <dgm:cxn modelId="{2639297E-AEFE-4BFE-8E7D-B8655AE78EF8}" type="presParOf" srcId="{CD754EBF-E99B-47C0-A73F-D012FBF7215A}" destId="{EF4C31D1-6547-4DC8-9E67-87CD38880927}" srcOrd="6" destOrd="0" presId="urn:microsoft.com/office/officeart/2008/layout/VerticalCurvedList"/>
    <dgm:cxn modelId="{D7254E1D-F9BA-4A8E-9A4F-3D48B97BAEF6}" type="presParOf" srcId="{EF4C31D1-6547-4DC8-9E67-87CD38880927}" destId="{3C931EC5-989D-4E03-87B1-B6CE177D103A}" srcOrd="0" destOrd="0" presId="urn:microsoft.com/office/officeart/2008/layout/VerticalCurvedList"/>
    <dgm:cxn modelId="{98856194-D926-4A5E-BBEE-CBAE104CE816}" type="presParOf" srcId="{CD754EBF-E99B-47C0-A73F-D012FBF7215A}" destId="{B57E3DBB-6859-40DC-B935-75DB6AC764B6}" srcOrd="7" destOrd="0" presId="urn:microsoft.com/office/officeart/2008/layout/VerticalCurvedList"/>
    <dgm:cxn modelId="{2A4349E7-A327-405E-B245-B294ED475B8E}" type="presParOf" srcId="{CD754EBF-E99B-47C0-A73F-D012FBF7215A}" destId="{A621C24C-AB74-405B-89D9-C833E8E38FA8}" srcOrd="8" destOrd="0" presId="urn:microsoft.com/office/officeart/2008/layout/VerticalCurvedList"/>
    <dgm:cxn modelId="{514A8BE6-AD14-4DA9-8C2D-8FB27CC66E54}" type="presParOf" srcId="{A621C24C-AB74-405B-89D9-C833E8E38FA8}" destId="{BEB6A76E-7D47-431A-AD62-556FC61803C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A1FAB9-A77E-4F01-A333-8E5E844D0992}"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GB"/>
        </a:p>
      </dgm:t>
    </dgm:pt>
    <dgm:pt modelId="{A7B7F94A-4036-4D0E-950D-980E827284E3}">
      <dgm:prSet phldrT="[Text]"/>
      <dgm:spPr/>
      <dgm:t>
        <a:bodyPr/>
        <a:lstStyle/>
        <a:p>
          <a:r>
            <a:rPr lang="ru-RU" dirty="0"/>
            <a:t>Глубинная оценка исходного состояния </a:t>
          </a:r>
          <a:endParaRPr lang="en-GB" dirty="0"/>
        </a:p>
      </dgm:t>
    </dgm:pt>
    <dgm:pt modelId="{AEA83D37-5714-4FD1-8901-E02DC8E91F83}" type="parTrans" cxnId="{27EB0078-898F-4D85-8045-F9FE6B7A4C39}">
      <dgm:prSet/>
      <dgm:spPr/>
      <dgm:t>
        <a:bodyPr/>
        <a:lstStyle/>
        <a:p>
          <a:endParaRPr lang="en-GB"/>
        </a:p>
      </dgm:t>
    </dgm:pt>
    <dgm:pt modelId="{87FAEB8C-8DE8-45F8-AC7D-79191B0AACE9}" type="sibTrans" cxnId="{27EB0078-898F-4D85-8045-F9FE6B7A4C39}">
      <dgm:prSet/>
      <dgm:spPr/>
      <dgm:t>
        <a:bodyPr/>
        <a:lstStyle/>
        <a:p>
          <a:endParaRPr lang="en-GB"/>
        </a:p>
      </dgm:t>
    </dgm:pt>
    <dgm:pt modelId="{DC162874-37A6-45AA-A83E-EEB59B3C8418}">
      <dgm:prSet phldrT="[Text]"/>
      <dgm:spPr/>
      <dgm:t>
        <a:bodyPr/>
        <a:lstStyle/>
        <a:p>
          <a:r>
            <a:rPr lang="ru-RU" b="0" dirty="0"/>
            <a:t>Запрос на встречное финансирование</a:t>
          </a:r>
          <a:endParaRPr lang="en-GB" b="0" dirty="0"/>
        </a:p>
      </dgm:t>
    </dgm:pt>
    <dgm:pt modelId="{FD97024B-04DE-41EA-A0DD-6F68C758209E}" type="parTrans" cxnId="{60D9CA6B-8446-41E4-B253-8151EC739E91}">
      <dgm:prSet/>
      <dgm:spPr/>
      <dgm:t>
        <a:bodyPr/>
        <a:lstStyle/>
        <a:p>
          <a:endParaRPr lang="en-GB"/>
        </a:p>
      </dgm:t>
    </dgm:pt>
    <dgm:pt modelId="{D86828B4-63E4-4990-93AB-124312C6C91A}" type="sibTrans" cxnId="{60D9CA6B-8446-41E4-B253-8151EC739E91}">
      <dgm:prSet/>
      <dgm:spPr/>
      <dgm:t>
        <a:bodyPr/>
        <a:lstStyle/>
        <a:p>
          <a:endParaRPr lang="en-GB"/>
        </a:p>
      </dgm:t>
    </dgm:pt>
    <dgm:pt modelId="{17998262-808E-40ED-B0CF-2F30A424B62E}">
      <dgm:prSet phldrT="[Text]"/>
      <dgm:spPr/>
      <dgm:t>
        <a:bodyPr/>
        <a:lstStyle/>
        <a:p>
          <a:r>
            <a:rPr lang="ru-RU" dirty="0"/>
            <a:t>5 летнее планирование </a:t>
          </a:r>
          <a:endParaRPr lang="en-GB" dirty="0"/>
        </a:p>
      </dgm:t>
    </dgm:pt>
    <dgm:pt modelId="{718EB48A-9D04-491A-9A48-C4A85DCE55F7}" type="parTrans" cxnId="{23EE016E-5AFE-4111-88F0-62C5CE01C964}">
      <dgm:prSet/>
      <dgm:spPr/>
      <dgm:t>
        <a:bodyPr/>
        <a:lstStyle/>
        <a:p>
          <a:endParaRPr lang="en-GB"/>
        </a:p>
      </dgm:t>
    </dgm:pt>
    <dgm:pt modelId="{215715C0-45E2-41C6-904C-35476CBA9C6E}" type="sibTrans" cxnId="{23EE016E-5AFE-4111-88F0-62C5CE01C964}">
      <dgm:prSet/>
      <dgm:spPr/>
      <dgm:t>
        <a:bodyPr/>
        <a:lstStyle/>
        <a:p>
          <a:endParaRPr lang="en-GB"/>
        </a:p>
      </dgm:t>
    </dgm:pt>
    <dgm:pt modelId="{5C3B7A88-3EC9-4995-825A-7285EC98257F}" type="pres">
      <dgm:prSet presAssocID="{E5A1FAB9-A77E-4F01-A333-8E5E844D0992}" presName="rootnode" presStyleCnt="0">
        <dgm:presLayoutVars>
          <dgm:chMax/>
          <dgm:chPref/>
          <dgm:dir/>
          <dgm:animLvl val="lvl"/>
        </dgm:presLayoutVars>
      </dgm:prSet>
      <dgm:spPr/>
    </dgm:pt>
    <dgm:pt modelId="{4875979F-2D5C-4F10-8CC2-B6F37BF76C88}" type="pres">
      <dgm:prSet presAssocID="{A7B7F94A-4036-4D0E-950D-980E827284E3}" presName="composite" presStyleCnt="0"/>
      <dgm:spPr/>
    </dgm:pt>
    <dgm:pt modelId="{39101039-230E-43DD-A500-8D1A1A665BD3}" type="pres">
      <dgm:prSet presAssocID="{A7B7F94A-4036-4D0E-950D-980E827284E3}" presName="LShape" presStyleLbl="alignNode1" presStyleIdx="0" presStyleCnt="5"/>
      <dgm:spPr/>
    </dgm:pt>
    <dgm:pt modelId="{C2D0CB67-7E35-43CA-8D2A-8FB571C2F36D}" type="pres">
      <dgm:prSet presAssocID="{A7B7F94A-4036-4D0E-950D-980E827284E3}" presName="ParentText" presStyleLbl="revTx" presStyleIdx="0" presStyleCnt="3">
        <dgm:presLayoutVars>
          <dgm:chMax val="0"/>
          <dgm:chPref val="0"/>
          <dgm:bulletEnabled val="1"/>
        </dgm:presLayoutVars>
      </dgm:prSet>
      <dgm:spPr/>
    </dgm:pt>
    <dgm:pt modelId="{03F0E025-D5FF-47D4-8D6B-A05C2E41C773}" type="pres">
      <dgm:prSet presAssocID="{A7B7F94A-4036-4D0E-950D-980E827284E3}" presName="Triangle" presStyleLbl="alignNode1" presStyleIdx="1" presStyleCnt="5"/>
      <dgm:spPr/>
    </dgm:pt>
    <dgm:pt modelId="{6AF93A4F-2D23-41A8-9318-B2539F811F84}" type="pres">
      <dgm:prSet presAssocID="{87FAEB8C-8DE8-45F8-AC7D-79191B0AACE9}" presName="sibTrans" presStyleCnt="0"/>
      <dgm:spPr/>
    </dgm:pt>
    <dgm:pt modelId="{84260FA2-DB83-4C93-8D1E-29DA4B4D5F87}" type="pres">
      <dgm:prSet presAssocID="{87FAEB8C-8DE8-45F8-AC7D-79191B0AACE9}" presName="space" presStyleCnt="0"/>
      <dgm:spPr/>
    </dgm:pt>
    <dgm:pt modelId="{E22EB1C9-EEB5-4661-99C7-57B3ABF87F85}" type="pres">
      <dgm:prSet presAssocID="{DC162874-37A6-45AA-A83E-EEB59B3C8418}" presName="composite" presStyleCnt="0"/>
      <dgm:spPr/>
    </dgm:pt>
    <dgm:pt modelId="{BEDE7851-650E-4A38-A562-319C74BBAEC8}" type="pres">
      <dgm:prSet presAssocID="{DC162874-37A6-45AA-A83E-EEB59B3C8418}" presName="LShape" presStyleLbl="alignNode1" presStyleIdx="2" presStyleCnt="5"/>
      <dgm:spPr/>
    </dgm:pt>
    <dgm:pt modelId="{879228FC-02BD-4D2C-9CE3-C2BAAF3D4411}" type="pres">
      <dgm:prSet presAssocID="{DC162874-37A6-45AA-A83E-EEB59B3C8418}" presName="ParentText" presStyleLbl="revTx" presStyleIdx="1" presStyleCnt="3">
        <dgm:presLayoutVars>
          <dgm:chMax val="0"/>
          <dgm:chPref val="0"/>
          <dgm:bulletEnabled val="1"/>
        </dgm:presLayoutVars>
      </dgm:prSet>
      <dgm:spPr/>
    </dgm:pt>
    <dgm:pt modelId="{BF2E7461-887C-4586-82E6-9ED911D8408D}" type="pres">
      <dgm:prSet presAssocID="{DC162874-37A6-45AA-A83E-EEB59B3C8418}" presName="Triangle" presStyleLbl="alignNode1" presStyleIdx="3" presStyleCnt="5"/>
      <dgm:spPr/>
    </dgm:pt>
    <dgm:pt modelId="{49D0C5F0-AD64-43C3-B45F-AC472A8CBC9E}" type="pres">
      <dgm:prSet presAssocID="{D86828B4-63E4-4990-93AB-124312C6C91A}" presName="sibTrans" presStyleCnt="0"/>
      <dgm:spPr/>
    </dgm:pt>
    <dgm:pt modelId="{89B7C691-5B2E-49A7-80B6-704055A4A1EB}" type="pres">
      <dgm:prSet presAssocID="{D86828B4-63E4-4990-93AB-124312C6C91A}" presName="space" presStyleCnt="0"/>
      <dgm:spPr/>
    </dgm:pt>
    <dgm:pt modelId="{A5428EA4-6DE9-4200-9D0A-CE7A0562224A}" type="pres">
      <dgm:prSet presAssocID="{17998262-808E-40ED-B0CF-2F30A424B62E}" presName="composite" presStyleCnt="0"/>
      <dgm:spPr/>
    </dgm:pt>
    <dgm:pt modelId="{79302184-6F79-4474-A9CB-6473C2F45B7E}" type="pres">
      <dgm:prSet presAssocID="{17998262-808E-40ED-B0CF-2F30A424B62E}" presName="LShape" presStyleLbl="alignNode1" presStyleIdx="4" presStyleCnt="5"/>
      <dgm:spPr/>
    </dgm:pt>
    <dgm:pt modelId="{A42EDC81-CB47-4442-B776-529E62AF4CDD}" type="pres">
      <dgm:prSet presAssocID="{17998262-808E-40ED-B0CF-2F30A424B62E}" presName="ParentText" presStyleLbl="revTx" presStyleIdx="2" presStyleCnt="3">
        <dgm:presLayoutVars>
          <dgm:chMax val="0"/>
          <dgm:chPref val="0"/>
          <dgm:bulletEnabled val="1"/>
        </dgm:presLayoutVars>
      </dgm:prSet>
      <dgm:spPr/>
    </dgm:pt>
  </dgm:ptLst>
  <dgm:cxnLst>
    <dgm:cxn modelId="{60D9CA6B-8446-41E4-B253-8151EC739E91}" srcId="{E5A1FAB9-A77E-4F01-A333-8E5E844D0992}" destId="{DC162874-37A6-45AA-A83E-EEB59B3C8418}" srcOrd="1" destOrd="0" parTransId="{FD97024B-04DE-41EA-A0DD-6F68C758209E}" sibTransId="{D86828B4-63E4-4990-93AB-124312C6C91A}"/>
    <dgm:cxn modelId="{23EE016E-5AFE-4111-88F0-62C5CE01C964}" srcId="{E5A1FAB9-A77E-4F01-A333-8E5E844D0992}" destId="{17998262-808E-40ED-B0CF-2F30A424B62E}" srcOrd="2" destOrd="0" parTransId="{718EB48A-9D04-491A-9A48-C4A85DCE55F7}" sibTransId="{215715C0-45E2-41C6-904C-35476CBA9C6E}"/>
    <dgm:cxn modelId="{1CC67151-C7D0-4E3A-B326-E870CDBA56C2}" type="presOf" srcId="{DC162874-37A6-45AA-A83E-EEB59B3C8418}" destId="{879228FC-02BD-4D2C-9CE3-C2BAAF3D4411}" srcOrd="0" destOrd="0" presId="urn:microsoft.com/office/officeart/2009/3/layout/StepUpProcess"/>
    <dgm:cxn modelId="{27EB0078-898F-4D85-8045-F9FE6B7A4C39}" srcId="{E5A1FAB9-A77E-4F01-A333-8E5E844D0992}" destId="{A7B7F94A-4036-4D0E-950D-980E827284E3}" srcOrd="0" destOrd="0" parTransId="{AEA83D37-5714-4FD1-8901-E02DC8E91F83}" sibTransId="{87FAEB8C-8DE8-45F8-AC7D-79191B0AACE9}"/>
    <dgm:cxn modelId="{1C30A081-9D67-48F4-9CDE-6C3BB7EB8916}" type="presOf" srcId="{E5A1FAB9-A77E-4F01-A333-8E5E844D0992}" destId="{5C3B7A88-3EC9-4995-825A-7285EC98257F}" srcOrd="0" destOrd="0" presId="urn:microsoft.com/office/officeart/2009/3/layout/StepUpProcess"/>
    <dgm:cxn modelId="{F145C199-59AB-452E-A220-ED8F7E42BF2B}" type="presOf" srcId="{17998262-808E-40ED-B0CF-2F30A424B62E}" destId="{A42EDC81-CB47-4442-B776-529E62AF4CDD}" srcOrd="0" destOrd="0" presId="urn:microsoft.com/office/officeart/2009/3/layout/StepUpProcess"/>
    <dgm:cxn modelId="{D949EAB9-7E05-4F25-8209-825A99787890}" type="presOf" srcId="{A7B7F94A-4036-4D0E-950D-980E827284E3}" destId="{C2D0CB67-7E35-43CA-8D2A-8FB571C2F36D}" srcOrd="0" destOrd="0" presId="urn:microsoft.com/office/officeart/2009/3/layout/StepUpProcess"/>
    <dgm:cxn modelId="{6AAAECFA-B375-47E0-8BDC-25648A95A09F}" type="presParOf" srcId="{5C3B7A88-3EC9-4995-825A-7285EC98257F}" destId="{4875979F-2D5C-4F10-8CC2-B6F37BF76C88}" srcOrd="0" destOrd="0" presId="urn:microsoft.com/office/officeart/2009/3/layout/StepUpProcess"/>
    <dgm:cxn modelId="{E6158765-3FC5-4F6B-8C85-CE32A1B55723}" type="presParOf" srcId="{4875979F-2D5C-4F10-8CC2-B6F37BF76C88}" destId="{39101039-230E-43DD-A500-8D1A1A665BD3}" srcOrd="0" destOrd="0" presId="urn:microsoft.com/office/officeart/2009/3/layout/StepUpProcess"/>
    <dgm:cxn modelId="{3E3B3D66-4580-4BDD-A372-57633BCD241B}" type="presParOf" srcId="{4875979F-2D5C-4F10-8CC2-B6F37BF76C88}" destId="{C2D0CB67-7E35-43CA-8D2A-8FB571C2F36D}" srcOrd="1" destOrd="0" presId="urn:microsoft.com/office/officeart/2009/3/layout/StepUpProcess"/>
    <dgm:cxn modelId="{60C24332-5773-488D-8651-0B5ECA2C8441}" type="presParOf" srcId="{4875979F-2D5C-4F10-8CC2-B6F37BF76C88}" destId="{03F0E025-D5FF-47D4-8D6B-A05C2E41C773}" srcOrd="2" destOrd="0" presId="urn:microsoft.com/office/officeart/2009/3/layout/StepUpProcess"/>
    <dgm:cxn modelId="{9A565CF2-C45A-4E5A-A642-556E5B9C02B6}" type="presParOf" srcId="{5C3B7A88-3EC9-4995-825A-7285EC98257F}" destId="{6AF93A4F-2D23-41A8-9318-B2539F811F84}" srcOrd="1" destOrd="0" presId="urn:microsoft.com/office/officeart/2009/3/layout/StepUpProcess"/>
    <dgm:cxn modelId="{A7AA8A20-6C27-4B1E-9F79-CA0F52BCE891}" type="presParOf" srcId="{6AF93A4F-2D23-41A8-9318-B2539F811F84}" destId="{84260FA2-DB83-4C93-8D1E-29DA4B4D5F87}" srcOrd="0" destOrd="0" presId="urn:microsoft.com/office/officeart/2009/3/layout/StepUpProcess"/>
    <dgm:cxn modelId="{6D408F04-F417-4DA8-BA95-70745B1987FA}" type="presParOf" srcId="{5C3B7A88-3EC9-4995-825A-7285EC98257F}" destId="{E22EB1C9-EEB5-4661-99C7-57B3ABF87F85}" srcOrd="2" destOrd="0" presId="urn:microsoft.com/office/officeart/2009/3/layout/StepUpProcess"/>
    <dgm:cxn modelId="{A309D847-0514-4114-93C9-91BD077DB599}" type="presParOf" srcId="{E22EB1C9-EEB5-4661-99C7-57B3ABF87F85}" destId="{BEDE7851-650E-4A38-A562-319C74BBAEC8}" srcOrd="0" destOrd="0" presId="urn:microsoft.com/office/officeart/2009/3/layout/StepUpProcess"/>
    <dgm:cxn modelId="{890F7D7F-7024-464C-953E-CE684384C90E}" type="presParOf" srcId="{E22EB1C9-EEB5-4661-99C7-57B3ABF87F85}" destId="{879228FC-02BD-4D2C-9CE3-C2BAAF3D4411}" srcOrd="1" destOrd="0" presId="urn:microsoft.com/office/officeart/2009/3/layout/StepUpProcess"/>
    <dgm:cxn modelId="{BF5B08CB-1731-4E41-87F8-9CF9ED8826C5}" type="presParOf" srcId="{E22EB1C9-EEB5-4661-99C7-57B3ABF87F85}" destId="{BF2E7461-887C-4586-82E6-9ED911D8408D}" srcOrd="2" destOrd="0" presId="urn:microsoft.com/office/officeart/2009/3/layout/StepUpProcess"/>
    <dgm:cxn modelId="{DCAEB876-D5DB-4D80-A3A0-BC09C00562D7}" type="presParOf" srcId="{5C3B7A88-3EC9-4995-825A-7285EC98257F}" destId="{49D0C5F0-AD64-43C3-B45F-AC472A8CBC9E}" srcOrd="3" destOrd="0" presId="urn:microsoft.com/office/officeart/2009/3/layout/StepUpProcess"/>
    <dgm:cxn modelId="{41C9B6A5-3187-45ED-8FBD-1C43C14C8F5B}" type="presParOf" srcId="{49D0C5F0-AD64-43C3-B45F-AC472A8CBC9E}" destId="{89B7C691-5B2E-49A7-80B6-704055A4A1EB}" srcOrd="0" destOrd="0" presId="urn:microsoft.com/office/officeart/2009/3/layout/StepUpProcess"/>
    <dgm:cxn modelId="{98B09701-4E91-4BD7-990E-65519D11FD71}" type="presParOf" srcId="{5C3B7A88-3EC9-4995-825A-7285EC98257F}" destId="{A5428EA4-6DE9-4200-9D0A-CE7A0562224A}" srcOrd="4" destOrd="0" presId="urn:microsoft.com/office/officeart/2009/3/layout/StepUpProcess"/>
    <dgm:cxn modelId="{9521846A-345D-4E7E-88D3-48CE83B13F87}" type="presParOf" srcId="{A5428EA4-6DE9-4200-9D0A-CE7A0562224A}" destId="{79302184-6F79-4474-A9CB-6473C2F45B7E}" srcOrd="0" destOrd="0" presId="urn:microsoft.com/office/officeart/2009/3/layout/StepUpProcess"/>
    <dgm:cxn modelId="{84CFDDB8-BF17-44C7-8AC7-D0A3C80059DB}" type="presParOf" srcId="{A5428EA4-6DE9-4200-9D0A-CE7A0562224A}" destId="{A42EDC81-CB47-4442-B776-529E62AF4CDD}"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5C4E5-33D4-4E99-8C01-6FCF69A44D1E}">
      <dsp:nvSpPr>
        <dsp:cNvPr id="0" name=""/>
        <dsp:cNvSpPr/>
      </dsp:nvSpPr>
      <dsp:spPr>
        <a:xfrm>
          <a:off x="-3836394" y="-589180"/>
          <a:ext cx="4572436" cy="4572436"/>
        </a:xfrm>
        <a:prstGeom prst="blockArc">
          <a:avLst>
            <a:gd name="adj1" fmla="val 18900000"/>
            <a:gd name="adj2" fmla="val 2700000"/>
            <a:gd name="adj3" fmla="val 472"/>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66DFCC-034B-4146-916B-2A56899260A7}">
      <dsp:nvSpPr>
        <dsp:cNvPr id="0" name=""/>
        <dsp:cNvSpPr/>
      </dsp:nvSpPr>
      <dsp:spPr>
        <a:xfrm>
          <a:off x="473330" y="339407"/>
          <a:ext cx="7546564" cy="6788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8809" tIns="38100" rIns="38100" bIns="38100" numCol="1" spcCol="1270" anchor="ctr" anchorCtr="0">
          <a:noAutofit/>
        </a:bodyPr>
        <a:lstStyle/>
        <a:p>
          <a:pPr marL="0" lvl="0" indent="0" algn="l" defTabSz="666750">
            <a:lnSpc>
              <a:spcPct val="90000"/>
            </a:lnSpc>
            <a:spcBef>
              <a:spcPct val="0"/>
            </a:spcBef>
            <a:spcAft>
              <a:spcPct val="35000"/>
            </a:spcAft>
            <a:buNone/>
          </a:pPr>
          <a:r>
            <a:rPr lang="en-US" sz="1500" kern="1200" dirty="0"/>
            <a:t>KPI 9 a: </a:t>
          </a:r>
          <a:r>
            <a:rPr lang="ru-RU" sz="1500" kern="1200" dirty="0"/>
            <a:t>Число приоритетных стран с комплексными программами, направленными на сокращение правовых барьеров</a:t>
          </a:r>
          <a:endParaRPr lang="en-GB" sz="1500" kern="1200" dirty="0"/>
        </a:p>
      </dsp:txBody>
      <dsp:txXfrm>
        <a:off x="473330" y="339407"/>
        <a:ext cx="7546564" cy="678815"/>
      </dsp:txXfrm>
    </dsp:sp>
    <dsp:sp modelId="{29F81ADF-D8DF-413B-A437-3FF742DAFB3B}">
      <dsp:nvSpPr>
        <dsp:cNvPr id="0" name=""/>
        <dsp:cNvSpPr/>
      </dsp:nvSpPr>
      <dsp:spPr>
        <a:xfrm>
          <a:off x="49070" y="254555"/>
          <a:ext cx="848518" cy="84851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835C73-D19B-4F98-9F55-11DFD791FA1A}">
      <dsp:nvSpPr>
        <dsp:cNvPr id="0" name=""/>
        <dsp:cNvSpPr/>
      </dsp:nvSpPr>
      <dsp:spPr>
        <a:xfrm>
          <a:off x="720079" y="1357630"/>
          <a:ext cx="7299814" cy="6788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8809" tIns="38100" rIns="38100" bIns="38100" numCol="1" spcCol="1270" anchor="ctr" anchorCtr="0">
          <a:noAutofit/>
        </a:bodyPr>
        <a:lstStyle/>
        <a:p>
          <a:pPr marL="0" lvl="0" indent="0" algn="l" defTabSz="666750">
            <a:lnSpc>
              <a:spcPct val="90000"/>
            </a:lnSpc>
            <a:spcBef>
              <a:spcPct val="0"/>
            </a:spcBef>
            <a:spcAft>
              <a:spcPct val="35000"/>
            </a:spcAft>
            <a:buNone/>
          </a:pPr>
          <a:r>
            <a:rPr lang="en-US" sz="1500" kern="1200" dirty="0"/>
            <a:t>KPI 9 b: </a:t>
          </a:r>
          <a:r>
            <a:rPr lang="ru-RU" sz="1500" kern="1200" dirty="0"/>
            <a:t>Процентная доля гранта страны, инвестированного в программы, ориентированные на ключевые группы населения и </a:t>
          </a:r>
          <a:r>
            <a:rPr lang="ru-RU" sz="1500" kern="1200" dirty="0" err="1"/>
            <a:t>правовы</a:t>
          </a:r>
          <a:r>
            <a:rPr lang="en-US" sz="1500" kern="1200" dirty="0"/>
            <a:t>e </a:t>
          </a:r>
          <a:r>
            <a:rPr lang="ru-RU" sz="1500" kern="1200" dirty="0"/>
            <a:t>барьеры</a:t>
          </a:r>
          <a:r>
            <a:rPr lang="en-US" sz="1500" kern="1200" dirty="0"/>
            <a:t>,</a:t>
          </a:r>
          <a:r>
            <a:rPr lang="ru-RU" sz="1500" kern="1200" dirty="0"/>
            <a:t> в странах со средним уровнем дохода</a:t>
          </a:r>
          <a:endParaRPr lang="en-GB" sz="1500" kern="1200" dirty="0"/>
        </a:p>
      </dsp:txBody>
      <dsp:txXfrm>
        <a:off x="720079" y="1357630"/>
        <a:ext cx="7299814" cy="678815"/>
      </dsp:txXfrm>
    </dsp:sp>
    <dsp:sp modelId="{9B0E8D1F-49EA-4090-AAC1-E7CF12E2EBBB}">
      <dsp:nvSpPr>
        <dsp:cNvPr id="0" name=""/>
        <dsp:cNvSpPr/>
      </dsp:nvSpPr>
      <dsp:spPr>
        <a:xfrm>
          <a:off x="295819" y="1272778"/>
          <a:ext cx="848518" cy="84851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B96E23-A06F-44C5-8901-8D126AF4E1F0}">
      <dsp:nvSpPr>
        <dsp:cNvPr id="0" name=""/>
        <dsp:cNvSpPr/>
      </dsp:nvSpPr>
      <dsp:spPr>
        <a:xfrm>
          <a:off x="473330" y="2375852"/>
          <a:ext cx="7546564" cy="6788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8809" tIns="38100" rIns="38100" bIns="38100" numCol="1" spcCol="1270" anchor="ctr" anchorCtr="0">
          <a:noAutofit/>
        </a:bodyPr>
        <a:lstStyle/>
        <a:p>
          <a:pPr marL="0" lvl="0" indent="0" algn="l" defTabSz="666750">
            <a:lnSpc>
              <a:spcPct val="90000"/>
            </a:lnSpc>
            <a:spcBef>
              <a:spcPct val="0"/>
            </a:spcBef>
            <a:spcAft>
              <a:spcPct val="35000"/>
            </a:spcAft>
            <a:buNone/>
          </a:pPr>
          <a:r>
            <a:rPr lang="en-US" sz="1500" kern="1200" dirty="0"/>
            <a:t>KPI 9 c: </a:t>
          </a:r>
          <a:r>
            <a:rPr lang="ru-RU" sz="1500" kern="1200" dirty="0"/>
            <a:t>Процент финансирования программ, ориентированных на ключевые группы населения и </a:t>
          </a:r>
          <a:r>
            <a:rPr lang="ru-RU" sz="1500" kern="1200" dirty="0" err="1"/>
            <a:t>правовы</a:t>
          </a:r>
          <a:r>
            <a:rPr lang="en-US" sz="1500" kern="1200" dirty="0"/>
            <a:t>e </a:t>
          </a:r>
          <a:r>
            <a:rPr lang="ru-RU" sz="1500" kern="1200" dirty="0"/>
            <a:t>барьеры</a:t>
          </a:r>
          <a:r>
            <a:rPr lang="en-US" sz="1500" kern="1200" dirty="0"/>
            <a:t>, </a:t>
          </a:r>
          <a:r>
            <a:rPr lang="ru-RU" sz="1500" kern="1200" dirty="0"/>
            <a:t>из внутренних (государственных и частных) источников</a:t>
          </a:r>
          <a:r>
            <a:rPr lang="en-US" sz="1500" kern="1200" dirty="0"/>
            <a:t> </a:t>
          </a:r>
          <a:endParaRPr lang="en-GB" sz="1500" kern="1200" dirty="0"/>
        </a:p>
      </dsp:txBody>
      <dsp:txXfrm>
        <a:off x="473330" y="2375852"/>
        <a:ext cx="7546564" cy="678815"/>
      </dsp:txXfrm>
    </dsp:sp>
    <dsp:sp modelId="{3C931EC5-989D-4E03-87B1-B6CE177D103A}">
      <dsp:nvSpPr>
        <dsp:cNvPr id="0" name=""/>
        <dsp:cNvSpPr/>
      </dsp:nvSpPr>
      <dsp:spPr>
        <a:xfrm>
          <a:off x="49070" y="2291000"/>
          <a:ext cx="848518" cy="84851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5C4E5-33D4-4E99-8C01-6FCF69A44D1E}">
      <dsp:nvSpPr>
        <dsp:cNvPr id="0" name=""/>
        <dsp:cNvSpPr/>
      </dsp:nvSpPr>
      <dsp:spPr>
        <a:xfrm>
          <a:off x="-4000727" y="-614163"/>
          <a:ext cx="4767652" cy="4767652"/>
        </a:xfrm>
        <a:prstGeom prst="blockArc">
          <a:avLst>
            <a:gd name="adj1" fmla="val 18900000"/>
            <a:gd name="adj2" fmla="val 2700000"/>
            <a:gd name="adj3" fmla="val 45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66DFCC-034B-4146-916B-2A56899260A7}">
      <dsp:nvSpPr>
        <dsp:cNvPr id="0" name=""/>
        <dsp:cNvSpPr/>
      </dsp:nvSpPr>
      <dsp:spPr>
        <a:xfrm>
          <a:off x="401886" y="272103"/>
          <a:ext cx="7615713" cy="5444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2189" tIns="50800" rIns="50800" bIns="50800" numCol="1" spcCol="1270" anchor="ctr" anchorCtr="0">
          <a:noAutofit/>
        </a:bodyPr>
        <a:lstStyle/>
        <a:p>
          <a:pPr marL="0" lvl="0" indent="0" algn="l" defTabSz="889000">
            <a:lnSpc>
              <a:spcPct val="90000"/>
            </a:lnSpc>
            <a:spcBef>
              <a:spcPct val="0"/>
            </a:spcBef>
            <a:spcAft>
              <a:spcPct val="35000"/>
            </a:spcAft>
            <a:buNone/>
          </a:pPr>
          <a:r>
            <a:rPr lang="ru-RU" sz="2000" kern="1200" dirty="0"/>
            <a:t>20 стран для получения интенсивной поддержки</a:t>
          </a:r>
          <a:endParaRPr lang="en-GB" sz="2000" kern="1200" dirty="0"/>
        </a:p>
      </dsp:txBody>
      <dsp:txXfrm>
        <a:off x="401886" y="272103"/>
        <a:ext cx="7615713" cy="544489"/>
      </dsp:txXfrm>
    </dsp:sp>
    <dsp:sp modelId="{29F81ADF-D8DF-413B-A437-3FF742DAFB3B}">
      <dsp:nvSpPr>
        <dsp:cNvPr id="0" name=""/>
        <dsp:cNvSpPr/>
      </dsp:nvSpPr>
      <dsp:spPr>
        <a:xfrm>
          <a:off x="61580" y="204042"/>
          <a:ext cx="680612" cy="68061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835C73-D19B-4F98-9F55-11DFD791FA1A}">
      <dsp:nvSpPr>
        <dsp:cNvPr id="0" name=""/>
        <dsp:cNvSpPr/>
      </dsp:nvSpPr>
      <dsp:spPr>
        <a:xfrm>
          <a:off x="714054" y="1088979"/>
          <a:ext cx="7303545" cy="5444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2189" tIns="50800" rIns="50800" bIns="50800" numCol="1" spcCol="1270" anchor="ctr" anchorCtr="0">
          <a:noAutofit/>
        </a:bodyPr>
        <a:lstStyle/>
        <a:p>
          <a:pPr marL="0" lvl="0" indent="0" algn="l" defTabSz="889000">
            <a:lnSpc>
              <a:spcPct val="90000"/>
            </a:lnSpc>
            <a:spcBef>
              <a:spcPct val="0"/>
            </a:spcBef>
            <a:spcAft>
              <a:spcPct val="35000"/>
            </a:spcAft>
            <a:buNone/>
          </a:pPr>
          <a:r>
            <a:rPr lang="ru-RU" sz="2000" kern="1200" dirty="0"/>
            <a:t>Глубинная оценка исходного состояния в каждой стране</a:t>
          </a:r>
          <a:endParaRPr lang="en-GB" sz="2000" kern="1200" dirty="0"/>
        </a:p>
      </dsp:txBody>
      <dsp:txXfrm>
        <a:off x="714054" y="1088979"/>
        <a:ext cx="7303545" cy="544489"/>
      </dsp:txXfrm>
    </dsp:sp>
    <dsp:sp modelId="{9B0E8D1F-49EA-4090-AAC1-E7CF12E2EBBB}">
      <dsp:nvSpPr>
        <dsp:cNvPr id="0" name=""/>
        <dsp:cNvSpPr/>
      </dsp:nvSpPr>
      <dsp:spPr>
        <a:xfrm>
          <a:off x="373748" y="1020918"/>
          <a:ext cx="680612" cy="68061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B96E23-A06F-44C5-8901-8D126AF4E1F0}">
      <dsp:nvSpPr>
        <dsp:cNvPr id="0" name=""/>
        <dsp:cNvSpPr/>
      </dsp:nvSpPr>
      <dsp:spPr>
        <a:xfrm>
          <a:off x="714054" y="1905855"/>
          <a:ext cx="7303545" cy="5444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2189" tIns="50800" rIns="50800" bIns="50800" numCol="1" spcCol="1270" anchor="ctr" anchorCtr="0">
          <a:noAutofit/>
        </a:bodyPr>
        <a:lstStyle/>
        <a:p>
          <a:pPr marL="0" lvl="0" indent="0" algn="l" defTabSz="889000">
            <a:lnSpc>
              <a:spcPct val="90000"/>
            </a:lnSpc>
            <a:spcBef>
              <a:spcPct val="0"/>
            </a:spcBef>
            <a:spcAft>
              <a:spcPct val="35000"/>
            </a:spcAft>
            <a:buNone/>
          </a:pPr>
          <a:r>
            <a:rPr lang="ru-RU" sz="2000" kern="1200" dirty="0"/>
            <a:t>5 летнее планирование внутри каждой страны </a:t>
          </a:r>
          <a:r>
            <a:rPr lang="en-US" sz="2000" kern="1200" dirty="0"/>
            <a:t> </a:t>
          </a:r>
          <a:endParaRPr lang="en-GB" sz="2000" kern="1200" dirty="0"/>
        </a:p>
      </dsp:txBody>
      <dsp:txXfrm>
        <a:off x="714054" y="1905855"/>
        <a:ext cx="7303545" cy="544489"/>
      </dsp:txXfrm>
    </dsp:sp>
    <dsp:sp modelId="{3C931EC5-989D-4E03-87B1-B6CE177D103A}">
      <dsp:nvSpPr>
        <dsp:cNvPr id="0" name=""/>
        <dsp:cNvSpPr/>
      </dsp:nvSpPr>
      <dsp:spPr>
        <a:xfrm>
          <a:off x="373748" y="1837794"/>
          <a:ext cx="680612" cy="68061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7E3DBB-6859-40DC-B935-75DB6AC764B6}">
      <dsp:nvSpPr>
        <dsp:cNvPr id="0" name=""/>
        <dsp:cNvSpPr/>
      </dsp:nvSpPr>
      <dsp:spPr>
        <a:xfrm>
          <a:off x="401886" y="2722731"/>
          <a:ext cx="7615713" cy="5444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2189" tIns="50800" rIns="50800" bIns="50800" numCol="1" spcCol="1270" anchor="ctr" anchorCtr="0">
          <a:noAutofit/>
        </a:bodyPr>
        <a:lstStyle/>
        <a:p>
          <a:pPr marL="0" lvl="0" indent="0" algn="l" defTabSz="889000">
            <a:lnSpc>
              <a:spcPct val="90000"/>
            </a:lnSpc>
            <a:spcBef>
              <a:spcPct val="0"/>
            </a:spcBef>
            <a:spcAft>
              <a:spcPct val="35000"/>
            </a:spcAft>
            <a:buNone/>
          </a:pPr>
          <a:r>
            <a:rPr lang="ru-RU" sz="2000" kern="1200" dirty="0"/>
            <a:t>Строгий мониторинг и оценка</a:t>
          </a:r>
          <a:endParaRPr lang="en-GB" sz="2000" kern="1200" dirty="0"/>
        </a:p>
      </dsp:txBody>
      <dsp:txXfrm>
        <a:off x="401886" y="2722731"/>
        <a:ext cx="7615713" cy="544489"/>
      </dsp:txXfrm>
    </dsp:sp>
    <dsp:sp modelId="{BEB6A76E-7D47-431A-AD62-556FC61803C1}">
      <dsp:nvSpPr>
        <dsp:cNvPr id="0" name=""/>
        <dsp:cNvSpPr/>
      </dsp:nvSpPr>
      <dsp:spPr>
        <a:xfrm>
          <a:off x="61580" y="2654670"/>
          <a:ext cx="680612" cy="68061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101039-230E-43DD-A500-8D1A1A665BD3}">
      <dsp:nvSpPr>
        <dsp:cNvPr id="0" name=""/>
        <dsp:cNvSpPr/>
      </dsp:nvSpPr>
      <dsp:spPr>
        <a:xfrm rot="5400000">
          <a:off x="380755" y="1327890"/>
          <a:ext cx="1139501" cy="1896104"/>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D0CB67-7E35-43CA-8D2A-8FB571C2F36D}">
      <dsp:nvSpPr>
        <dsp:cNvPr id="0" name=""/>
        <dsp:cNvSpPr/>
      </dsp:nvSpPr>
      <dsp:spPr>
        <a:xfrm>
          <a:off x="190544" y="1894416"/>
          <a:ext cx="1711813" cy="150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ru-RU" sz="1500" kern="1200" dirty="0"/>
            <a:t>Глубинная оценка исходного состояния </a:t>
          </a:r>
          <a:endParaRPr lang="en-GB" sz="1500" kern="1200" dirty="0"/>
        </a:p>
      </dsp:txBody>
      <dsp:txXfrm>
        <a:off x="190544" y="1894416"/>
        <a:ext cx="1711813" cy="1500505"/>
      </dsp:txXfrm>
    </dsp:sp>
    <dsp:sp modelId="{03F0E025-D5FF-47D4-8D6B-A05C2E41C773}">
      <dsp:nvSpPr>
        <dsp:cNvPr id="0" name=""/>
        <dsp:cNvSpPr/>
      </dsp:nvSpPr>
      <dsp:spPr>
        <a:xfrm>
          <a:off x="1579374" y="1188296"/>
          <a:ext cx="322983" cy="322983"/>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DE7851-650E-4A38-A562-319C74BBAEC8}">
      <dsp:nvSpPr>
        <dsp:cNvPr id="0" name=""/>
        <dsp:cNvSpPr/>
      </dsp:nvSpPr>
      <dsp:spPr>
        <a:xfrm rot="5400000">
          <a:off x="2476349" y="809333"/>
          <a:ext cx="1139501" cy="1896104"/>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9228FC-02BD-4D2C-9CE3-C2BAAF3D4411}">
      <dsp:nvSpPr>
        <dsp:cNvPr id="0" name=""/>
        <dsp:cNvSpPr/>
      </dsp:nvSpPr>
      <dsp:spPr>
        <a:xfrm>
          <a:off x="2286138" y="1375860"/>
          <a:ext cx="1711813" cy="150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ru-RU" sz="1500" b="0" kern="1200" dirty="0"/>
            <a:t>Запрос на встречное финансирование</a:t>
          </a:r>
          <a:endParaRPr lang="en-GB" sz="1500" b="0" kern="1200" dirty="0"/>
        </a:p>
      </dsp:txBody>
      <dsp:txXfrm>
        <a:off x="2286138" y="1375860"/>
        <a:ext cx="1711813" cy="1500505"/>
      </dsp:txXfrm>
    </dsp:sp>
    <dsp:sp modelId="{BF2E7461-887C-4586-82E6-9ED911D8408D}">
      <dsp:nvSpPr>
        <dsp:cNvPr id="0" name=""/>
        <dsp:cNvSpPr/>
      </dsp:nvSpPr>
      <dsp:spPr>
        <a:xfrm>
          <a:off x="3674968" y="669740"/>
          <a:ext cx="322983" cy="322983"/>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302184-6F79-4474-A9CB-6473C2F45B7E}">
      <dsp:nvSpPr>
        <dsp:cNvPr id="0" name=""/>
        <dsp:cNvSpPr/>
      </dsp:nvSpPr>
      <dsp:spPr>
        <a:xfrm rot="5400000">
          <a:off x="4571943" y="290776"/>
          <a:ext cx="1139501" cy="1896104"/>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2EDC81-CB47-4442-B776-529E62AF4CDD}">
      <dsp:nvSpPr>
        <dsp:cNvPr id="0" name=""/>
        <dsp:cNvSpPr/>
      </dsp:nvSpPr>
      <dsp:spPr>
        <a:xfrm>
          <a:off x="4381732" y="857303"/>
          <a:ext cx="1711813" cy="150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ru-RU" sz="1500" kern="1200" dirty="0"/>
            <a:t>5 летнее планирование </a:t>
          </a:r>
          <a:endParaRPr lang="en-GB" sz="1500" kern="1200" dirty="0"/>
        </a:p>
      </dsp:txBody>
      <dsp:txXfrm>
        <a:off x="4381732" y="857303"/>
        <a:ext cx="1711813" cy="1500505"/>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0475" cy="49704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6737" y="0"/>
            <a:ext cx="2950475" cy="497046"/>
          </a:xfrm>
          <a:prstGeom prst="rect">
            <a:avLst/>
          </a:prstGeom>
        </p:spPr>
        <p:txBody>
          <a:bodyPr vert="horz" lIns="91440" tIns="45720" rIns="91440" bIns="45720" rtlCol="0"/>
          <a:lstStyle>
            <a:lvl1pPr algn="r">
              <a:defRPr sz="1200"/>
            </a:lvl1pPr>
          </a:lstStyle>
          <a:p>
            <a:fld id="{604D4827-EA02-B64F-967E-6B31CC928B92}" type="datetimeFigureOut">
              <a:rPr lang="en-US" smtClean="0"/>
              <a:t>7/21/2024</a:t>
            </a:fld>
            <a:endParaRPr lang="en-US"/>
          </a:p>
        </p:txBody>
      </p:sp>
      <p:sp>
        <p:nvSpPr>
          <p:cNvPr id="4" name="Footer Placeholder 3"/>
          <p:cNvSpPr>
            <a:spLocks noGrp="1"/>
          </p:cNvSpPr>
          <p:nvPr>
            <p:ph type="ftr" sz="quarter" idx="2"/>
          </p:nvPr>
        </p:nvSpPr>
        <p:spPr>
          <a:xfrm>
            <a:off x="1" y="9442154"/>
            <a:ext cx="2950475" cy="49704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6737" y="9442154"/>
            <a:ext cx="2950475" cy="497046"/>
          </a:xfrm>
          <a:prstGeom prst="rect">
            <a:avLst/>
          </a:prstGeom>
        </p:spPr>
        <p:txBody>
          <a:bodyPr vert="horz" lIns="91440" tIns="45720" rIns="91440" bIns="45720" rtlCol="0" anchor="b"/>
          <a:lstStyle>
            <a:lvl1pPr algn="r">
              <a:defRPr sz="1200"/>
            </a:lvl1pPr>
          </a:lstStyle>
          <a:p>
            <a:fld id="{65FCA21E-29DE-F741-979D-CB9352D77B83}" type="slidenum">
              <a:rPr lang="en-US" smtClean="0"/>
              <a:t>‹#›</a:t>
            </a:fld>
            <a:endParaRPr lang="en-US"/>
          </a:p>
        </p:txBody>
      </p:sp>
    </p:spTree>
    <p:extLst>
      <p:ext uri="{BB962C8B-B14F-4D97-AF65-F5344CB8AC3E}">
        <p14:creationId xmlns:p14="http://schemas.microsoft.com/office/powerpoint/2010/main" val="8061385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0475" cy="49704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208174E8-EC8E-354D-95D5-705426745375}" type="datetimeFigureOut">
              <a:rPr lang="en-US" smtClean="0"/>
              <a:t>7/21/2024</a:t>
            </a:fld>
            <a:endParaRPr lang="en-US"/>
          </a:p>
        </p:txBody>
      </p:sp>
      <p:sp>
        <p:nvSpPr>
          <p:cNvPr id="4" name="Slide Image Placeholder 3"/>
          <p:cNvSpPr>
            <a:spLocks noGrp="1" noRot="1" noChangeAspect="1"/>
          </p:cNvSpPr>
          <p:nvPr>
            <p:ph type="sldImg" idx="2"/>
          </p:nvPr>
        </p:nvSpPr>
        <p:spPr>
          <a:xfrm>
            <a:off x="92075" y="746125"/>
            <a:ext cx="6624638" cy="3727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42154"/>
            <a:ext cx="2950475" cy="49704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6DC366F2-1B82-8E43-B983-045388936D7F}" type="slidenum">
              <a:rPr lang="en-US" smtClean="0"/>
              <a:t>‹#›</a:t>
            </a:fld>
            <a:endParaRPr lang="en-US"/>
          </a:p>
        </p:txBody>
      </p:sp>
    </p:spTree>
    <p:extLst>
      <p:ext uri="{BB962C8B-B14F-4D97-AF65-F5344CB8AC3E}">
        <p14:creationId xmlns:p14="http://schemas.microsoft.com/office/powerpoint/2010/main" val="18351710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0"/>
              </a:spcAft>
              <a:defRPr/>
            </a:pPr>
            <a:r>
              <a:rPr lang="ru-RU" b="1" dirty="0">
                <a:solidFill>
                  <a:srgbClr val="02AE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Политическая декларация по ВИЧ/СПИДу 2016</a:t>
            </a:r>
            <a:r>
              <a:rPr lang="en-GB" b="1" dirty="0">
                <a:solidFill>
                  <a:srgbClr val="02AE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dirty="0"/>
              <a:t>10 целей</a:t>
            </a:r>
            <a:endParaRPr lang="en-US" dirty="0"/>
          </a:p>
          <a:p>
            <a:pPr fontAlgn="auto">
              <a:spcBef>
                <a:spcPts val="0"/>
              </a:spcBef>
              <a:spcAft>
                <a:spcPts val="0"/>
              </a:spcAft>
              <a:defRPr/>
            </a:pPr>
            <a:endParaRPr lang="en-US" dirty="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DE213B5B-AB40-44EE-8206-33410DC56739}" type="slidenum">
              <a:rPr lang="en-GB" altLang="en-US"/>
              <a:pPr eaLnBrk="1" hangingPunct="1"/>
              <a:t>2</a:t>
            </a:fld>
            <a:endParaRPr lang="en-GB" altLang="en-US"/>
          </a:p>
        </p:txBody>
      </p:sp>
    </p:spTree>
    <p:extLst>
      <p:ext uri="{BB962C8B-B14F-4D97-AF65-F5344CB8AC3E}">
        <p14:creationId xmlns:p14="http://schemas.microsoft.com/office/powerpoint/2010/main" val="3096567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B9286-2494-4D14-BBF7-EBD262566E97}" type="slidenum">
              <a:rPr lang="en-AU" smtClean="0"/>
              <a:t>3</a:t>
            </a:fld>
            <a:endParaRPr lang="en-AU"/>
          </a:p>
        </p:txBody>
      </p:sp>
    </p:spTree>
    <p:extLst>
      <p:ext uri="{BB962C8B-B14F-4D97-AF65-F5344CB8AC3E}">
        <p14:creationId xmlns:p14="http://schemas.microsoft.com/office/powerpoint/2010/main" val="687158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Human Rights Scale-up process includes</a:t>
            </a:r>
            <a:r>
              <a:rPr lang="en-US" baseline="0" dirty="0"/>
              <a:t> 4 stages- a planning stage followed by three main phase of work. </a:t>
            </a:r>
          </a:p>
          <a:p>
            <a:endParaRPr lang="en-US" baseline="0" dirty="0"/>
          </a:p>
          <a:p>
            <a:r>
              <a:rPr lang="en-US" baseline="0" dirty="0"/>
              <a:t>Planning stage included aligning the Global Fund human rights message and module, previously called, ‘Removing Legal Barriers module’ with the UNAIDS 7-key programs to reduce stigma and discrimination and increase access to justice. </a:t>
            </a:r>
          </a:p>
          <a:p>
            <a:endParaRPr lang="en-US" baseline="0" dirty="0"/>
          </a:p>
          <a:p>
            <a:r>
              <a:rPr lang="en-US" baseline="0" dirty="0"/>
              <a:t>The main reasons for this alignment include – first of all,  the realization that the narrow formulation of human rights programs as ‘removing legal barriers’ was highly limited and often carried a wrong message and secondly to be able to speak with one voice with UNAIDS. </a:t>
            </a:r>
          </a:p>
          <a:p>
            <a:endParaRPr lang="en-US" baseline="0" dirty="0"/>
          </a:p>
          <a:p>
            <a:r>
              <a:rPr lang="en-US" baseline="0" dirty="0"/>
              <a:t>The planning stage also included a intensive consultative process to select 20 countries for intensive support- making sure that inclusiveness and transparent selection process was essential in generating mutual ownership on this process within the Global Fund and other partners, including donor organizations. </a:t>
            </a:r>
          </a:p>
          <a:p>
            <a:endParaRPr lang="en-US" baseline="0" dirty="0"/>
          </a:p>
          <a:p>
            <a:r>
              <a:rPr lang="en-US" baseline="0" dirty="0"/>
              <a:t> Three main stages include conducting baseline studies in those countries; developing a 5-year country </a:t>
            </a:r>
            <a:r>
              <a:rPr lang="en-US" baseline="0" dirty="0" err="1"/>
              <a:t>workplan</a:t>
            </a:r>
            <a:r>
              <a:rPr lang="en-US" baseline="0" dirty="0"/>
              <a:t> per country; and putting in place rigorous monitoring and evaluation framework to track the progress made. I will go into each of the stages in details.</a:t>
            </a:r>
          </a:p>
          <a:p>
            <a:endParaRPr lang="en-US" baseline="0" dirty="0"/>
          </a:p>
          <a:p>
            <a:r>
              <a:rPr lang="en-US" baseline="0" dirty="0"/>
              <a:t>The aim of this project is not only to increase investment on human rights, but for us to gather data and generate evidence so that at the end of the project, we can demonstrate the health impact of these programs – if quality human rights programs were implemented in scale. </a:t>
            </a:r>
          </a:p>
        </p:txBody>
      </p:sp>
      <p:sp>
        <p:nvSpPr>
          <p:cNvPr id="4" name="Slide Number Placeholder 3"/>
          <p:cNvSpPr>
            <a:spLocks noGrp="1"/>
          </p:cNvSpPr>
          <p:nvPr>
            <p:ph type="sldNum" sz="quarter" idx="10"/>
          </p:nvPr>
        </p:nvSpPr>
        <p:spPr/>
        <p:txBody>
          <a:bodyPr/>
          <a:lstStyle/>
          <a:p>
            <a:fld id="{6DC366F2-1B82-8E43-B983-045388936D7F}" type="slidenum">
              <a:rPr lang="en-US" smtClean="0"/>
              <a:t>8</a:t>
            </a:fld>
            <a:endParaRPr lang="en-US"/>
          </a:p>
        </p:txBody>
      </p:sp>
    </p:spTree>
    <p:extLst>
      <p:ext uri="{BB962C8B-B14F-4D97-AF65-F5344CB8AC3E}">
        <p14:creationId xmlns:p14="http://schemas.microsoft.com/office/powerpoint/2010/main" val="2073046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B9286-2494-4D14-BBF7-EBD262566E97}" type="slidenum">
              <a:rPr lang="en-AU" smtClean="0"/>
              <a:t>9</a:t>
            </a:fld>
            <a:endParaRPr lang="en-AU"/>
          </a:p>
        </p:txBody>
      </p:sp>
    </p:spTree>
    <p:extLst>
      <p:ext uri="{BB962C8B-B14F-4D97-AF65-F5344CB8AC3E}">
        <p14:creationId xmlns:p14="http://schemas.microsoft.com/office/powerpoint/2010/main" val="1123323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ru-RU" altLang="en-US">
                <a:latin typeface="Times New Roman" panose="02020603050405020304" pitchFamily="18" charset="0"/>
                <a:cs typeface="Times New Roman" panose="02020603050405020304" pitchFamily="18" charset="0"/>
              </a:rPr>
              <a:t>Криминализация передачи ВИЧ-  в  16 странах  региона</a:t>
            </a:r>
            <a:endParaRPr lang="en-GB" altLang="en-US">
              <a:latin typeface="Times New Roman" panose="02020603050405020304" pitchFamily="18" charset="0"/>
              <a:cs typeface="Times New Roman" panose="02020603050405020304" pitchFamily="18" charset="0"/>
            </a:endParaRPr>
          </a:p>
          <a:p>
            <a:pPr>
              <a:spcBef>
                <a:spcPct val="0"/>
              </a:spcBef>
            </a:pPr>
            <a:r>
              <a:rPr lang="ru-RU" altLang="en-US">
                <a:latin typeface="Times New Roman" panose="02020603050405020304" pitchFamily="18" charset="0"/>
                <a:cs typeface="Times New Roman" panose="02020603050405020304" pitchFamily="18" charset="0"/>
              </a:rPr>
              <a:t>Административное наказание за секс-работу  в большинстве стран   </a:t>
            </a:r>
            <a:endParaRPr lang="en-GB" altLang="en-US">
              <a:latin typeface="Times New Roman" panose="02020603050405020304" pitchFamily="18" charset="0"/>
              <a:cs typeface="Times New Roman" panose="02020603050405020304" pitchFamily="18" charset="0"/>
            </a:endParaRPr>
          </a:p>
          <a:p>
            <a:pPr>
              <a:spcBef>
                <a:spcPct val="0"/>
              </a:spcBef>
            </a:pPr>
            <a:r>
              <a:rPr lang="ru-RU" altLang="en-US">
                <a:latin typeface="Times New Roman" panose="02020603050405020304" pitchFamily="18" charset="0"/>
                <a:cs typeface="Times New Roman" panose="02020603050405020304" pitchFamily="18" charset="0"/>
              </a:rPr>
              <a:t>Административные и уголовные преследования в отношении людей, употребляющих наркотики. </a:t>
            </a:r>
            <a:endParaRPr lang="en-GB" altLang="en-US">
              <a:latin typeface="Times New Roman" panose="02020603050405020304" pitchFamily="18" charset="0"/>
              <a:cs typeface="Times New Roman" panose="02020603050405020304" pitchFamily="18" charset="0"/>
            </a:endParaRPr>
          </a:p>
          <a:p>
            <a:pPr>
              <a:spcBef>
                <a:spcPct val="0"/>
              </a:spcBef>
            </a:pPr>
            <a:r>
              <a:rPr lang="ru-RU" altLang="en-US">
                <a:latin typeface="Times New Roman" panose="02020603050405020304" pitchFamily="18" charset="0"/>
                <a:cs typeface="Times New Roman" panose="02020603050405020304" pitchFamily="18" charset="0"/>
              </a:rPr>
              <a:t>Криминализация МСМ   в Узбекистане и Туркменистане   </a:t>
            </a:r>
            <a:endParaRPr lang="en-GB" altLang="en-US">
              <a:latin typeface="Times New Roman" panose="02020603050405020304" pitchFamily="18" charset="0"/>
              <a:cs typeface="Times New Roman" panose="02020603050405020304" pitchFamily="18" charset="0"/>
            </a:endParaRPr>
          </a:p>
          <a:p>
            <a:pPr>
              <a:spcBef>
                <a:spcPct val="0"/>
              </a:spcBef>
            </a:pPr>
            <a:r>
              <a:rPr lang="ru-RU" altLang="en-US">
                <a:latin typeface="Times New Roman" panose="02020603050405020304" pitchFamily="18" charset="0"/>
                <a:cs typeface="Times New Roman" panose="02020603050405020304" pitchFamily="18" charset="0"/>
              </a:rPr>
              <a:t>Принудительное тестирование отдельных групп населения – в нескольких странах. Попытки внедрения обязательного тестирования для новых групп населения (например, мигранты,  обязательное тестирование перед браком - Таджикистан).</a:t>
            </a:r>
            <a:endParaRPr lang="en-GB" altLang="en-US">
              <a:latin typeface="Times New Roman" panose="02020603050405020304" pitchFamily="18" charset="0"/>
              <a:cs typeface="Times New Roman" panose="02020603050405020304" pitchFamily="18" charset="0"/>
            </a:endParaRPr>
          </a:p>
          <a:p>
            <a:pPr>
              <a:spcBef>
                <a:spcPct val="0"/>
              </a:spcBef>
            </a:pPr>
            <a:r>
              <a:rPr lang="ru-RU" altLang="en-US">
                <a:latin typeface="Times New Roman" panose="02020603050405020304" pitchFamily="18" charset="0"/>
                <a:cs typeface="Times New Roman" panose="02020603050405020304" pitchFamily="18" charset="0"/>
              </a:rPr>
              <a:t>Высокий уровень стигмы и дискриминации , включая медицинские учреждения</a:t>
            </a:r>
          </a:p>
          <a:p>
            <a:pPr>
              <a:spcBef>
                <a:spcPct val="0"/>
              </a:spcBef>
            </a:pPr>
            <a:r>
              <a:rPr lang="ru-RU" altLang="en-US">
                <a:latin typeface="Times New Roman" panose="02020603050405020304" pitchFamily="18" charset="0"/>
                <a:cs typeface="Times New Roman" panose="02020603050405020304" pitchFamily="18" charset="0"/>
              </a:rPr>
              <a:t>Насилие со стороны сотрудников  правоохранительных органов в отношении ключевых групп населения. </a:t>
            </a:r>
            <a:endParaRPr lang="en-GB" altLang="en-US">
              <a:latin typeface="Times New Roman" panose="02020603050405020304" pitchFamily="18" charset="0"/>
              <a:cs typeface="Times New Roman" panose="02020603050405020304" pitchFamily="18" charset="0"/>
            </a:endParaRPr>
          </a:p>
          <a:p>
            <a:pPr>
              <a:spcBef>
                <a:spcPct val="0"/>
              </a:spcBef>
            </a:pPr>
            <a:r>
              <a:rPr lang="ru-RU" altLang="en-US">
                <a:latin typeface="Times New Roman" panose="02020603050405020304" pitchFamily="18" charset="0"/>
                <a:cs typeface="Times New Roman" panose="02020603050405020304" pitchFamily="18" charset="0"/>
              </a:rPr>
              <a:t>Формирование региональных трендов по внедрению законов</a:t>
            </a:r>
            <a:endParaRPr lang="en-GB" altLang="en-US">
              <a:latin typeface="Times New Roman" panose="02020603050405020304" pitchFamily="18" charset="0"/>
              <a:cs typeface="Times New Roman" panose="02020603050405020304" pitchFamily="18" charset="0"/>
            </a:endParaRPr>
          </a:p>
          <a:p>
            <a:pPr>
              <a:spcBef>
                <a:spcPct val="0"/>
              </a:spcBef>
            </a:pPr>
            <a:r>
              <a:rPr lang="ru-RU" altLang="en-US">
                <a:latin typeface="Times New Roman" panose="02020603050405020304" pitchFamily="18" charset="0"/>
                <a:cs typeface="Times New Roman" panose="02020603050405020304" pitchFamily="18" charset="0"/>
              </a:rPr>
              <a:t>Нарушение прав человека в чрезвычайных ситуациях( Украина- Донбасс)</a:t>
            </a:r>
            <a:endParaRPr lang="en-GB" altLang="en-US">
              <a:latin typeface="Times New Roman" panose="02020603050405020304" pitchFamily="18" charset="0"/>
              <a:cs typeface="Times New Roman" panose="02020603050405020304" pitchFamily="18" charset="0"/>
            </a:endParaRPr>
          </a:p>
          <a:p>
            <a:pPr>
              <a:spcBef>
                <a:spcPct val="0"/>
              </a:spcBef>
            </a:pPr>
            <a:endParaRPr lang="en-US" altLang="en-US"/>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97A4BDA3-D7DC-414E-B5F2-5375257BE91B}" type="slidenum">
              <a:rPr lang="en-GB" altLang="en-US"/>
              <a:pPr eaLnBrk="1" hangingPunct="1"/>
              <a:t>14</a:t>
            </a:fld>
            <a:endParaRPr lang="en-GB" altLang="en-US"/>
          </a:p>
        </p:txBody>
      </p:sp>
    </p:spTree>
    <p:extLst>
      <p:ext uri="{BB962C8B-B14F-4D97-AF65-F5344CB8AC3E}">
        <p14:creationId xmlns:p14="http://schemas.microsoft.com/office/powerpoint/2010/main" val="24887522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62775BF8-2EF4-E149-B2E0-F8C316D69E3A}" type="datetime1">
              <a:rPr lang="en-US" smtClean="0"/>
              <a:t>7/21/2024</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p>
        </p:txBody>
      </p:sp>
      <p:sp>
        <p:nvSpPr>
          <p:cNvPr id="11" name="Rectangle 10"/>
          <p:cNvSpPr/>
          <p:nvPr userDrawn="1"/>
        </p:nvSpPr>
        <p:spPr>
          <a:xfrm>
            <a:off x="0" y="0"/>
            <a:ext cx="9162000" cy="5151600"/>
          </a:xfrm>
          <a:prstGeom prst="rect">
            <a:avLst/>
          </a:prstGeom>
          <a:solidFill>
            <a:srgbClr val="005A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581656"/>
          </a:xfrm>
          <a:prstGeom prst="rect">
            <a:avLst/>
          </a:prstGeom>
        </p:spPr>
      </p:pic>
      <p:pic>
        <p:nvPicPr>
          <p:cNvPr id="8" name="Picture 7" descr="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858" y="4604114"/>
            <a:ext cx="1767600" cy="206552"/>
          </a:xfrm>
          <a:prstGeom prst="rect">
            <a:avLst/>
          </a:prstGeom>
        </p:spPr>
      </p:pic>
    </p:spTree>
    <p:extLst>
      <p:ext uri="{BB962C8B-B14F-4D97-AF65-F5344CB8AC3E}">
        <p14:creationId xmlns:p14="http://schemas.microsoft.com/office/powerpoint/2010/main" val="1692511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0000" y="450000"/>
            <a:ext cx="8064000" cy="85725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D1E3EDB-D7EB-F14E-A6D1-748C03EC5EDC}" type="slidenum">
              <a:rPr lang="en-US" smtClean="0"/>
              <a:t>‹#›</a:t>
            </a:fld>
            <a:endParaRPr lang="en-US" dirty="0"/>
          </a:p>
        </p:txBody>
      </p:sp>
    </p:spTree>
    <p:extLst>
      <p:ext uri="{BB962C8B-B14F-4D97-AF65-F5344CB8AC3E}">
        <p14:creationId xmlns:p14="http://schemas.microsoft.com/office/powerpoint/2010/main" val="658097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2" name="Title 1"/>
          <p:cNvSpPr>
            <a:spLocks noGrp="1"/>
          </p:cNvSpPr>
          <p:nvPr>
            <p:ph type="ctrTitle"/>
          </p:nvPr>
        </p:nvSpPr>
        <p:spPr>
          <a:xfrm>
            <a:off x="540000" y="450000"/>
            <a:ext cx="8064000" cy="425200"/>
          </a:xfrm>
        </p:spPr>
        <p:txBody>
          <a:bodyPr/>
          <a:lstStyle/>
          <a:p>
            <a:r>
              <a:rPr lang="en-US"/>
              <a:t>Click to edit Master title style</a:t>
            </a:r>
            <a:endParaRPr lang="en-US" dirty="0"/>
          </a:p>
        </p:txBody>
      </p:sp>
      <p:sp>
        <p:nvSpPr>
          <p:cNvPr id="3" name="Subtitle 2"/>
          <p:cNvSpPr>
            <a:spLocks noGrp="1"/>
          </p:cNvSpPr>
          <p:nvPr>
            <p:ph type="subTitle" idx="1"/>
          </p:nvPr>
        </p:nvSpPr>
        <p:spPr>
          <a:xfrm>
            <a:off x="540000" y="864000"/>
            <a:ext cx="8064000" cy="3960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1D1E3EDB-D7EB-F14E-A6D1-748C03EC5EDC}" type="slidenum">
              <a:rPr lang="en-US" smtClean="0"/>
              <a:t>‹#›</a:t>
            </a:fld>
            <a:endParaRPr lang="en-US" dirty="0"/>
          </a:p>
        </p:txBody>
      </p:sp>
      <p:sp>
        <p:nvSpPr>
          <p:cNvPr id="7" name="Content Placeholder 2"/>
          <p:cNvSpPr>
            <a:spLocks noGrp="1"/>
          </p:cNvSpPr>
          <p:nvPr>
            <p:ph idx="13"/>
          </p:nvPr>
        </p:nvSpPr>
        <p:spPr>
          <a:xfrm>
            <a:off x="539999" y="1351107"/>
            <a:ext cx="80640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01602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s with picture">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1D1E3EDB-D7EB-F14E-A6D1-748C03EC5EDC}" type="slidenum">
              <a:rPr lang="en-US" smtClean="0"/>
              <a:t>‹#›</a:t>
            </a:fld>
            <a:endParaRPr lang="en-US" dirty="0"/>
          </a:p>
        </p:txBody>
      </p:sp>
      <p:sp>
        <p:nvSpPr>
          <p:cNvPr id="8" name="Content Placeholder 2"/>
          <p:cNvSpPr>
            <a:spLocks noGrp="1"/>
          </p:cNvSpPr>
          <p:nvPr>
            <p:ph idx="13"/>
          </p:nvPr>
        </p:nvSpPr>
        <p:spPr>
          <a:xfrm>
            <a:off x="539999" y="1369903"/>
            <a:ext cx="3960000" cy="3151293"/>
          </a:xfrm>
        </p:spPr>
        <p:txBody>
          <a:bodyPr lIns="0">
            <a:noAutofit/>
          </a:bodyPr>
          <a:lstStyle>
            <a:lvl1pPr marL="0" indent="0">
              <a:buFontTx/>
              <a:buNone/>
              <a:defRPr sz="1800"/>
            </a:lvl1pPr>
            <a:lvl2pPr marL="0" indent="0">
              <a:spcBef>
                <a:spcPts val="0"/>
              </a:spcBef>
              <a:buFontTx/>
              <a:buNone/>
              <a:defRPr sz="1800" baseline="0">
                <a:solidFill>
                  <a:schemeClr val="tx1">
                    <a:lumMod val="50000"/>
                    <a:lumOff val="50000"/>
                  </a:schemeClr>
                </a:solidFill>
              </a:defRPr>
            </a:lvl2pPr>
            <a:lvl3pPr marL="0" indent="0">
              <a:spcBef>
                <a:spcPts val="0"/>
              </a:spcBef>
              <a:buFontTx/>
              <a:buNone/>
              <a:defRPr sz="1500" baseline="0"/>
            </a:lvl3pPr>
            <a:lvl4pPr marL="274320" indent="-137160">
              <a:spcBef>
                <a:spcPts val="0"/>
              </a:spcBef>
              <a:buFont typeface="Lucida Grande"/>
              <a:buChar char="&gt;"/>
              <a:defRPr sz="1500">
                <a:solidFill>
                  <a:schemeClr val="tx1">
                    <a:lumMod val="50000"/>
                    <a:lumOff val="50000"/>
                  </a:schemeClr>
                </a:solidFill>
              </a:defRPr>
            </a:lvl4pPr>
            <a:lvl5pPr marL="457200" indent="-137160">
              <a:buFont typeface="Lucida Grande"/>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4"/>
          <p:cNvSpPr>
            <a:spLocks noGrp="1"/>
          </p:cNvSpPr>
          <p:nvPr>
            <p:ph type="body" sz="quarter" idx="15"/>
          </p:nvPr>
        </p:nvSpPr>
        <p:spPr>
          <a:xfrm>
            <a:off x="4642766" y="4223809"/>
            <a:ext cx="3961234" cy="411162"/>
          </a:xfrm>
        </p:spPr>
        <p:txBody>
          <a:bodyPr lIns="0" tIns="0" anchor="t" anchorCtr="0">
            <a:noAutofit/>
          </a:bodyPr>
          <a:lstStyle>
            <a:lvl1pPr marL="0" indent="0">
              <a:lnSpc>
                <a:spcPts val="720"/>
              </a:lnSpc>
              <a:spcBef>
                <a:spcPts val="0"/>
              </a:spcBef>
              <a:buNone/>
              <a:defRPr sz="600" b="0" i="1"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Picture Placeholder 2"/>
          <p:cNvSpPr>
            <a:spLocks noGrp="1"/>
          </p:cNvSpPr>
          <p:nvPr>
            <p:ph type="pic" idx="1"/>
          </p:nvPr>
        </p:nvSpPr>
        <p:spPr>
          <a:xfrm>
            <a:off x="4642766" y="1015965"/>
            <a:ext cx="3960000" cy="3064968"/>
          </a:xfrm>
          <a:solidFill>
            <a:schemeClr val="accent1">
              <a:lumMod val="20000"/>
              <a:lumOff val="80000"/>
            </a:schemeClr>
          </a:solidFill>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Text Placeholder 4"/>
          <p:cNvSpPr>
            <a:spLocks noGrp="1"/>
          </p:cNvSpPr>
          <p:nvPr>
            <p:ph type="body" sz="quarter" idx="3"/>
          </p:nvPr>
        </p:nvSpPr>
        <p:spPr>
          <a:xfrm>
            <a:off x="4639718" y="404665"/>
            <a:ext cx="3963048" cy="213360"/>
          </a:xfrm>
        </p:spPr>
        <p:txBody>
          <a:bodyPr lIns="0" tIns="0" anchor="t" anchorCtr="0">
            <a:noAutofit/>
          </a:bodyPr>
          <a:lstStyle>
            <a:lvl1pPr marL="0" indent="0">
              <a:buNone/>
              <a:defRPr sz="1200" b="0" i="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itle 1"/>
          <p:cNvSpPr>
            <a:spLocks noGrp="1"/>
          </p:cNvSpPr>
          <p:nvPr>
            <p:ph type="ctrTitle"/>
          </p:nvPr>
        </p:nvSpPr>
        <p:spPr>
          <a:xfrm>
            <a:off x="540000" y="450000"/>
            <a:ext cx="4023533" cy="441960"/>
          </a:xfrm>
        </p:spPr>
        <p:txBody>
          <a:bodyPr anchor="t" anchorCtr="0"/>
          <a:lstStyle/>
          <a:p>
            <a:r>
              <a:rPr lang="en-US"/>
              <a:t>Click to edit Master title style</a:t>
            </a:r>
            <a:endParaRPr lang="en-US" dirty="0"/>
          </a:p>
        </p:txBody>
      </p:sp>
      <p:sp>
        <p:nvSpPr>
          <p:cNvPr id="13" name="Subtitle 2"/>
          <p:cNvSpPr>
            <a:spLocks noGrp="1"/>
          </p:cNvSpPr>
          <p:nvPr>
            <p:ph type="subTitle" idx="16"/>
          </p:nvPr>
        </p:nvSpPr>
        <p:spPr>
          <a:xfrm>
            <a:off x="540000" y="864000"/>
            <a:ext cx="4023533" cy="432000"/>
          </a:xfrm>
        </p:spPr>
        <p:txBody>
          <a:bodyPr lIns="0" tIns="0"/>
          <a:lstStyle>
            <a:lvl1pPr marL="0" indent="0" algn="l">
              <a:buNone/>
              <a:defRPr sz="18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0" name="Text Placeholder 4"/>
          <p:cNvSpPr>
            <a:spLocks noGrp="1"/>
          </p:cNvSpPr>
          <p:nvPr>
            <p:ph type="body" sz="quarter" idx="17"/>
          </p:nvPr>
        </p:nvSpPr>
        <p:spPr>
          <a:xfrm>
            <a:off x="4639718" y="599102"/>
            <a:ext cx="3963048" cy="264898"/>
          </a:xfrm>
        </p:spPr>
        <p:txBody>
          <a:bodyPr lIns="0" tIns="0" anchor="t" anchorCtr="0">
            <a:noAutofit/>
          </a:bodyPr>
          <a:lstStyle>
            <a:lvl1pPr marL="0" indent="0">
              <a:buNone/>
              <a:defRPr sz="1200" b="0" i="0" baseline="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712963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1D1E3EDB-D7EB-F14E-A6D1-748C03EC5EDC}" type="slidenum">
              <a:rPr lang="en-US" smtClean="0"/>
              <a:t>‹#›</a:t>
            </a:fld>
            <a:endParaRPr lang="en-US" dirty="0"/>
          </a:p>
        </p:txBody>
      </p:sp>
      <p:sp>
        <p:nvSpPr>
          <p:cNvPr id="14" name="Content Placeholder 2"/>
          <p:cNvSpPr>
            <a:spLocks noGrp="1"/>
          </p:cNvSpPr>
          <p:nvPr>
            <p:ph idx="13"/>
          </p:nvPr>
        </p:nvSpPr>
        <p:spPr>
          <a:xfrm>
            <a:off x="539999" y="1463040"/>
            <a:ext cx="3960000" cy="3151293"/>
          </a:xfrm>
        </p:spPr>
        <p:txBody>
          <a:bodyPr lIns="0">
            <a:noAutofit/>
          </a:bodyPr>
          <a:lstStyle>
            <a:lvl1pPr marL="0" indent="0">
              <a:buFontTx/>
              <a:buNone/>
              <a:defRPr sz="1800"/>
            </a:lvl1pPr>
            <a:lvl2pPr marL="0" indent="0">
              <a:spcBef>
                <a:spcPts val="0"/>
              </a:spcBef>
              <a:buFontTx/>
              <a:buNone/>
              <a:defRPr sz="1800" baseline="0">
                <a:solidFill>
                  <a:schemeClr val="tx1">
                    <a:lumMod val="50000"/>
                    <a:lumOff val="50000"/>
                  </a:schemeClr>
                </a:solidFill>
              </a:defRPr>
            </a:lvl2pPr>
            <a:lvl3pPr marL="0" indent="0">
              <a:spcBef>
                <a:spcPts val="0"/>
              </a:spcBef>
              <a:buFontTx/>
              <a:buNone/>
              <a:defRPr sz="1500" baseline="0"/>
            </a:lvl3pPr>
            <a:lvl4pPr marL="274320" indent="-137160">
              <a:spcBef>
                <a:spcPts val="0"/>
              </a:spcBef>
              <a:buFont typeface="Lucida Grande"/>
              <a:buChar char="&gt;"/>
              <a:defRPr sz="1500">
                <a:solidFill>
                  <a:schemeClr val="tx1">
                    <a:lumMod val="50000"/>
                    <a:lumOff val="50000"/>
                  </a:schemeClr>
                </a:solidFill>
              </a:defRPr>
            </a:lvl4pPr>
            <a:lvl5pPr marL="457200" indent="-137160">
              <a:buFont typeface="Lucida Grande"/>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1"/>
          <p:cNvSpPr>
            <a:spLocks noGrp="1"/>
          </p:cNvSpPr>
          <p:nvPr>
            <p:ph type="ctrTitle"/>
          </p:nvPr>
        </p:nvSpPr>
        <p:spPr>
          <a:xfrm>
            <a:off x="540000" y="450000"/>
            <a:ext cx="8064000" cy="441960"/>
          </a:xfrm>
        </p:spPr>
        <p:txBody>
          <a:bodyPr anchor="t" anchorCtr="0"/>
          <a:lstStyle/>
          <a:p>
            <a:r>
              <a:rPr lang="en-US"/>
              <a:t>Click to edit Master title style</a:t>
            </a:r>
            <a:endParaRPr lang="en-US" dirty="0"/>
          </a:p>
        </p:txBody>
      </p:sp>
      <p:sp>
        <p:nvSpPr>
          <p:cNvPr id="16" name="Subtitle 2"/>
          <p:cNvSpPr>
            <a:spLocks noGrp="1"/>
          </p:cNvSpPr>
          <p:nvPr>
            <p:ph type="subTitle" idx="16"/>
          </p:nvPr>
        </p:nvSpPr>
        <p:spPr>
          <a:xfrm>
            <a:off x="540000" y="864000"/>
            <a:ext cx="8064000" cy="432000"/>
          </a:xfrm>
        </p:spPr>
        <p:txBody>
          <a:bodyPr lIns="0" tIns="0"/>
          <a:lstStyle>
            <a:lvl1pPr marL="0" indent="0" algn="l">
              <a:buNone/>
              <a:defRPr sz="18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8" name="Content Placeholder 2"/>
          <p:cNvSpPr>
            <a:spLocks noGrp="1"/>
          </p:cNvSpPr>
          <p:nvPr>
            <p:ph idx="17"/>
          </p:nvPr>
        </p:nvSpPr>
        <p:spPr>
          <a:xfrm>
            <a:off x="4644000" y="1469813"/>
            <a:ext cx="3960000" cy="3151293"/>
          </a:xfrm>
        </p:spPr>
        <p:txBody>
          <a:bodyPr lIns="0">
            <a:noAutofit/>
          </a:bodyPr>
          <a:lstStyle>
            <a:lvl1pPr marL="0" indent="0">
              <a:buFontTx/>
              <a:buNone/>
              <a:defRPr sz="1800"/>
            </a:lvl1pPr>
            <a:lvl2pPr marL="0" indent="0">
              <a:spcBef>
                <a:spcPts val="0"/>
              </a:spcBef>
              <a:buFontTx/>
              <a:buNone/>
              <a:defRPr sz="1800" baseline="0">
                <a:solidFill>
                  <a:schemeClr val="tx1">
                    <a:lumMod val="50000"/>
                    <a:lumOff val="50000"/>
                  </a:schemeClr>
                </a:solidFill>
              </a:defRPr>
            </a:lvl2pPr>
            <a:lvl3pPr marL="0" indent="0">
              <a:spcBef>
                <a:spcPts val="0"/>
              </a:spcBef>
              <a:buFontTx/>
              <a:buNone/>
              <a:defRPr sz="1500" baseline="0"/>
            </a:lvl3pPr>
            <a:lvl4pPr marL="274320" indent="-137160">
              <a:spcBef>
                <a:spcPts val="0"/>
              </a:spcBef>
              <a:buFont typeface="Lucida Grande"/>
              <a:buChar char="&gt;"/>
              <a:defRPr sz="1500">
                <a:solidFill>
                  <a:schemeClr val="tx1">
                    <a:lumMod val="50000"/>
                    <a:lumOff val="50000"/>
                  </a:schemeClr>
                </a:solidFill>
              </a:defRPr>
            </a:lvl4pPr>
            <a:lvl5pPr marL="457200" indent="-137160">
              <a:buFont typeface="Lucida Grande"/>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36836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1E3EDB-D7EB-F14E-A6D1-748C03EC5EDC}" type="slidenum">
              <a:rPr lang="en-US" smtClean="0"/>
              <a:t>‹#›</a:t>
            </a:fld>
            <a:endParaRPr lang="en-US" dirty="0"/>
          </a:p>
        </p:txBody>
      </p:sp>
      <p:sp>
        <p:nvSpPr>
          <p:cNvPr id="5" name="Picture Placeholder 2"/>
          <p:cNvSpPr>
            <a:spLocks noGrp="1"/>
          </p:cNvSpPr>
          <p:nvPr>
            <p:ph type="pic" idx="1"/>
          </p:nvPr>
        </p:nvSpPr>
        <p:spPr>
          <a:xfrm>
            <a:off x="540000" y="1278467"/>
            <a:ext cx="8064000" cy="3369734"/>
          </a:xfrm>
          <a:solidFill>
            <a:schemeClr val="accent1">
              <a:lumMod val="20000"/>
              <a:lumOff val="80000"/>
            </a:schemeClr>
          </a:solidFill>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Subtitle 2"/>
          <p:cNvSpPr>
            <a:spLocks noGrp="1"/>
          </p:cNvSpPr>
          <p:nvPr>
            <p:ph type="subTitle" idx="13"/>
          </p:nvPr>
        </p:nvSpPr>
        <p:spPr>
          <a:xfrm>
            <a:off x="540000" y="864000"/>
            <a:ext cx="8064000" cy="338267"/>
          </a:xfrm>
        </p:spPr>
        <p:txBody>
          <a:bodyPr lIns="0" tIns="0"/>
          <a:lstStyle>
            <a:lvl1pPr marL="0" indent="0" algn="l">
              <a:buNone/>
              <a:defRPr sz="18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Title 1"/>
          <p:cNvSpPr>
            <a:spLocks noGrp="1"/>
          </p:cNvSpPr>
          <p:nvPr>
            <p:ph type="ctrTitle"/>
          </p:nvPr>
        </p:nvSpPr>
        <p:spPr>
          <a:xfrm>
            <a:off x="540000" y="450000"/>
            <a:ext cx="8064000" cy="441960"/>
          </a:xfrm>
        </p:spPr>
        <p:txBody>
          <a:bodyPr anchor="t" anchorCtr="0"/>
          <a:lstStyle/>
          <a:p>
            <a:r>
              <a:rPr lang="en-US"/>
              <a:t>Click to edit Master title style</a:t>
            </a:r>
            <a:endParaRPr lang="en-US" dirty="0"/>
          </a:p>
        </p:txBody>
      </p:sp>
    </p:spTree>
    <p:extLst>
      <p:ext uri="{BB962C8B-B14F-4D97-AF65-F5344CB8AC3E}">
        <p14:creationId xmlns:p14="http://schemas.microsoft.com/office/powerpoint/2010/main" val="3979999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1D1E3EDB-D7EB-F14E-A6D1-748C03EC5EDC}" type="slidenum">
              <a:rPr lang="en-US" smtClean="0"/>
              <a:t>‹#›</a:t>
            </a:fld>
            <a:endParaRPr lang="en-US" dirty="0"/>
          </a:p>
        </p:txBody>
      </p:sp>
    </p:spTree>
    <p:extLst>
      <p:ext uri="{BB962C8B-B14F-4D97-AF65-F5344CB8AC3E}">
        <p14:creationId xmlns:p14="http://schemas.microsoft.com/office/powerpoint/2010/main" val="2719268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D1E3EDB-D7EB-F14E-A6D1-748C03EC5EDC}" type="slidenum">
              <a:rPr lang="en-US" smtClean="0"/>
              <a:pPr/>
              <a:t>‹#›</a:t>
            </a:fld>
            <a:endParaRPr lang="en-US" dirty="0"/>
          </a:p>
        </p:txBody>
      </p:sp>
    </p:spTree>
    <p:extLst>
      <p:ext uri="{BB962C8B-B14F-4D97-AF65-F5344CB8AC3E}">
        <p14:creationId xmlns:p14="http://schemas.microsoft.com/office/powerpoint/2010/main" val="523965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4D70D9BC-C467-4D2E-B4F9-D0F85605DF36}" type="datetimeFigureOut">
              <a:rPr lang="en-GB" smtClean="0">
                <a:solidFill>
                  <a:prstClr val="black">
                    <a:tint val="75000"/>
                  </a:prstClr>
                </a:solidFill>
              </a:rPr>
              <a:pPr/>
              <a:t>21/07/2024</a:t>
            </a:fld>
            <a:endParaRPr lang="en-GB">
              <a:solidFill>
                <a:prstClr val="black">
                  <a:tint val="75000"/>
                </a:prstClr>
              </a:solidFill>
            </a:endParaRP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A9705DD-2C81-416B-93BA-A1D8CC36D73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01212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1870" y="450000"/>
            <a:ext cx="8064000" cy="857250"/>
          </a:xfrm>
          <a:prstGeom prst="rect">
            <a:avLst/>
          </a:prstGeom>
        </p:spPr>
        <p:txBody>
          <a:bodyPr vert="horz" lIns="0" tIns="0" rIns="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540000" y="1351107"/>
            <a:ext cx="8064000" cy="3394472"/>
          </a:xfrm>
          <a:prstGeom prst="rect">
            <a:avLst/>
          </a:prstGeom>
        </p:spPr>
        <p:txBody>
          <a:bodyPr vert="horz" lIns="0" tIns="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553200" y="4750331"/>
            <a:ext cx="2133600" cy="273844"/>
          </a:xfrm>
          <a:prstGeom prst="rect">
            <a:avLst/>
          </a:prstGeom>
        </p:spPr>
        <p:txBody>
          <a:bodyPr vert="horz" lIns="91440" tIns="45720" rIns="91440" bIns="45720" rtlCol="0" anchor="ctr"/>
          <a:lstStyle>
            <a:lvl1pPr algn="r">
              <a:tabLst>
                <a:tab pos="1163638" algn="l"/>
              </a:tabLst>
              <a:defRPr sz="1000">
                <a:solidFill>
                  <a:schemeClr val="bg1">
                    <a:lumMod val="75000"/>
                  </a:schemeClr>
                </a:solidFill>
                <a:latin typeface="Arial"/>
                <a:cs typeface="Arial"/>
              </a:defRPr>
            </a:lvl1pPr>
          </a:lstStyle>
          <a:p>
            <a:fld id="{1D1E3EDB-D7EB-F14E-A6D1-748C03EC5EDC}" type="slidenum">
              <a:rPr lang="en-US" smtClean="0"/>
              <a:pPr/>
              <a:t>‹#›</a:t>
            </a:fld>
            <a:endParaRPr lang="en-US" dirty="0"/>
          </a:p>
        </p:txBody>
      </p:sp>
      <p:pic>
        <p:nvPicPr>
          <p:cNvPr id="7" name="Picture 6"/>
          <p:cNvPicPr>
            <a:picLocks noChangeAspect="1"/>
          </p:cNvPicPr>
          <p:nvPr userDrawn="1"/>
        </p:nvPicPr>
        <p:blipFill>
          <a:blip r:embed="rId11"/>
          <a:stretch>
            <a:fillRect/>
          </a:stretch>
        </p:blipFill>
        <p:spPr>
          <a:xfrm>
            <a:off x="540000" y="4798800"/>
            <a:ext cx="7635600" cy="175784"/>
          </a:xfrm>
          <a:prstGeom prst="rect">
            <a:avLst/>
          </a:prstGeom>
        </p:spPr>
      </p:pic>
      <p:sp>
        <p:nvSpPr>
          <p:cNvPr id="11" name="TextBox 10"/>
          <p:cNvSpPr txBox="1"/>
          <p:nvPr userDrawn="1"/>
        </p:nvSpPr>
        <p:spPr>
          <a:xfrm>
            <a:off x="0" y="0"/>
            <a:ext cx="9162000" cy="182880"/>
          </a:xfrm>
          <a:prstGeom prst="rect">
            <a:avLst/>
          </a:prstGeom>
          <a:solidFill>
            <a:srgbClr val="005AAA"/>
          </a:solidFill>
        </p:spPr>
        <p:txBody>
          <a:bodyPr wrap="square" rtlCol="0">
            <a:spAutoFit/>
          </a:bodyPr>
          <a:lstStyle/>
          <a:p>
            <a:endParaRPr lang="en-US" dirty="0"/>
          </a:p>
        </p:txBody>
      </p:sp>
    </p:spTree>
    <p:extLst>
      <p:ext uri="{BB962C8B-B14F-4D97-AF65-F5344CB8AC3E}">
        <p14:creationId xmlns:p14="http://schemas.microsoft.com/office/powerpoint/2010/main" val="4093673870"/>
      </p:ext>
    </p:extLst>
  </p:cSld>
  <p:clrMap bg1="lt1" tx1="dk1" bg2="lt2" tx2="dk2" accent1="accent1" accent2="accent2" accent3="accent3" accent4="accent4" accent5="accent5" accent6="accent6" hlink="hlink" folHlink="folHlink"/>
  <p:sldLayoutIdLst>
    <p:sldLayoutId id="2147483660" r:id="rId1"/>
    <p:sldLayoutId id="2147483650" r:id="rId2"/>
    <p:sldLayoutId id="2147483649" r:id="rId3"/>
    <p:sldLayoutId id="2147483652" r:id="rId4"/>
    <p:sldLayoutId id="2147483653" r:id="rId5"/>
    <p:sldLayoutId id="2147483655" r:id="rId6"/>
    <p:sldLayoutId id="2147483654" r:id="rId7"/>
    <p:sldLayoutId id="2147483661" r:id="rId8"/>
    <p:sldLayoutId id="2147483665" r:id="rId9"/>
  </p:sldLayoutIdLst>
  <p:hf hdr="0" ftr="0" dt="0"/>
  <p:txStyles>
    <p:titleStyle>
      <a:lvl1pPr algn="l" defTabSz="457200" rtl="0" eaLnBrk="1" latinLnBrk="0" hangingPunct="1">
        <a:spcBef>
          <a:spcPct val="0"/>
        </a:spcBef>
        <a:buNone/>
        <a:defRPr sz="2400" kern="1200" baseline="0">
          <a:solidFill>
            <a:schemeClr val="tx1"/>
          </a:solidFill>
          <a:latin typeface="Arial"/>
          <a:ea typeface="+mj-ea"/>
          <a:cs typeface="+mj-cs"/>
        </a:defRPr>
      </a:lvl1pPr>
    </p:titleStyle>
    <p:bodyStyle>
      <a:lvl1pPr marL="0" indent="0" algn="l" defTabSz="457200" rtl="0" eaLnBrk="1" latinLnBrk="0" hangingPunct="1">
        <a:lnSpc>
          <a:spcPts val="1900"/>
        </a:lnSpc>
        <a:spcBef>
          <a:spcPts val="0"/>
        </a:spcBef>
        <a:buFontTx/>
        <a:buNone/>
        <a:defRPr sz="1800" kern="1200" baseline="0">
          <a:solidFill>
            <a:schemeClr val="tx1"/>
          </a:solidFill>
          <a:latin typeface="+mn-lt"/>
          <a:ea typeface="+mn-ea"/>
          <a:cs typeface="+mn-cs"/>
        </a:defRPr>
      </a:lvl1pPr>
      <a:lvl2pPr marL="0" indent="0" algn="l" defTabSz="457200" rtl="0" eaLnBrk="1" latinLnBrk="0" hangingPunct="1">
        <a:lnSpc>
          <a:spcPts val="1900"/>
        </a:lnSpc>
        <a:spcBef>
          <a:spcPts val="0"/>
        </a:spcBef>
        <a:buFontTx/>
        <a:buNone/>
        <a:defRPr sz="1800" kern="1200">
          <a:solidFill>
            <a:schemeClr val="tx1">
              <a:lumMod val="50000"/>
              <a:lumOff val="50000"/>
            </a:schemeClr>
          </a:solidFill>
          <a:latin typeface="Arial"/>
          <a:ea typeface="+mn-ea"/>
          <a:cs typeface="+mn-cs"/>
        </a:defRPr>
      </a:lvl2pPr>
      <a:lvl3pPr marL="0" indent="0" algn="l" defTabSz="457200" rtl="0" eaLnBrk="1" latinLnBrk="0" hangingPunct="1">
        <a:lnSpc>
          <a:spcPts val="1700"/>
        </a:lnSpc>
        <a:spcBef>
          <a:spcPts val="0"/>
        </a:spcBef>
        <a:buFontTx/>
        <a:buNone/>
        <a:defRPr sz="1600" kern="1200" baseline="0">
          <a:solidFill>
            <a:schemeClr val="tx1"/>
          </a:solidFill>
          <a:latin typeface="Arial"/>
          <a:ea typeface="+mn-ea"/>
          <a:cs typeface="+mn-cs"/>
        </a:defRPr>
      </a:lvl3pPr>
      <a:lvl4pPr marL="262800" indent="-136800" algn="l" defTabSz="457200" rtl="0" eaLnBrk="1" latinLnBrk="0" hangingPunct="1">
        <a:spcBef>
          <a:spcPts val="0"/>
        </a:spcBef>
        <a:buFont typeface="Lucida Grande"/>
        <a:buChar char="&gt;"/>
        <a:defRPr sz="1600" kern="1200" baseline="0">
          <a:solidFill>
            <a:schemeClr val="tx1">
              <a:lumMod val="50000"/>
              <a:lumOff val="50000"/>
            </a:schemeClr>
          </a:solidFill>
          <a:latin typeface="Arial"/>
          <a:ea typeface="+mn-ea"/>
          <a:cs typeface="+mn-cs"/>
        </a:defRPr>
      </a:lvl4pPr>
      <a:lvl5pPr marL="457200" indent="-136800" algn="l" defTabSz="457200" rtl="0" eaLnBrk="1" latinLnBrk="0" hangingPunct="1">
        <a:lnSpc>
          <a:spcPts val="1400"/>
        </a:lnSpc>
        <a:spcBef>
          <a:spcPts val="0"/>
        </a:spcBef>
        <a:buFont typeface="Arial"/>
        <a:buChar char="–"/>
        <a:defRPr sz="1200" kern="1200" baseline="0">
          <a:solidFill>
            <a:schemeClr val="tx1">
              <a:lumMod val="50000"/>
              <a:lumOff val="50000"/>
            </a:schemeClr>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010400" y="4749800"/>
            <a:ext cx="2133600" cy="274638"/>
          </a:xfrm>
        </p:spPr>
        <p:txBody>
          <a:bodyPr/>
          <a:lstStyle/>
          <a:p>
            <a:fld id="{1D1E3EDB-D7EB-F14E-A6D1-748C03EC5EDC}" type="slidenum">
              <a:rPr lang="en-US" smtClean="0"/>
              <a:t>0</a:t>
            </a:fld>
            <a:endParaRPr lang="en-US" dirty="0"/>
          </a:p>
        </p:txBody>
      </p:sp>
      <p:sp>
        <p:nvSpPr>
          <p:cNvPr id="5" name="TextBox 4"/>
          <p:cNvSpPr txBox="1"/>
          <p:nvPr/>
        </p:nvSpPr>
        <p:spPr>
          <a:xfrm>
            <a:off x="2976664" y="2937753"/>
            <a:ext cx="5505855" cy="923330"/>
          </a:xfrm>
          <a:prstGeom prst="rect">
            <a:avLst/>
          </a:prstGeom>
          <a:noFill/>
        </p:spPr>
        <p:txBody>
          <a:bodyPr wrap="square" rtlCol="0">
            <a:spAutoFit/>
          </a:bodyPr>
          <a:lstStyle/>
          <a:p>
            <a:r>
              <a:rPr lang="ru-RU" b="1" dirty="0">
                <a:solidFill>
                  <a:schemeClr val="bg1"/>
                </a:solidFill>
                <a:effectLst>
                  <a:outerShdw blurRad="38100" dist="38100" dir="2700000" algn="tl">
                    <a:srgbClr val="000000">
                      <a:alpha val="43137"/>
                    </a:srgbClr>
                  </a:outerShdw>
                </a:effectLst>
              </a:rPr>
              <a:t>Глобальный фонд</a:t>
            </a:r>
            <a:r>
              <a:rPr lang="en-US" b="1" dirty="0">
                <a:solidFill>
                  <a:schemeClr val="bg1"/>
                </a:solidFill>
                <a:effectLst>
                  <a:outerShdw blurRad="38100" dist="38100" dir="2700000" algn="tl">
                    <a:srgbClr val="000000">
                      <a:alpha val="43137"/>
                    </a:srgbClr>
                  </a:outerShdw>
                </a:effectLst>
              </a:rPr>
              <a:t> </a:t>
            </a:r>
            <a:r>
              <a:rPr lang="ru-RU" b="1" dirty="0">
                <a:solidFill>
                  <a:schemeClr val="bg1"/>
                </a:solidFill>
                <a:effectLst>
                  <a:outerShdw blurRad="38100" dist="38100" dir="2700000" algn="tl">
                    <a:srgbClr val="000000">
                      <a:alpha val="43137"/>
                    </a:srgbClr>
                  </a:outerShdw>
                </a:effectLst>
              </a:rPr>
              <a:t>и усилия по устранению правовых барьеров при получении услуг по ВИЧ-инфекции и туберкулезу</a:t>
            </a:r>
            <a:endParaRPr lang="en-GB" b="1" dirty="0">
              <a:solidFill>
                <a:schemeClr val="bg1"/>
              </a:solidFill>
              <a:effectLst>
                <a:outerShdw blurRad="38100" dist="38100" dir="2700000" algn="tl">
                  <a:srgbClr val="000000">
                    <a:alpha val="43137"/>
                  </a:srgbClr>
                </a:outerShdw>
              </a:effectLst>
            </a:endParaRPr>
          </a:p>
        </p:txBody>
      </p:sp>
      <p:sp>
        <p:nvSpPr>
          <p:cNvPr id="6" name="TextBox 5"/>
          <p:cNvSpPr txBox="1"/>
          <p:nvPr/>
        </p:nvSpPr>
        <p:spPr>
          <a:xfrm>
            <a:off x="6322979" y="4224219"/>
            <a:ext cx="2733472" cy="800219"/>
          </a:xfrm>
          <a:prstGeom prst="rect">
            <a:avLst/>
          </a:prstGeom>
          <a:noFill/>
        </p:spPr>
        <p:txBody>
          <a:bodyPr wrap="square" rtlCol="0">
            <a:spAutoFit/>
          </a:bodyPr>
          <a:lstStyle/>
          <a:p>
            <a:r>
              <a:rPr lang="ru-RU" altLang="en-US" sz="1400" dirty="0">
                <a:solidFill>
                  <a:schemeClr val="bg1"/>
                </a:solidFill>
              </a:rPr>
              <a:t>Александрина </a:t>
            </a:r>
            <a:r>
              <a:rPr lang="ru-RU" altLang="en-US" sz="1400" dirty="0" err="1">
                <a:solidFill>
                  <a:schemeClr val="bg1"/>
                </a:solidFill>
              </a:rPr>
              <a:t>Иовица</a:t>
            </a:r>
            <a:r>
              <a:rPr lang="en-US" altLang="en-US" sz="1400" dirty="0">
                <a:solidFill>
                  <a:schemeClr val="bg1"/>
                </a:solidFill>
              </a:rPr>
              <a:t>, </a:t>
            </a:r>
            <a:r>
              <a:rPr lang="az-Cyrl-AZ" altLang="en-US" sz="1400" dirty="0">
                <a:solidFill>
                  <a:schemeClr val="bg1"/>
                </a:solidFill>
              </a:rPr>
              <a:t>советник по правам человека</a:t>
            </a:r>
            <a:endParaRPr lang="en-US" altLang="en-US" sz="1400" dirty="0">
              <a:solidFill>
                <a:schemeClr val="bg1"/>
              </a:solidFill>
            </a:endParaRPr>
          </a:p>
          <a:p>
            <a:endParaRPr lang="en-GB" dirty="0"/>
          </a:p>
        </p:txBody>
      </p:sp>
    </p:spTree>
    <p:extLst>
      <p:ext uri="{BB962C8B-B14F-4D97-AF65-F5344CB8AC3E}">
        <p14:creationId xmlns:p14="http://schemas.microsoft.com/office/powerpoint/2010/main" val="543771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451" y="294357"/>
            <a:ext cx="8438630" cy="857250"/>
          </a:xfrm>
        </p:spPr>
        <p:txBody>
          <a:bodyPr>
            <a:normAutofit fontScale="90000"/>
          </a:bodyPr>
          <a:lstStyle/>
          <a:p>
            <a:r>
              <a:rPr lang="ru-RU" b="1" dirty="0"/>
              <a:t>Проект интенсивной поддержки</a:t>
            </a:r>
            <a:r>
              <a:rPr lang="en-US" b="1" dirty="0"/>
              <a:t> </a:t>
            </a:r>
            <a:r>
              <a:rPr lang="ru-RU" b="1" dirty="0"/>
              <a:t>расширения</a:t>
            </a:r>
            <a:r>
              <a:rPr lang="en-US" b="1" dirty="0"/>
              <a:t> </a:t>
            </a:r>
            <a:r>
              <a:rPr lang="ru-RU" b="1" dirty="0"/>
              <a:t>программ</a:t>
            </a:r>
            <a:r>
              <a:rPr lang="en-US" b="1" dirty="0"/>
              <a:t> </a:t>
            </a:r>
            <a:r>
              <a:rPr lang="ru-RU" b="1" dirty="0"/>
              <a:t>и</a:t>
            </a:r>
            <a:r>
              <a:rPr lang="en-US" b="1" dirty="0"/>
              <a:t> </a:t>
            </a:r>
            <a:br>
              <a:rPr lang="en-GB" dirty="0"/>
            </a:br>
            <a:r>
              <a:rPr lang="az-Cyrl-AZ" b="1" dirty="0"/>
              <a:t>Встречное финансирование </a:t>
            </a:r>
            <a:br>
              <a:rPr lang="az-Cyrl-AZ" dirty="0"/>
            </a:br>
            <a:r>
              <a:rPr lang="en-US" b="1" dirty="0"/>
              <a:t> </a:t>
            </a:r>
            <a:endParaRPr lang="en-AU" dirty="0"/>
          </a:p>
        </p:txBody>
      </p:sp>
      <p:sp>
        <p:nvSpPr>
          <p:cNvPr id="3" name="Content Placeholder 2"/>
          <p:cNvSpPr>
            <a:spLocks noGrp="1"/>
          </p:cNvSpPr>
          <p:nvPr>
            <p:ph idx="1"/>
          </p:nvPr>
        </p:nvSpPr>
        <p:spPr>
          <a:xfrm>
            <a:off x="540000" y="1498059"/>
            <a:ext cx="8064000" cy="3247519"/>
          </a:xfrm>
        </p:spPr>
        <p:txBody>
          <a:bodyPr>
            <a:normAutofit/>
          </a:bodyPr>
          <a:lstStyle/>
          <a:p>
            <a:pPr marL="285750" indent="-285750">
              <a:buFont typeface="Arial" panose="020B0604020202020204" pitchFamily="34" charset="0"/>
              <a:buChar char="•"/>
            </a:pPr>
            <a:endParaRPr lang="en-US" dirty="0"/>
          </a:p>
          <a:p>
            <a:endParaRPr lang="ru-RU" dirty="0"/>
          </a:p>
        </p:txBody>
      </p:sp>
      <p:sp>
        <p:nvSpPr>
          <p:cNvPr id="4" name="Rectangle 1"/>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Diagram 4"/>
          <p:cNvGraphicFramePr/>
          <p:nvPr>
            <p:extLst>
              <p:ext uri="{D42A27DB-BD31-4B8C-83A1-F6EECF244321}">
                <p14:modId xmlns:p14="http://schemas.microsoft.com/office/powerpoint/2010/main" val="3488344754"/>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4976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ru-RU" b="1" dirty="0"/>
              <a:t>Условия встречного финансирования</a:t>
            </a:r>
            <a:endParaRPr lang="en-GB" b="1" dirty="0"/>
          </a:p>
        </p:txBody>
      </p:sp>
      <p:sp>
        <p:nvSpPr>
          <p:cNvPr id="4" name="Slide Number Placeholder 3"/>
          <p:cNvSpPr>
            <a:spLocks noGrp="1"/>
          </p:cNvSpPr>
          <p:nvPr>
            <p:ph type="sldNum" sz="quarter" idx="12"/>
          </p:nvPr>
        </p:nvSpPr>
        <p:spPr/>
        <p:txBody>
          <a:bodyPr/>
          <a:lstStyle/>
          <a:p>
            <a:fld id="{1D1E3EDB-D7EB-F14E-A6D1-748C03EC5EDC}" type="slidenum">
              <a:rPr lang="en-US" smtClean="0"/>
              <a:t>10</a:t>
            </a:fld>
            <a:endParaRPr lang="en-US" dirty="0"/>
          </a:p>
        </p:txBody>
      </p:sp>
      <p:sp>
        <p:nvSpPr>
          <p:cNvPr id="5" name="Content Placeholder 4"/>
          <p:cNvSpPr>
            <a:spLocks noGrp="1"/>
          </p:cNvSpPr>
          <p:nvPr>
            <p:ph idx="13"/>
          </p:nvPr>
        </p:nvSpPr>
        <p:spPr>
          <a:xfrm>
            <a:off x="539999" y="1100140"/>
            <a:ext cx="8064000" cy="3763690"/>
          </a:xfrm>
        </p:spPr>
        <p:txBody>
          <a:bodyPr>
            <a:normAutofit fontScale="47500" lnSpcReduction="20000"/>
          </a:bodyPr>
          <a:lstStyle/>
          <a:p>
            <a:pPr>
              <a:lnSpc>
                <a:spcPct val="120000"/>
              </a:lnSpc>
            </a:pPr>
            <a:r>
              <a:rPr lang="ru-RU" sz="2700" b="1" dirty="0"/>
              <a:t>Общая цель</a:t>
            </a:r>
            <a:endParaRPr lang="en-US" sz="2700" b="1" dirty="0"/>
          </a:p>
          <a:p>
            <a:pPr>
              <a:lnSpc>
                <a:spcPct val="120000"/>
              </a:lnSpc>
            </a:pPr>
            <a:r>
              <a:rPr lang="ru-RU" sz="2700" dirty="0"/>
              <a:t>Стимулировать программирование и использование </a:t>
            </a:r>
            <a:r>
              <a:rPr lang="ru-RU" sz="2700" dirty="0" err="1"/>
              <a:t>страновых</a:t>
            </a:r>
            <a:r>
              <a:rPr lang="ru-RU" sz="2700" dirty="0"/>
              <a:t> грантов</a:t>
            </a:r>
            <a:r>
              <a:rPr lang="en-US" sz="2700" dirty="0"/>
              <a:t> </a:t>
            </a:r>
            <a:r>
              <a:rPr lang="ru-RU" sz="2700" dirty="0"/>
              <a:t>и побуждать результативность по стратегическим приоритетам, являющихся критическими для выполнения Стратегии Глобального Фонда.</a:t>
            </a:r>
            <a:endParaRPr lang="en-US" sz="2700" b="1" dirty="0"/>
          </a:p>
          <a:p>
            <a:pPr>
              <a:lnSpc>
                <a:spcPct val="120000"/>
              </a:lnSpc>
            </a:pPr>
            <a:endParaRPr lang="en-US" sz="2700" dirty="0"/>
          </a:p>
          <a:p>
            <a:pPr>
              <a:lnSpc>
                <a:spcPct val="120000"/>
              </a:lnSpc>
            </a:pPr>
            <a:r>
              <a:rPr lang="ru-RU" sz="2700" b="1" dirty="0"/>
              <a:t>Для соответствия критериям встречного финансирования, заявитель должен продемонстрировать</a:t>
            </a:r>
            <a:r>
              <a:rPr lang="en-US" sz="2700" b="1" dirty="0"/>
              <a:t>:</a:t>
            </a:r>
          </a:p>
          <a:p>
            <a:pPr marL="285743" indent="-285743">
              <a:lnSpc>
                <a:spcPct val="160000"/>
              </a:lnSpc>
              <a:buFont typeface="Arial" panose="020B0604020202020204" pitchFamily="34" charset="0"/>
              <a:buChar char="•"/>
            </a:pPr>
            <a:r>
              <a:rPr lang="ru-RU" sz="2700" dirty="0"/>
              <a:t>Увеличение в 2017-2019 г. объема выделенной суммы, предназначенной для осуществления каталитических инвестиций в приоритетных областях, по сравнению с объемом средств, предоставленных на период использования выделенных ресурсов с 2014 по 2016 год</a:t>
            </a:r>
            <a:r>
              <a:rPr lang="en-US" sz="2700" dirty="0"/>
              <a:t>;</a:t>
            </a:r>
          </a:p>
          <a:p>
            <a:pPr marL="285743" indent="-285743">
              <a:lnSpc>
                <a:spcPct val="160000"/>
              </a:lnSpc>
              <a:buFont typeface="Arial" panose="020B0604020202020204" pitchFamily="34" charset="0"/>
              <a:buChar char="•"/>
            </a:pPr>
            <a:r>
              <a:rPr lang="ru-RU" sz="2700" dirty="0"/>
              <a:t>Эта сумма должна соответствовать, как минимум </a:t>
            </a:r>
            <a:r>
              <a:rPr lang="en-US" sz="2700" dirty="0"/>
              <a:t>1:1 </a:t>
            </a:r>
            <a:r>
              <a:rPr lang="ru-RU" sz="2700" dirty="0"/>
              <a:t>сумме имеющегося встречного финансирования</a:t>
            </a:r>
            <a:r>
              <a:rPr lang="en-US" sz="2700" dirty="0"/>
              <a:t>;</a:t>
            </a:r>
          </a:p>
          <a:p>
            <a:pPr marL="285743" indent="-285743">
              <a:lnSpc>
                <a:spcPct val="160000"/>
              </a:lnSpc>
              <a:buFont typeface="Arial" panose="020B0604020202020204" pitchFamily="34" charset="0"/>
              <a:buChar char="•"/>
            </a:pPr>
            <a:r>
              <a:rPr lang="ru-RU" sz="2700" dirty="0"/>
              <a:t>Повышение целевых показателей программ и показателей охвата программами в результате расширения использования выделенных странам сумм и встречного финансирования. </a:t>
            </a:r>
            <a:endParaRPr lang="en-US" sz="2700" dirty="0"/>
          </a:p>
          <a:p>
            <a:pPr marL="285743" indent="-285743">
              <a:lnSpc>
                <a:spcPct val="160000"/>
              </a:lnSpc>
              <a:buFont typeface="Arial" panose="020B0604020202020204" pitchFamily="34" charset="0"/>
              <a:buChar char="•"/>
            </a:pPr>
            <a:endParaRPr lang="en-GB" dirty="0"/>
          </a:p>
          <a:p>
            <a:pPr lvl="0">
              <a:lnSpc>
                <a:spcPct val="160000"/>
              </a:lnSpc>
            </a:pPr>
            <a:endParaRPr lang="en-US" dirty="0"/>
          </a:p>
          <a:p>
            <a:pPr marL="285743" indent="-285743">
              <a:lnSpc>
                <a:spcPct val="160000"/>
              </a:lnSpc>
              <a:buFont typeface="Arial" panose="020B0604020202020204" pitchFamily="34" charset="0"/>
              <a:buChar char="•"/>
            </a:pPr>
            <a:endParaRPr lang="en-GB" dirty="0"/>
          </a:p>
          <a:p>
            <a:pPr>
              <a:lnSpc>
                <a:spcPct val="120000"/>
              </a:lnSpc>
            </a:pPr>
            <a:endParaRPr lang="en-US" b="1" dirty="0"/>
          </a:p>
          <a:p>
            <a:endParaRPr lang="en-GB" dirty="0"/>
          </a:p>
        </p:txBody>
      </p:sp>
    </p:spTree>
    <p:custDataLst>
      <p:tags r:id="rId1"/>
    </p:custDataLst>
    <p:extLst>
      <p:ext uri="{BB962C8B-B14F-4D97-AF65-F5344CB8AC3E}">
        <p14:creationId xmlns:p14="http://schemas.microsoft.com/office/powerpoint/2010/main" val="1749444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4" name="Slide Number Placeholder 3"/>
          <p:cNvSpPr>
            <a:spLocks noGrp="1"/>
          </p:cNvSpPr>
          <p:nvPr>
            <p:ph type="sldNum" sz="quarter" idx="12"/>
          </p:nvPr>
        </p:nvSpPr>
        <p:spPr/>
        <p:txBody>
          <a:bodyPr/>
          <a:lstStyle/>
          <a:p>
            <a:fld id="{1D1E3EDB-D7EB-F14E-A6D1-748C03EC5EDC}" type="slidenum">
              <a:rPr lang="en-US" smtClean="0"/>
              <a:t>11</a:t>
            </a:fld>
            <a:endParaRPr lang="en-US" dirty="0"/>
          </a:p>
        </p:txBody>
      </p:sp>
      <p:graphicFrame>
        <p:nvGraphicFramePr>
          <p:cNvPr id="17" name="Content Placeholder 16"/>
          <p:cNvGraphicFramePr>
            <a:graphicFrameLocks noGrp="1"/>
          </p:cNvGraphicFramePr>
          <p:nvPr>
            <p:ph idx="13"/>
            <p:extLst>
              <p:ext uri="{D42A27DB-BD31-4B8C-83A1-F6EECF244321}">
                <p14:modId xmlns:p14="http://schemas.microsoft.com/office/powerpoint/2010/main" val="2063572695"/>
              </p:ext>
            </p:extLst>
          </p:nvPr>
        </p:nvGraphicFramePr>
        <p:xfrm>
          <a:off x="539500" y="853091"/>
          <a:ext cx="8064500" cy="33940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24785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ru-RU" altLang="en-US" b="1" dirty="0">
                <a:solidFill>
                  <a:srgbClr val="212121"/>
                </a:solidFill>
                <a:latin typeface="inherit"/>
              </a:rPr>
              <a:t>Почему мы здесь?</a:t>
            </a:r>
            <a:r>
              <a:rPr lang="ru-RU" altLang="en-US" sz="900" b="1" dirty="0"/>
              <a:t> </a:t>
            </a:r>
            <a:endParaRPr lang="en-GB" dirty="0"/>
          </a:p>
        </p:txBody>
      </p:sp>
      <p:sp>
        <p:nvSpPr>
          <p:cNvPr id="3" name="Subtitle 2"/>
          <p:cNvSpPr>
            <a:spLocks noGrp="1"/>
          </p:cNvSpPr>
          <p:nvPr>
            <p:ph type="subTitle" idx="1"/>
          </p:nvPr>
        </p:nvSpPr>
        <p:spPr/>
        <p:txBody>
          <a:bodyPr>
            <a:normAutofit fontScale="25000" lnSpcReduction="20000"/>
          </a:bodyPr>
          <a:lstStyle/>
          <a:p>
            <a:br>
              <a:rPr lang="ru-RU" dirty="0"/>
            </a:br>
            <a:endParaRPr lang="en-GB" sz="6400" dirty="0">
              <a:solidFill>
                <a:schemeClr val="tx1"/>
              </a:solidFill>
            </a:endParaRPr>
          </a:p>
        </p:txBody>
      </p:sp>
      <p:sp>
        <p:nvSpPr>
          <p:cNvPr id="4" name="Slide Number Placeholder 3"/>
          <p:cNvSpPr>
            <a:spLocks noGrp="1"/>
          </p:cNvSpPr>
          <p:nvPr>
            <p:ph type="sldNum" sz="quarter" idx="12"/>
          </p:nvPr>
        </p:nvSpPr>
        <p:spPr/>
        <p:txBody>
          <a:bodyPr/>
          <a:lstStyle/>
          <a:p>
            <a:fld id="{1D1E3EDB-D7EB-F14E-A6D1-748C03EC5EDC}" type="slidenum">
              <a:rPr lang="en-US" smtClean="0"/>
              <a:t>12</a:t>
            </a:fld>
            <a:endParaRPr lang="en-US" dirty="0"/>
          </a:p>
        </p:txBody>
      </p:sp>
      <p:sp>
        <p:nvSpPr>
          <p:cNvPr id="5" name="Content Placeholder 4"/>
          <p:cNvSpPr>
            <a:spLocks noGrp="1"/>
          </p:cNvSpPr>
          <p:nvPr>
            <p:ph idx="13"/>
          </p:nvPr>
        </p:nvSpPr>
        <p:spPr/>
        <p:txBody>
          <a:bodyPr/>
          <a:lstStyle/>
          <a:p>
            <a:pPr marL="285750" indent="-285750">
              <a:buFont typeface="Arial" panose="020B0604020202020204" pitchFamily="34" charset="0"/>
              <a:buChar char="•"/>
            </a:pPr>
            <a:r>
              <a:rPr lang="ru-RU" dirty="0"/>
              <a:t>Мы здесь, чтобы поддержать вас в разработке</a:t>
            </a:r>
            <a:r>
              <a:rPr lang="en-US" dirty="0"/>
              <a:t> </a:t>
            </a:r>
            <a:r>
              <a:rPr lang="ru-RU" dirty="0"/>
              <a:t>Запрос</a:t>
            </a:r>
            <a:r>
              <a:rPr lang="en-US" dirty="0"/>
              <a:t>a</a:t>
            </a:r>
            <a:r>
              <a:rPr lang="ru-RU" dirty="0"/>
              <a:t> на встречное финансирование</a:t>
            </a:r>
            <a:r>
              <a:rPr lang="en-US" dirty="0"/>
              <a:t> </a:t>
            </a:r>
            <a:r>
              <a:rPr lang="ru-RU" dirty="0"/>
              <a:t>и модуля по устранению правовых барьеров</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APMG Health </a:t>
            </a:r>
            <a:r>
              <a:rPr lang="ru-RU" dirty="0"/>
              <a:t>с нами поделиться ключевыми результатами</a:t>
            </a:r>
            <a:r>
              <a:rPr lang="en-US" dirty="0"/>
              <a:t> </a:t>
            </a:r>
            <a:r>
              <a:rPr lang="az-Cyrl-AZ" dirty="0"/>
              <a:t>глубинной оценке исходного состояния</a:t>
            </a:r>
            <a:r>
              <a:rPr lang="en-US" dirty="0"/>
              <a:t> </a:t>
            </a:r>
            <a:r>
              <a:rPr lang="ru-RU" dirty="0"/>
              <a:t>включая по текущим программам и </a:t>
            </a:r>
            <a:r>
              <a:rPr lang="ru-RU" dirty="0" err="1"/>
              <a:t>рекоммендациям</a:t>
            </a:r>
            <a:r>
              <a:rPr lang="ru-RU" dirty="0"/>
              <a:t> комплексного подхода</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ru-RU" dirty="0"/>
              <a:t>Мы поделимся информацией об </a:t>
            </a:r>
            <a:r>
              <a:rPr lang="ru-RU" dirty="0" err="1"/>
              <a:t>еффективности</a:t>
            </a:r>
            <a:r>
              <a:rPr lang="ru-RU" dirty="0"/>
              <a:t> программ по снижению правовых барьеров, и об запросах</a:t>
            </a:r>
            <a:r>
              <a:rPr lang="en-US" dirty="0"/>
              <a:t> TRP</a:t>
            </a:r>
            <a:r>
              <a:rPr lang="az-Cyrl-AZ" dirty="0"/>
              <a:t> </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ru-RU" dirty="0" err="1"/>
              <a:t>Приоритизация</a:t>
            </a:r>
            <a:r>
              <a:rPr lang="ru-RU" dirty="0"/>
              <a:t> исходя из самых </a:t>
            </a:r>
            <a:r>
              <a:rPr lang="ru-RU" dirty="0" err="1"/>
              <a:t>серьозных</a:t>
            </a:r>
            <a:r>
              <a:rPr lang="ru-RU" dirty="0"/>
              <a:t> барьерах и существующих возможностях </a:t>
            </a:r>
            <a:endParaRPr lang="en-GB" dirty="0"/>
          </a:p>
          <a:p>
            <a:pPr marL="285750" lvl="0" indent="-285750">
              <a:buFont typeface="Arial" panose="020B0604020202020204" pitchFamily="34" charset="0"/>
              <a:buChar char="•"/>
            </a:pPr>
            <a:endParaRPr lang="ru-RU" altLang="en-US" sz="1400" dirty="0">
              <a:latin typeface="Arial" panose="020B0604020202020204" pitchFamily="34" charset="0"/>
            </a:endParaRP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4015306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GB"/>
          </a:p>
        </p:txBody>
      </p:sp>
      <p:sp>
        <p:nvSpPr>
          <p:cNvPr id="4" name="Slide Number Placeholder 3"/>
          <p:cNvSpPr>
            <a:spLocks noGrp="1"/>
          </p:cNvSpPr>
          <p:nvPr>
            <p:ph type="sldNum" sz="quarter" idx="12"/>
          </p:nvPr>
        </p:nvSpPr>
        <p:spPr/>
        <p:txBody>
          <a:bodyPr/>
          <a:lstStyle/>
          <a:p>
            <a:fld id="{5A9705DD-2C81-416B-93BA-A1D8CC36D736}" type="slidenum">
              <a:rPr lang="en-GB" smtClean="0">
                <a:solidFill>
                  <a:prstClr val="black">
                    <a:tint val="75000"/>
                  </a:prstClr>
                </a:solidFill>
              </a:rPr>
              <a:pPr/>
              <a:t>13</a:t>
            </a:fld>
            <a:endParaRPr lang="en-GB">
              <a:solidFill>
                <a:prstClr val="black">
                  <a:tint val="75000"/>
                </a:prstClr>
              </a:solidFill>
            </a:endParaRPr>
          </a:p>
        </p:txBody>
      </p:sp>
      <p:sp>
        <p:nvSpPr>
          <p:cNvPr id="5" name="Rectangle 1"/>
          <p:cNvSpPr>
            <a:spLocks noGrp="1" noChangeArrowheads="1"/>
          </p:cNvSpPr>
          <p:nvPr>
            <p:ph type="ctrTitle"/>
          </p:nvPr>
        </p:nvSpPr>
        <p:spPr bwMode="auto">
          <a:xfrm>
            <a:off x="3632640" y="1493775"/>
            <a:ext cx="1878719" cy="48669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6654"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ru-RU" altLang="en-US" sz="3600" b="0" i="0" u="none" strike="noStrike" cap="none" normalizeH="0" baseline="0" dirty="0">
                <a:ln>
                  <a:noFill/>
                </a:ln>
                <a:solidFill>
                  <a:srgbClr val="212121"/>
                </a:solidFill>
                <a:effectLst/>
                <a:latin typeface="inherit"/>
              </a:rPr>
              <a:t>Спасибо</a:t>
            </a:r>
            <a:r>
              <a:rPr kumimoji="0" lang="ru-RU" altLang="en-US" sz="800" b="0" i="0" u="none" strike="noStrike" cap="none" normalizeH="0" baseline="0" dirty="0">
                <a:ln>
                  <a:noFill/>
                </a:ln>
                <a:solidFill>
                  <a:schemeClr val="tx1"/>
                </a:solidFill>
                <a:effectLst/>
              </a:rPr>
              <a:t> </a:t>
            </a:r>
            <a:endParaRPr kumimoji="0" lang="ru-RU"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97551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xfrm>
            <a:off x="717755" y="303610"/>
            <a:ext cx="6940345" cy="5405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fontScale="90000"/>
          </a:bodyPr>
          <a:lstStyle/>
          <a:p>
            <a:r>
              <a:rPr lang="ru-RU" altLang="en-US" b="1" dirty="0">
                <a:solidFill>
                  <a:srgbClr val="02AEF0"/>
                </a:solidFill>
                <a:ea typeface="ＭＳ Ｐゴシック" panose="020B0600070205080204" pitchFamily="34" charset="-128"/>
              </a:rPr>
              <a:t>Восточная Европа и Центральная Азия - 201</a:t>
            </a:r>
            <a:r>
              <a:rPr lang="en-US" altLang="en-US" b="1" dirty="0">
                <a:solidFill>
                  <a:srgbClr val="02AEF0"/>
                </a:solidFill>
                <a:ea typeface="ＭＳ Ｐゴシック" panose="020B0600070205080204" pitchFamily="34" charset="-128"/>
              </a:rPr>
              <a:t>7</a:t>
            </a:r>
            <a:r>
              <a:rPr lang="ru-RU" altLang="en-US" b="1" dirty="0">
                <a:solidFill>
                  <a:srgbClr val="02AEF0"/>
                </a:solidFill>
                <a:ea typeface="ＭＳ Ｐゴシック" panose="020B0600070205080204" pitchFamily="34" charset="-128"/>
              </a:rPr>
              <a:t> </a:t>
            </a:r>
            <a:br>
              <a:rPr lang="en-GB" altLang="en-US" sz="2700" dirty="0">
                <a:solidFill>
                  <a:srgbClr val="FF0000"/>
                </a:solidFill>
                <a:ea typeface="ＭＳ Ｐゴシック" panose="020B0600070205080204" pitchFamily="34" charset="-128"/>
              </a:rPr>
            </a:br>
            <a:endParaRPr lang="en-GB" altLang="en-US" sz="2700" dirty="0">
              <a:solidFill>
                <a:srgbClr val="FF0000"/>
              </a:solidFill>
              <a:ea typeface="ＭＳ Ｐゴシック" panose="020B0600070205080204" pitchFamily="34" charset="-128"/>
            </a:endParaRPr>
          </a:p>
        </p:txBody>
      </p:sp>
      <p:sp>
        <p:nvSpPr>
          <p:cNvPr id="15363" name="Text Placeholder 2"/>
          <p:cNvSpPr>
            <a:spLocks noGrp="1"/>
          </p:cNvSpPr>
          <p:nvPr>
            <p:ph type="body" idx="1"/>
          </p:nvPr>
        </p:nvSpPr>
        <p:spPr bwMode="auto">
          <a:xfrm>
            <a:off x="379379" y="942476"/>
            <a:ext cx="7928042" cy="429934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pPr marL="285750" indent="-285750">
              <a:buFont typeface="Arial" panose="020B0604020202020204" pitchFamily="34" charset="0"/>
              <a:buChar char="•"/>
            </a:pPr>
            <a:r>
              <a:rPr lang="ru-RU" altLang="en-US" dirty="0">
                <a:ea typeface="ＭＳ Ｐゴシック" panose="020B0600070205080204" pitchFamily="34" charset="-128"/>
              </a:rPr>
              <a:t>Единственный регион, где эпидемию ВИЧ не только не удалось повернуть вспять, но даже сдержать</a:t>
            </a:r>
            <a:endParaRPr lang="en-US" altLang="en-US" dirty="0">
              <a:ea typeface="ＭＳ Ｐゴシック" panose="020B0600070205080204" pitchFamily="34" charset="-128"/>
            </a:endParaRPr>
          </a:p>
          <a:p>
            <a:pPr marL="285750" indent="-285750">
              <a:buFont typeface="Arial" panose="020B0604020202020204" pitchFamily="34" charset="0"/>
              <a:buChar char="•"/>
            </a:pPr>
            <a:r>
              <a:rPr lang="ru-RU" altLang="en-US" dirty="0">
                <a:ea typeface="ＭＳ Ｐゴシック" panose="020B0600070205080204" pitchFamily="34" charset="-128"/>
              </a:rPr>
              <a:t>за последние десять лет смертность от СПИДа увеличилась на 38 процентов. </a:t>
            </a:r>
            <a:endParaRPr lang="en-US" altLang="en-US" dirty="0">
              <a:ea typeface="ＭＳ Ｐゴシック" panose="020B0600070205080204" pitchFamily="34" charset="-128"/>
            </a:endParaRPr>
          </a:p>
          <a:p>
            <a:pPr marL="285750" indent="-285750">
              <a:buFont typeface="Arial" panose="020B0604020202020204" pitchFamily="34" charset="0"/>
              <a:buChar char="•"/>
            </a:pPr>
            <a:r>
              <a:rPr lang="ru-RU" altLang="en-US" dirty="0">
                <a:ea typeface="ＭＳ Ｐゴシック" panose="020B0600070205080204" pitchFamily="34" charset="-128"/>
              </a:rPr>
              <a:t>Число новых случаев ВИЧ выросло примерно на 12 процентов, а в России – на 75</a:t>
            </a:r>
            <a:endParaRPr lang="en-GB" altLang="en-US" dirty="0">
              <a:ea typeface="ＭＳ Ｐゴシック" panose="020B0600070205080204" pitchFamily="34" charset="-128"/>
            </a:endParaRPr>
          </a:p>
        </p:txBody>
      </p:sp>
      <p:pic>
        <p:nvPicPr>
          <p:cNvPr id="153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0043" y="2548648"/>
            <a:ext cx="4393495" cy="2503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2124" y="2382232"/>
            <a:ext cx="3633280" cy="2859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8563123"/>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2655" y="0"/>
            <a:ext cx="1369166" cy="1790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03" name="Title 1"/>
          <p:cNvSpPr>
            <a:spLocks noGrp="1"/>
          </p:cNvSpPr>
          <p:nvPr>
            <p:ph type="title"/>
          </p:nvPr>
        </p:nvSpPr>
        <p:spPr bwMode="auto">
          <a:xfrm>
            <a:off x="214009" y="205979"/>
            <a:ext cx="7444092" cy="857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r>
              <a:rPr lang="ru-RU" altLang="en-US" sz="1500" b="1" dirty="0">
                <a:latin typeface="Arial" panose="020B0604020202020204" pitchFamily="34" charset="0"/>
                <a:ea typeface="ＭＳ Ｐゴシック" panose="020B0600070205080204" pitchFamily="34" charset="-128"/>
                <a:cs typeface="Arial" panose="020B0604020202020204" pitchFamily="34" charset="0"/>
              </a:rPr>
              <a:t>Политическая декларация по ВИЧ и СПИДу</a:t>
            </a:r>
            <a:r>
              <a:rPr lang="en-US" altLang="en-US" sz="1500" b="1" dirty="0">
                <a:latin typeface="Arial" panose="020B0604020202020204" pitchFamily="34" charset="0"/>
                <a:ea typeface="ＭＳ Ｐゴシック" panose="020B0600070205080204" pitchFamily="34" charset="-128"/>
                <a:cs typeface="Arial" panose="020B0604020202020204" pitchFamily="34" charset="0"/>
              </a:rPr>
              <a:t> 2016</a:t>
            </a:r>
            <a:r>
              <a:rPr lang="ru-RU" altLang="en-US" sz="1500" b="1" dirty="0">
                <a:latin typeface="Arial" panose="020B0604020202020204" pitchFamily="34" charset="0"/>
                <a:ea typeface="ＭＳ Ｐゴシック" panose="020B0600070205080204" pitchFamily="34" charset="-128"/>
                <a:cs typeface="Arial" panose="020B0604020202020204" pitchFamily="34" charset="0"/>
              </a:rPr>
              <a:t>: ускоренными темпами к активизации борьбы с ВИЧ и прекращению эпидемии СПИДа к 2030 году</a:t>
            </a:r>
            <a:endParaRPr lang="en-US" altLang="en-US" sz="1500" b="1"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25604" name="Content Placeholder 3"/>
          <p:cNvSpPr>
            <a:spLocks noGrp="1"/>
          </p:cNvSpPr>
          <p:nvPr>
            <p:ph idx="1"/>
          </p:nvPr>
        </p:nvSpPr>
        <p:spPr bwMode="auto">
          <a:xfrm>
            <a:off x="214009" y="807396"/>
            <a:ext cx="7754161" cy="39836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p>
            <a:pPr marL="285750" indent="-285750">
              <a:buFont typeface="Arial" panose="020B0604020202020204" pitchFamily="34" charset="0"/>
              <a:buChar char="•"/>
            </a:pPr>
            <a:r>
              <a:rPr lang="ru-RU" altLang="en-US" sz="1000" dirty="0">
                <a:latin typeface="Arial" panose="020B0604020202020204" pitchFamily="34" charset="0"/>
                <a:ea typeface="ＭＳ Ｐゴシック" panose="020B0600070205080204" pitchFamily="34" charset="-128"/>
                <a:cs typeface="Arial" panose="020B0604020202020204" pitchFamily="34" charset="0"/>
              </a:rPr>
              <a:t>Мы, главы государств и правительств и представители государств и правительств</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 … </a:t>
            </a:r>
            <a:r>
              <a:rPr lang="ru-RU" altLang="en-US" sz="1000" dirty="0">
                <a:latin typeface="Arial" panose="020B0604020202020204" pitchFamily="34" charset="0"/>
                <a:ea typeface="ＭＳ Ｐゴシック" panose="020B0600070205080204" pitchFamily="34" charset="-128"/>
                <a:cs typeface="Arial" panose="020B0604020202020204" pitchFamily="34" charset="0"/>
              </a:rPr>
              <a:t>обязуемся </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a:t>
            </a:r>
            <a:r>
              <a:rPr lang="ru-RU" altLang="en-US" sz="1000" dirty="0">
                <a:latin typeface="Arial" panose="020B0604020202020204" pitchFamily="34" charset="0"/>
                <a:ea typeface="ＭＳ Ｐゴシック" panose="020B0600070205080204" pitchFamily="34" charset="-128"/>
                <a:cs typeface="Arial" panose="020B0604020202020204" pitchFamily="34" charset="0"/>
              </a:rPr>
              <a:t> способствовать поощрению, защите и осуществлению всех прав человека и достоинства всех людей, которые больны, которым угрожает заражение и которые затронуты ВИЧ и СПИДом, и членов их семей</a:t>
            </a:r>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ru-RU" altLang="en-US" sz="1000" dirty="0">
                <a:latin typeface="Arial" panose="020B0604020202020204" pitchFamily="34" charset="0"/>
                <a:ea typeface="ＭＳ Ｐゴシック" panose="020B0600070205080204" pitchFamily="34" charset="-128"/>
                <a:cs typeface="Arial" panose="020B0604020202020204" pitchFamily="34" charset="0"/>
              </a:rPr>
              <a:t>подтверждаем </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 </a:t>
            </a:r>
            <a:r>
              <a:rPr lang="ru-RU" altLang="en-US" sz="1000" dirty="0">
                <a:latin typeface="Arial" panose="020B0604020202020204" pitchFamily="34" charset="0"/>
                <a:ea typeface="ＭＳ Ｐゴシック" panose="020B0600070205080204" pitchFamily="34" charset="-128"/>
                <a:cs typeface="Arial" panose="020B0604020202020204" pitchFamily="34" charset="0"/>
              </a:rPr>
              <a:t>необходимость выполнения всеми странами обязательств и обещаний, содержащихся в настоящей Декларации, руководствуясь национальным законодательством, приоритетами развития и международными стандартами прав человека</a:t>
            </a:r>
          </a:p>
          <a:p>
            <a:pPr marL="285750" indent="-285750">
              <a:buFont typeface="Arial" panose="020B0604020202020204" pitchFamily="34" charset="0"/>
              <a:buChar char="•"/>
            </a:pPr>
            <a:r>
              <a:rPr lang="ru-RU" altLang="en-US" sz="1000" dirty="0">
                <a:latin typeface="Arial" panose="020B0604020202020204" pitchFamily="34" charset="0"/>
                <a:ea typeface="ＭＳ Ｐゴシック" panose="020B0600070205080204" pitchFamily="34" charset="-128"/>
                <a:cs typeface="Arial" panose="020B0604020202020204" pitchFamily="34" charset="0"/>
              </a:rPr>
              <a:t>выражаем серьезную обеспокоенность по поводу того, что </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a:t>
            </a:r>
            <a:r>
              <a:rPr lang="ru-RU" altLang="en-US" sz="1000" dirty="0">
                <a:latin typeface="Arial" panose="020B0604020202020204" pitchFamily="34" charset="0"/>
                <a:ea typeface="ＭＳ Ｐゴシック" panose="020B0600070205080204" pitchFamily="34" charset="-128"/>
                <a:cs typeface="Arial" panose="020B0604020202020204" pitchFamily="34" charset="0"/>
              </a:rPr>
              <a:t> ограничительные правовые и политические рамки </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 </a:t>
            </a:r>
            <a:r>
              <a:rPr lang="ru-RU" altLang="en-US" sz="1000" dirty="0">
                <a:latin typeface="Arial" panose="020B0604020202020204" pitchFamily="34" charset="0"/>
                <a:ea typeface="ＭＳ Ｐゴシック" panose="020B0600070205080204" pitchFamily="34" charset="-128"/>
                <a:cs typeface="Arial" panose="020B0604020202020204" pitchFamily="34" charset="0"/>
              </a:rPr>
              <a:t>не способствуют и препятствуют доступу к услугам в области профилактики, лечения, ухода и поддержки</a:t>
            </a:r>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ru-RU" altLang="en-US" sz="1000" dirty="0">
                <a:latin typeface="Arial" panose="020B0604020202020204" pitchFamily="34" charset="0"/>
                <a:ea typeface="ＭＳ Ｐゴシック" panose="020B0600070205080204" pitchFamily="34" charset="-128"/>
                <a:cs typeface="Arial" panose="020B0604020202020204" pitchFamily="34" charset="0"/>
              </a:rPr>
              <a:t>обращаем внимание на недостаточный охват </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 </a:t>
            </a:r>
            <a:r>
              <a:rPr lang="ru-RU" altLang="en-US" sz="1000" dirty="0">
                <a:latin typeface="Arial" panose="020B0604020202020204" pitchFamily="34" charset="0"/>
                <a:ea typeface="ＭＳ Ｐゴシック" panose="020B0600070205080204" pitchFamily="34" charset="-128"/>
                <a:cs typeface="Arial" panose="020B0604020202020204" pitchFamily="34" charset="0"/>
              </a:rPr>
              <a:t>программ лечения наркотической зависимости</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 …</a:t>
            </a:r>
            <a:r>
              <a:rPr lang="ru-RU" altLang="en-US" sz="1000" dirty="0">
                <a:latin typeface="Arial" panose="020B0604020202020204" pitchFamily="34" charset="0"/>
                <a:ea typeface="ＭＳ Ｐゴシック" panose="020B0600070205080204" pitchFamily="34" charset="-128"/>
                <a:cs typeface="Arial" panose="020B0604020202020204" pitchFamily="34" charset="0"/>
              </a:rPr>
              <a:t> а также на </a:t>
            </a:r>
            <a:r>
              <a:rPr lang="ru-RU" altLang="en-US" sz="1000" dirty="0" err="1">
                <a:latin typeface="Arial" panose="020B0604020202020204" pitchFamily="34" charset="0"/>
                <a:ea typeface="ＭＳ Ｐゴシック" panose="020B0600070205080204" pitchFamily="34" charset="-128"/>
                <a:cs typeface="Arial" panose="020B0604020202020204" pitchFamily="34" charset="0"/>
              </a:rPr>
              <a:t>маргинализацию</a:t>
            </a:r>
            <a:r>
              <a:rPr lang="ru-RU" altLang="en-US" sz="1000" dirty="0">
                <a:latin typeface="Arial" panose="020B0604020202020204" pitchFamily="34" charset="0"/>
                <a:ea typeface="ＭＳ Ｐゴシック" panose="020B0600070205080204" pitchFamily="34" charset="-128"/>
                <a:cs typeface="Arial" panose="020B0604020202020204" pitchFamily="34" charset="0"/>
              </a:rPr>
              <a:t> и дискриминацию лиц, употребляющих наркотики, в виде применения ограничительных законов</a:t>
            </a:r>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ru-RU" altLang="en-US" sz="1000" dirty="0">
                <a:latin typeface="Arial" panose="020B0604020202020204" pitchFamily="34" charset="0"/>
                <a:ea typeface="ＭＳ Ｐゴシック" panose="020B0600070205080204" pitchFamily="34" charset="-128"/>
                <a:cs typeface="Arial" panose="020B0604020202020204" pitchFamily="34" charset="0"/>
              </a:rPr>
              <a:t>Обязуемся </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a:t>
            </a:r>
            <a:r>
              <a:rPr lang="ru-RU" altLang="en-US" sz="1000" dirty="0">
                <a:latin typeface="Arial" panose="020B0604020202020204" pitchFamily="34" charset="0"/>
                <a:ea typeface="ＭＳ Ｐゴシック" panose="020B0600070205080204" pitchFamily="34" charset="-128"/>
                <a:cs typeface="Arial" panose="020B0604020202020204" pitchFamily="34" charset="0"/>
              </a:rPr>
              <a:t> по мере необходимости пересматривать и менять законы, которые могут создавать барьеры или усиливать стигматизацию и дискриминацию, например законы о </a:t>
            </a:r>
            <a:r>
              <a:rPr lang="ru-RU" altLang="en-US" sz="1000" dirty="0" err="1">
                <a:latin typeface="Arial" panose="020B0604020202020204" pitchFamily="34" charset="0"/>
                <a:ea typeface="ＭＳ Ｐゴシック" panose="020B0600070205080204" pitchFamily="34" charset="-128"/>
                <a:cs typeface="Arial" panose="020B0604020202020204" pitchFamily="34" charset="0"/>
              </a:rPr>
              <a:t>нераскрытии</a:t>
            </a:r>
            <a:r>
              <a:rPr lang="ru-RU" altLang="en-US" sz="1000" dirty="0">
                <a:latin typeface="Arial" panose="020B0604020202020204" pitchFamily="34" charset="0"/>
                <a:ea typeface="ＭＳ Ｐゴシック" panose="020B0600070205080204" pitchFamily="34" charset="-128"/>
                <a:cs typeface="Arial" panose="020B0604020202020204" pitchFamily="34" charset="0"/>
              </a:rPr>
              <a:t> ВИЧ-статуса, инфицировании и передаче ВИЧ, нормативные положения и руководящие указания, которые ограничивают доступ к услугам для подростков, ограничения на поездки и обязательное тестирование, в том числе беременных женщин</a:t>
            </a:r>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ru-RU" altLang="en-US" sz="1000" dirty="0">
                <a:latin typeface="Arial" panose="020B0604020202020204" pitchFamily="34" charset="0"/>
                <a:ea typeface="ＭＳ Ｐゴシック" panose="020B0600070205080204" pitchFamily="34" charset="-128"/>
                <a:cs typeface="Arial" panose="020B0604020202020204" pitchFamily="34" charset="0"/>
              </a:rPr>
              <a:t>обязуемся ликвидировать барьеры, включая стигматизацию и дискриминацию в учреждениях здравоохранения, для обеспечения всеобщего доступа к всеобъемлющим услугам диагностики, профилактики, лечения, ухода и поддержки</a:t>
            </a:r>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endParaRPr lang="ru-RU" altLang="en-US" sz="1000"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985049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endParaRPr lang="en-US" altLang="en-US">
              <a:ea typeface="ＭＳ Ｐゴシック" panose="020B0600070205080204" pitchFamily="34" charset="-128"/>
            </a:endParaRPr>
          </a:p>
        </p:txBody>
      </p:sp>
      <p:pic>
        <p:nvPicPr>
          <p:cNvPr id="2765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40000" y="683419"/>
            <a:ext cx="5782219" cy="3278981"/>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8321" y="60098"/>
            <a:ext cx="1615679" cy="1493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298" y="2971800"/>
            <a:ext cx="4911252"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4"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08918" y="3255777"/>
            <a:ext cx="2320529" cy="1851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3994066" y="882369"/>
            <a:ext cx="914400" cy="18907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9" name="Oval 8"/>
          <p:cNvSpPr/>
          <p:nvPr/>
        </p:nvSpPr>
        <p:spPr>
          <a:xfrm>
            <a:off x="3431109" y="2903706"/>
            <a:ext cx="914400" cy="18907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Tree>
    <p:extLst>
      <p:ext uri="{BB962C8B-B14F-4D97-AF65-F5344CB8AC3E}">
        <p14:creationId xmlns:p14="http://schemas.microsoft.com/office/powerpoint/2010/main" val="611994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451" y="294357"/>
            <a:ext cx="8438630" cy="857250"/>
          </a:xfrm>
        </p:spPr>
        <p:txBody>
          <a:bodyPr>
            <a:normAutofit fontScale="90000"/>
          </a:bodyPr>
          <a:lstStyle/>
          <a:p>
            <a:r>
              <a:rPr lang="en-US" dirty="0" err="1"/>
              <a:t>Стратегия</a:t>
            </a:r>
            <a:r>
              <a:rPr lang="en-US" dirty="0"/>
              <a:t> </a:t>
            </a:r>
            <a:r>
              <a:rPr lang="ru-RU" dirty="0"/>
              <a:t>Глобального фонда</a:t>
            </a:r>
            <a:r>
              <a:rPr lang="en-US" dirty="0"/>
              <a:t> </a:t>
            </a:r>
            <a:r>
              <a:rPr lang="ru-RU" dirty="0"/>
              <a:t>и расширение программ, которые устраняют правовые барьеры для доступа к услугам по ВИЧ, туберкулезу и малярии</a:t>
            </a:r>
            <a:endParaRPr lang="en-AU" dirty="0"/>
          </a:p>
        </p:txBody>
      </p:sp>
      <p:sp>
        <p:nvSpPr>
          <p:cNvPr id="3" name="Content Placeholder 2"/>
          <p:cNvSpPr>
            <a:spLocks noGrp="1"/>
          </p:cNvSpPr>
          <p:nvPr>
            <p:ph idx="1"/>
          </p:nvPr>
        </p:nvSpPr>
        <p:spPr>
          <a:xfrm>
            <a:off x="540000" y="1498059"/>
            <a:ext cx="8064000" cy="3247519"/>
          </a:xfrm>
        </p:spPr>
        <p:txBody>
          <a:bodyPr>
            <a:normAutofit fontScale="92500"/>
          </a:bodyPr>
          <a:lstStyle/>
          <a:p>
            <a:pPr marL="285750" indent="-285750">
              <a:buFont typeface="Arial" panose="020B0604020202020204" pitchFamily="34" charset="0"/>
              <a:buChar char="•"/>
            </a:pPr>
            <a:r>
              <a:rPr lang="en-US" dirty="0"/>
              <a:t>С </a:t>
            </a:r>
            <a:r>
              <a:rPr lang="en-US" dirty="0" err="1"/>
              <a:t>момента</a:t>
            </a:r>
            <a:r>
              <a:rPr lang="en-US" dirty="0"/>
              <a:t> </a:t>
            </a:r>
            <a:r>
              <a:rPr lang="en-US" dirty="0" err="1"/>
              <a:t>принятия</a:t>
            </a:r>
            <a:r>
              <a:rPr lang="en-US" dirty="0"/>
              <a:t> </a:t>
            </a:r>
            <a:r>
              <a:rPr lang="en-US" dirty="0" err="1"/>
              <a:t>стратегии</a:t>
            </a:r>
            <a:r>
              <a:rPr lang="en-US" dirty="0"/>
              <a:t> «</a:t>
            </a:r>
            <a:r>
              <a:rPr lang="en-US" dirty="0" err="1"/>
              <a:t>Инвестирование</a:t>
            </a:r>
            <a:r>
              <a:rPr lang="en-US" dirty="0"/>
              <a:t> </a:t>
            </a:r>
            <a:r>
              <a:rPr lang="en-US" dirty="0" err="1"/>
              <a:t>для</a:t>
            </a:r>
            <a:r>
              <a:rPr lang="en-US" dirty="0"/>
              <a:t> </a:t>
            </a:r>
            <a:r>
              <a:rPr lang="en-US" dirty="0" err="1"/>
              <a:t>прекращения</a:t>
            </a:r>
            <a:r>
              <a:rPr lang="en-US" dirty="0"/>
              <a:t> </a:t>
            </a:r>
            <a:r>
              <a:rPr lang="en-US" dirty="0" err="1"/>
              <a:t>эпидемии</a:t>
            </a:r>
            <a:r>
              <a:rPr lang="en-US" dirty="0"/>
              <a:t> </a:t>
            </a:r>
            <a:r>
              <a:rPr lang="en-US" dirty="0" err="1"/>
              <a:t>на</a:t>
            </a:r>
            <a:r>
              <a:rPr lang="en-US" dirty="0"/>
              <a:t> 2017-2022 </a:t>
            </a:r>
            <a:r>
              <a:rPr lang="en-US" dirty="0" err="1"/>
              <a:t>гг</a:t>
            </a:r>
            <a:r>
              <a:rPr lang="en-US" dirty="0"/>
              <a:t>.», </a:t>
            </a:r>
            <a:r>
              <a:rPr lang="en-US" dirty="0" err="1"/>
              <a:t>Глобальный</a:t>
            </a:r>
            <a:r>
              <a:rPr lang="en-US" dirty="0"/>
              <a:t> </a:t>
            </a:r>
            <a:r>
              <a:rPr lang="en-US" dirty="0" err="1"/>
              <a:t>Фонд</a:t>
            </a:r>
            <a:r>
              <a:rPr lang="en-US" dirty="0"/>
              <a:t> </a:t>
            </a:r>
            <a:r>
              <a:rPr lang="en-US" dirty="0" err="1"/>
              <a:t>присоединился</a:t>
            </a:r>
            <a:r>
              <a:rPr lang="en-US" dirty="0"/>
              <a:t> к </a:t>
            </a:r>
            <a:r>
              <a:rPr lang="en-US" dirty="0" err="1"/>
              <a:t>страновым</a:t>
            </a:r>
            <a:r>
              <a:rPr lang="en-US" dirty="0"/>
              <a:t>, </a:t>
            </a:r>
            <a:r>
              <a:rPr lang="en-US" dirty="0" err="1"/>
              <a:t>техническим</a:t>
            </a:r>
            <a:r>
              <a:rPr lang="en-US" dirty="0"/>
              <a:t> </a:t>
            </a:r>
            <a:r>
              <a:rPr lang="en-US" dirty="0" err="1"/>
              <a:t>партнерам</a:t>
            </a:r>
            <a:r>
              <a:rPr lang="en-US" dirty="0"/>
              <a:t> и </a:t>
            </a:r>
            <a:r>
              <a:rPr lang="en-US" dirty="0" err="1"/>
              <a:t>другим</a:t>
            </a:r>
            <a:r>
              <a:rPr lang="en-US" dirty="0"/>
              <a:t> </a:t>
            </a:r>
            <a:r>
              <a:rPr lang="en-US" dirty="0" err="1"/>
              <a:t>донорам</a:t>
            </a:r>
            <a:r>
              <a:rPr lang="en-US" dirty="0"/>
              <a:t> в </a:t>
            </a:r>
            <a:r>
              <a:rPr lang="en-US" dirty="0" err="1"/>
              <a:t>основных</a:t>
            </a:r>
            <a:r>
              <a:rPr lang="en-US" dirty="0"/>
              <a:t> </a:t>
            </a:r>
            <a:r>
              <a:rPr lang="en-US" dirty="0" err="1"/>
              <a:t>усилиях</a:t>
            </a:r>
            <a:r>
              <a:rPr lang="en-US" dirty="0"/>
              <a:t> </a:t>
            </a:r>
            <a:r>
              <a:rPr lang="en-US" dirty="0" err="1"/>
              <a:t>по</a:t>
            </a:r>
            <a:r>
              <a:rPr lang="en-US" dirty="0"/>
              <a:t> </a:t>
            </a:r>
            <a:r>
              <a:rPr lang="en-US" dirty="0" err="1"/>
              <a:t>увеличению</a:t>
            </a:r>
            <a:r>
              <a:rPr lang="en-US" dirty="0"/>
              <a:t> </a:t>
            </a:r>
            <a:r>
              <a:rPr lang="en-US" dirty="0" err="1"/>
              <a:t>инвестиций</a:t>
            </a:r>
            <a:r>
              <a:rPr lang="en-US" dirty="0"/>
              <a:t> в </a:t>
            </a:r>
            <a:r>
              <a:rPr lang="en-US" dirty="0" err="1"/>
              <a:t>программы</a:t>
            </a:r>
            <a:r>
              <a:rPr lang="en-US" dirty="0"/>
              <a:t> </a:t>
            </a:r>
            <a:r>
              <a:rPr lang="en-US" dirty="0" err="1"/>
              <a:t>по</a:t>
            </a:r>
            <a:r>
              <a:rPr lang="en-US" dirty="0"/>
              <a:t> </a:t>
            </a:r>
            <a:r>
              <a:rPr lang="en-US" dirty="0" err="1"/>
              <a:t>устранению</a:t>
            </a:r>
            <a:r>
              <a:rPr lang="en-US" dirty="0"/>
              <a:t> </a:t>
            </a:r>
            <a:r>
              <a:rPr lang="en-US" dirty="0" err="1"/>
              <a:t>правовых</a:t>
            </a:r>
            <a:r>
              <a:rPr lang="en-US" dirty="0"/>
              <a:t> </a:t>
            </a:r>
            <a:r>
              <a:rPr lang="en-US" dirty="0" err="1"/>
              <a:t>барьеров</a:t>
            </a:r>
            <a:r>
              <a:rPr lang="en-US" dirty="0"/>
              <a:t>  в </a:t>
            </a:r>
            <a:r>
              <a:rPr lang="en-US" dirty="0" err="1"/>
              <a:t>национальных</a:t>
            </a:r>
            <a:r>
              <a:rPr lang="en-US" dirty="0"/>
              <a:t> </a:t>
            </a:r>
            <a:r>
              <a:rPr lang="en-US" dirty="0" err="1"/>
              <a:t>мерах</a:t>
            </a:r>
            <a:r>
              <a:rPr lang="en-US" dirty="0"/>
              <a:t> </a:t>
            </a:r>
            <a:r>
              <a:rPr lang="en-US" dirty="0" err="1"/>
              <a:t>борьбы</a:t>
            </a:r>
            <a:r>
              <a:rPr lang="en-US" dirty="0"/>
              <a:t> с ВИЧ, ТБ и </a:t>
            </a:r>
            <a:r>
              <a:rPr lang="en-US" dirty="0" err="1"/>
              <a:t>малярией</a:t>
            </a:r>
            <a:endParaRPr lang="en-US" dirty="0"/>
          </a:p>
          <a:p>
            <a:pPr marL="285750" lvl="0" indent="-285750">
              <a:buFont typeface="Arial" panose="020B0604020202020204" pitchFamily="34" charset="0"/>
              <a:buChar char="•"/>
            </a:pPr>
            <a:r>
              <a:rPr lang="ru-RU" dirty="0"/>
              <a:t>Программы по устранению правовых барьеров являются важным средством повышения эффективности грантов Глобального фонда</a:t>
            </a:r>
            <a:r>
              <a:rPr lang="en-US" dirty="0"/>
              <a:t>:</a:t>
            </a:r>
          </a:p>
          <a:p>
            <a:pPr marL="548550" lvl="3" indent="-285750">
              <a:buFont typeface="Arial" panose="020B0604020202020204" pitchFamily="34" charset="0"/>
              <a:buChar char="•"/>
            </a:pPr>
            <a:r>
              <a:rPr lang="ru-RU" dirty="0"/>
              <a:t>имеют решающее значение для обеспечения того, чтобы услуги здравоохранения, поддерживаемые Глобальным фондом, охватили тех кто больше всего страдает от ВИЧ, туберкулеза и малярии</a:t>
            </a:r>
            <a:endParaRPr lang="en-US" dirty="0"/>
          </a:p>
          <a:p>
            <a:pPr marL="548550" lvl="3" indent="-285750">
              <a:buFont typeface="Arial" panose="020B0604020202020204" pitchFamily="34" charset="0"/>
              <a:buChar char="•"/>
            </a:pPr>
            <a:r>
              <a:rPr lang="en-US" dirty="0" err="1"/>
              <a:t>увеличивают</a:t>
            </a:r>
            <a:r>
              <a:rPr lang="en-US" dirty="0"/>
              <a:t> </a:t>
            </a:r>
            <a:r>
              <a:rPr lang="en-US" dirty="0" err="1"/>
              <a:t>охват</a:t>
            </a:r>
            <a:r>
              <a:rPr lang="en-US" dirty="0"/>
              <a:t> и </a:t>
            </a:r>
            <a:r>
              <a:rPr lang="en-US" dirty="0" err="1"/>
              <a:t>удержание</a:t>
            </a:r>
            <a:r>
              <a:rPr lang="en-US" dirty="0"/>
              <a:t> в </a:t>
            </a:r>
            <a:r>
              <a:rPr lang="en-US" dirty="0" err="1"/>
              <a:t>услугах</a:t>
            </a:r>
            <a:r>
              <a:rPr lang="en-US" dirty="0"/>
              <a:t> </a:t>
            </a:r>
            <a:r>
              <a:rPr lang="en-US" dirty="0" err="1"/>
              <a:t>здравоохранения</a:t>
            </a:r>
            <a:endParaRPr lang="en-US" dirty="0"/>
          </a:p>
          <a:p>
            <a:pPr marL="285750" lvl="0" indent="-285750">
              <a:buFont typeface="Arial" panose="020B0604020202020204" pitchFamily="34" charset="0"/>
              <a:buChar char="•"/>
            </a:pPr>
            <a:r>
              <a:rPr lang="ru-RU" dirty="0"/>
              <a:t>П</a:t>
            </a:r>
            <a:r>
              <a:rPr lang="ru-RU" altLang="en-US" dirty="0">
                <a:latin typeface="inherit"/>
              </a:rPr>
              <a:t>рагматичный, программный и практический подход к правам человека, с упором на то, где Глобальный фонд может внести наибольший вклад</a:t>
            </a:r>
            <a:r>
              <a:rPr lang="ru-RU" altLang="en-US" sz="1050" dirty="0"/>
              <a:t> </a:t>
            </a:r>
            <a:endParaRPr lang="ru-RU" altLang="en-US" sz="2800" dirty="0">
              <a:latin typeface="Arial" panose="020B0604020202020204" pitchFamily="34" charset="0"/>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ru-RU" dirty="0"/>
          </a:p>
        </p:txBody>
      </p:sp>
      <p:sp>
        <p:nvSpPr>
          <p:cNvPr id="4" name="Rectangle 1"/>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28224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826" y="82899"/>
            <a:ext cx="8349205" cy="857250"/>
          </a:xfrm>
        </p:spPr>
        <p:txBody>
          <a:bodyPr>
            <a:normAutofit fontScale="90000"/>
          </a:bodyPr>
          <a:lstStyle/>
          <a:p>
            <a:pPr lvl="0"/>
            <a:br>
              <a:rPr lang="az-Cyrl-AZ" dirty="0"/>
            </a:br>
            <a:r>
              <a:rPr lang="en-US" dirty="0" err="1"/>
              <a:t>Стратегия</a:t>
            </a:r>
            <a:r>
              <a:rPr lang="en-US" dirty="0"/>
              <a:t> </a:t>
            </a:r>
            <a:r>
              <a:rPr lang="ru-RU" dirty="0"/>
              <a:t>Глобального фонда</a:t>
            </a:r>
            <a:r>
              <a:rPr lang="en-US" dirty="0"/>
              <a:t>: </a:t>
            </a:r>
            <a:r>
              <a:rPr lang="az-Cyrl-AZ" dirty="0"/>
              <a:t>Две конкретные цели</a:t>
            </a:r>
            <a:r>
              <a:rPr lang="en-US" dirty="0"/>
              <a:t> </a:t>
            </a:r>
            <a:r>
              <a:rPr lang="ru-RU" altLang="en-US" dirty="0">
                <a:solidFill>
                  <a:srgbClr val="212121"/>
                </a:solidFill>
                <a:latin typeface="inherit"/>
              </a:rPr>
              <a:t>по правам человека</a:t>
            </a:r>
            <a:r>
              <a:rPr lang="ru-RU" altLang="en-US" sz="900" dirty="0"/>
              <a:t> </a:t>
            </a:r>
            <a:br>
              <a:rPr lang="ru-RU" altLang="en-US" sz="2000" dirty="0">
                <a:latin typeface="Arial" panose="020B0604020202020204" pitchFamily="34" charset="0"/>
              </a:rPr>
            </a:br>
            <a:endParaRPr lang="en-GB" dirty="0"/>
          </a:p>
        </p:txBody>
      </p:sp>
      <p:pic>
        <p:nvPicPr>
          <p:cNvPr id="5" name="Content Placeholder 4"/>
          <p:cNvPicPr>
            <a:picLocks noGrp="1" noChangeAspect="1"/>
          </p:cNvPicPr>
          <p:nvPr>
            <p:ph idx="1"/>
          </p:nvPr>
        </p:nvPicPr>
        <p:blipFill>
          <a:blip r:embed="rId2"/>
          <a:stretch>
            <a:fillRect/>
          </a:stretch>
        </p:blipFill>
        <p:spPr>
          <a:xfrm>
            <a:off x="470031" y="1356256"/>
            <a:ext cx="4449062" cy="3394075"/>
          </a:xfrm>
          <a:prstGeom prst="rect">
            <a:avLst/>
          </a:prstGeom>
        </p:spPr>
      </p:pic>
      <p:sp>
        <p:nvSpPr>
          <p:cNvPr id="4" name="Slide Number Placeholder 3"/>
          <p:cNvSpPr>
            <a:spLocks noGrp="1"/>
          </p:cNvSpPr>
          <p:nvPr>
            <p:ph type="sldNum" sz="quarter" idx="12"/>
          </p:nvPr>
        </p:nvSpPr>
        <p:spPr/>
        <p:txBody>
          <a:bodyPr/>
          <a:lstStyle/>
          <a:p>
            <a:fld id="{1D1E3EDB-D7EB-F14E-A6D1-748C03EC5EDC}" type="slidenum">
              <a:rPr lang="en-US" smtClean="0"/>
              <a:t>4</a:t>
            </a:fld>
            <a:endParaRPr lang="en-US" dirty="0"/>
          </a:p>
        </p:txBody>
      </p:sp>
      <p:sp>
        <p:nvSpPr>
          <p:cNvPr id="6" name="Rounded Rectangular Callout 5"/>
          <p:cNvSpPr/>
          <p:nvPr/>
        </p:nvSpPr>
        <p:spPr>
          <a:xfrm>
            <a:off x="2694562" y="1056916"/>
            <a:ext cx="1720071" cy="856089"/>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000" dirty="0" err="1">
                <a:solidFill>
                  <a:schemeClr val="tx1"/>
                </a:solidFill>
              </a:rPr>
              <a:t>устранени</a:t>
            </a:r>
            <a:r>
              <a:rPr lang="en-US" sz="1000" dirty="0">
                <a:solidFill>
                  <a:schemeClr val="tx1"/>
                </a:solidFill>
              </a:rPr>
              <a:t>e</a:t>
            </a:r>
            <a:r>
              <a:rPr lang="ru-RU" sz="1000" dirty="0">
                <a:solidFill>
                  <a:schemeClr val="tx1"/>
                </a:solidFill>
              </a:rPr>
              <a:t> правовых барьеров </a:t>
            </a:r>
            <a:r>
              <a:rPr lang="ru-RU" sz="1000" dirty="0" err="1">
                <a:solidFill>
                  <a:schemeClr val="tx1"/>
                </a:solidFill>
              </a:rPr>
              <a:t>явля</a:t>
            </a:r>
            <a:r>
              <a:rPr lang="en-US" sz="1000" dirty="0">
                <a:solidFill>
                  <a:schemeClr val="tx1"/>
                </a:solidFill>
              </a:rPr>
              <a:t>e</a:t>
            </a:r>
            <a:r>
              <a:rPr lang="ru-RU" sz="1000" dirty="0" err="1">
                <a:solidFill>
                  <a:schemeClr val="tx1"/>
                </a:solidFill>
              </a:rPr>
              <a:t>тся</a:t>
            </a:r>
            <a:r>
              <a:rPr lang="ru-RU" sz="1000" dirty="0">
                <a:solidFill>
                  <a:schemeClr val="tx1"/>
                </a:solidFill>
              </a:rPr>
              <a:t> важным средством повышения эффективности грантов</a:t>
            </a:r>
            <a:endParaRPr lang="en-GB" sz="1000" dirty="0">
              <a:solidFill>
                <a:schemeClr val="tx1"/>
              </a:solidFill>
            </a:endParaRPr>
          </a:p>
        </p:txBody>
      </p:sp>
      <p:pic>
        <p:nvPicPr>
          <p:cNvPr id="7" name="Picture 6"/>
          <p:cNvPicPr>
            <a:picLocks noChangeAspect="1"/>
          </p:cNvPicPr>
          <p:nvPr/>
        </p:nvPicPr>
        <p:blipFill>
          <a:blip r:embed="rId3"/>
          <a:stretch>
            <a:fillRect/>
          </a:stretch>
        </p:blipFill>
        <p:spPr>
          <a:xfrm>
            <a:off x="4299968" y="1695980"/>
            <a:ext cx="1238250" cy="2714625"/>
          </a:xfrm>
          <a:prstGeom prst="rect">
            <a:avLst/>
          </a:prstGeom>
        </p:spPr>
      </p:pic>
      <p:sp>
        <p:nvSpPr>
          <p:cNvPr id="8" name="TextBox 7"/>
          <p:cNvSpPr txBox="1"/>
          <p:nvPr/>
        </p:nvSpPr>
        <p:spPr>
          <a:xfrm>
            <a:off x="5538218" y="1819072"/>
            <a:ext cx="3148582" cy="1231106"/>
          </a:xfrm>
          <a:prstGeom prst="rect">
            <a:avLst/>
          </a:prstGeom>
          <a:noFill/>
        </p:spPr>
        <p:txBody>
          <a:bodyPr wrap="square" rtlCol="0">
            <a:spAutoFit/>
          </a:bodyPr>
          <a:lstStyle/>
          <a:p>
            <a:r>
              <a:rPr lang="ru-RU" sz="1400" dirty="0">
                <a:solidFill>
                  <a:schemeClr val="accent4">
                    <a:lumMod val="75000"/>
                  </a:schemeClr>
                </a:solidFill>
              </a:rPr>
              <a:t>Внедрить и расширить программы, которые устраняют правовые барьеры для доступа к услугам по ВИЧ, туберкулезу и малярии</a:t>
            </a:r>
          </a:p>
          <a:p>
            <a:endParaRPr lang="en-GB" dirty="0"/>
          </a:p>
        </p:txBody>
      </p:sp>
      <p:sp>
        <p:nvSpPr>
          <p:cNvPr id="9" name="TextBox 8"/>
          <p:cNvSpPr txBox="1"/>
          <p:nvPr/>
        </p:nvSpPr>
        <p:spPr>
          <a:xfrm>
            <a:off x="5572265" y="3173270"/>
            <a:ext cx="3080488" cy="1231106"/>
          </a:xfrm>
          <a:prstGeom prst="rect">
            <a:avLst/>
          </a:prstGeom>
          <a:noFill/>
        </p:spPr>
        <p:txBody>
          <a:bodyPr wrap="square" rtlCol="0">
            <a:spAutoFit/>
          </a:bodyPr>
          <a:lstStyle/>
          <a:p>
            <a:pPr lvl="0"/>
            <a:r>
              <a:rPr lang="ru-RU" altLang="en-US" sz="1400" dirty="0">
                <a:solidFill>
                  <a:schemeClr val="accent4">
                    <a:lumMod val="75000"/>
                  </a:schemeClr>
                </a:solidFill>
                <a:latin typeface="inherit"/>
              </a:rPr>
              <a:t>Интеграция прав человека на протяжении всего </a:t>
            </a:r>
            <a:r>
              <a:rPr lang="ru-RU" altLang="en-US" sz="1400" dirty="0" err="1">
                <a:solidFill>
                  <a:schemeClr val="accent4">
                    <a:lumMod val="75000"/>
                  </a:schemeClr>
                </a:solidFill>
                <a:latin typeface="inherit"/>
              </a:rPr>
              <a:t>грантового</a:t>
            </a:r>
            <a:r>
              <a:rPr lang="ru-RU" altLang="en-US" sz="1400" dirty="0">
                <a:solidFill>
                  <a:schemeClr val="accent4">
                    <a:lumMod val="75000"/>
                  </a:schemeClr>
                </a:solidFill>
                <a:latin typeface="inherit"/>
              </a:rPr>
              <a:t> цикла, а также в политики и процессы разработки политик</a:t>
            </a:r>
            <a:r>
              <a:rPr lang="ru-RU" altLang="en-US" sz="1400" dirty="0">
                <a:solidFill>
                  <a:schemeClr val="accent4">
                    <a:lumMod val="75000"/>
                  </a:schemeClr>
                </a:solidFill>
              </a:rPr>
              <a:t> </a:t>
            </a:r>
            <a:endParaRPr lang="ru-RU" altLang="en-US" sz="1400" dirty="0">
              <a:solidFill>
                <a:schemeClr val="accent4">
                  <a:lumMod val="75000"/>
                </a:schemeClr>
              </a:solidFill>
              <a:latin typeface="Arial" panose="020B0604020202020204" pitchFamily="34" charset="0"/>
            </a:endParaRPr>
          </a:p>
          <a:p>
            <a:endParaRPr lang="en-GB" dirty="0"/>
          </a:p>
        </p:txBody>
      </p:sp>
      <p:sp>
        <p:nvSpPr>
          <p:cNvPr id="10" name="Rectangle 1"/>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2"/>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0527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a:t>Программы, направленные на снижение правовых барьеров при получении услуг по ВИЧ и ТБ</a:t>
            </a:r>
            <a:endParaRPr lang="en-AU" dirty="0"/>
          </a:p>
        </p:txBody>
      </p:sp>
      <p:sp>
        <p:nvSpPr>
          <p:cNvPr id="3" name="Content Placeholder 2"/>
          <p:cNvSpPr>
            <a:spLocks noGrp="1"/>
          </p:cNvSpPr>
          <p:nvPr>
            <p:ph idx="1"/>
          </p:nvPr>
        </p:nvSpPr>
        <p:spPr/>
        <p:txBody>
          <a:bodyPr/>
          <a:lstStyle/>
          <a:p>
            <a:r>
              <a:rPr lang="mr-IN" dirty="0"/>
              <a:t>(</a:t>
            </a:r>
            <a:r>
              <a:rPr lang="en-US" dirty="0"/>
              <a:t>1</a:t>
            </a:r>
            <a:r>
              <a:rPr lang="mr-IN" dirty="0"/>
              <a:t>) снижение стигмы и дискриминации</a:t>
            </a:r>
            <a:endParaRPr lang="ru-RU" dirty="0"/>
          </a:p>
          <a:p>
            <a:r>
              <a:rPr lang="mr-IN" dirty="0"/>
              <a:t>(</a:t>
            </a:r>
            <a:r>
              <a:rPr lang="en-US" dirty="0"/>
              <a:t>2</a:t>
            </a:r>
            <a:r>
              <a:rPr lang="mr-IN" dirty="0"/>
              <a:t>) повышение информированности медицинских работников о медицинской этике и правах человека</a:t>
            </a:r>
            <a:endParaRPr lang="ru-RU" dirty="0"/>
          </a:p>
          <a:p>
            <a:r>
              <a:rPr lang="mr-IN" dirty="0"/>
              <a:t>(</a:t>
            </a:r>
            <a:r>
              <a:rPr lang="en-US" dirty="0"/>
              <a:t>3</a:t>
            </a:r>
            <a:r>
              <a:rPr lang="mr-IN" dirty="0"/>
              <a:t>) мониторинг и реформирование политики, положений и законов, касающихся ВИЧ и туберкулеза</a:t>
            </a:r>
            <a:r>
              <a:rPr lang="en-US" dirty="0"/>
              <a:t> </a:t>
            </a:r>
          </a:p>
          <a:p>
            <a:r>
              <a:rPr lang="mr-IN" dirty="0"/>
              <a:t>(</a:t>
            </a:r>
            <a:r>
              <a:rPr lang="en-US" dirty="0"/>
              <a:t>4</a:t>
            </a:r>
            <a:r>
              <a:rPr lang="mr-IN" dirty="0"/>
              <a:t>) обучение законодателей и сотрудников правоохранительных органов</a:t>
            </a:r>
            <a:endParaRPr lang="ru-RU" dirty="0"/>
          </a:p>
          <a:p>
            <a:r>
              <a:rPr lang="mr-IN" dirty="0"/>
              <a:t>(</a:t>
            </a:r>
            <a:r>
              <a:rPr lang="en-US" dirty="0"/>
              <a:t>5</a:t>
            </a:r>
            <a:r>
              <a:rPr lang="mr-IN" dirty="0"/>
              <a:t>) правовая грамотность / права</a:t>
            </a:r>
            <a:endParaRPr lang="ru-RU" dirty="0"/>
          </a:p>
          <a:p>
            <a:r>
              <a:rPr lang="mr-IN" dirty="0"/>
              <a:t>(</a:t>
            </a:r>
            <a:r>
              <a:rPr lang="en-US" dirty="0"/>
              <a:t>6</a:t>
            </a:r>
            <a:r>
              <a:rPr lang="mr-IN" dirty="0"/>
              <a:t>) юридические услуги</a:t>
            </a:r>
            <a:endParaRPr lang="ru-RU" dirty="0"/>
          </a:p>
          <a:p>
            <a:r>
              <a:rPr lang="mr-IN" dirty="0"/>
              <a:t>(</a:t>
            </a:r>
            <a:r>
              <a:rPr lang="en-US" dirty="0"/>
              <a:t>7</a:t>
            </a:r>
            <a:r>
              <a:rPr lang="mr-IN" dirty="0"/>
              <a:t>) сокращение дискриминации в отношении женщин в контексте ВИЧ и туберкулеза</a:t>
            </a:r>
            <a:endParaRPr lang="ru-RU" dirty="0"/>
          </a:p>
          <a:p>
            <a:endParaRPr lang="en-US" dirty="0"/>
          </a:p>
        </p:txBody>
      </p:sp>
    </p:spTree>
    <p:extLst>
      <p:ext uri="{BB962C8B-B14F-4D97-AF65-F5344CB8AC3E}">
        <p14:creationId xmlns:p14="http://schemas.microsoft.com/office/powerpoint/2010/main" val="3037146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K</a:t>
            </a:r>
            <a:r>
              <a:rPr lang="ru-RU" altLang="en-US" b="1" dirty="0" err="1"/>
              <a:t>лючевые</a:t>
            </a:r>
            <a:r>
              <a:rPr lang="ru-RU" altLang="en-US" b="1" dirty="0"/>
              <a:t> показатели эффективности</a:t>
            </a:r>
            <a:r>
              <a:rPr lang="en-US" altLang="en-US" b="1" dirty="0"/>
              <a:t> </a:t>
            </a:r>
            <a:r>
              <a:rPr lang="en-US" b="1" dirty="0" err="1"/>
              <a:t>Стратегии</a:t>
            </a:r>
            <a:r>
              <a:rPr lang="en-US" b="1" dirty="0"/>
              <a:t> </a:t>
            </a:r>
            <a:r>
              <a:rPr lang="ru-RU" b="1" dirty="0"/>
              <a:t>Глобального фонда</a:t>
            </a:r>
            <a:r>
              <a:rPr lang="ru-RU" altLang="en-US" b="1" dirty="0"/>
              <a:t> </a:t>
            </a:r>
            <a:endParaRPr lang="en-GB" b="1" dirty="0"/>
          </a:p>
        </p:txBody>
      </p:sp>
      <p:sp>
        <p:nvSpPr>
          <p:cNvPr id="4" name="Slide Number Placeholder 3"/>
          <p:cNvSpPr>
            <a:spLocks noGrp="1"/>
          </p:cNvSpPr>
          <p:nvPr>
            <p:ph type="sldNum" sz="quarter" idx="12"/>
          </p:nvPr>
        </p:nvSpPr>
        <p:spPr/>
        <p:txBody>
          <a:bodyPr/>
          <a:lstStyle/>
          <a:p>
            <a:fld id="{1D1E3EDB-D7EB-F14E-A6D1-748C03EC5EDC}" type="slidenum">
              <a:rPr lang="en-US" smtClean="0"/>
              <a:t>6</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53720451"/>
              </p:ext>
            </p:extLst>
          </p:nvPr>
        </p:nvGraphicFramePr>
        <p:xfrm>
          <a:off x="539750" y="1350963"/>
          <a:ext cx="8064500" cy="339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7640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49" y="390182"/>
            <a:ext cx="6563461" cy="857250"/>
          </a:xfrm>
        </p:spPr>
        <p:txBody>
          <a:bodyPr>
            <a:normAutofit fontScale="90000"/>
          </a:bodyPr>
          <a:lstStyle/>
          <a:p>
            <a:pPr lvl="0"/>
            <a:r>
              <a:rPr lang="ru-RU" altLang="en-US" b="1" dirty="0">
                <a:solidFill>
                  <a:srgbClr val="212121"/>
                </a:solidFill>
                <a:latin typeface="inherit"/>
              </a:rPr>
              <a:t>Что делает Глобальный фонд для реализации своих целей в области прав человека</a:t>
            </a:r>
            <a:r>
              <a:rPr lang="ru-RU" altLang="en-US" sz="1200" b="1" dirty="0"/>
              <a:t> </a:t>
            </a:r>
            <a:br>
              <a:rPr lang="ru-RU" altLang="en-US" sz="3600" dirty="0">
                <a:latin typeface="Arial" panose="020B0604020202020204" pitchFamily="34" charset="0"/>
              </a:rPr>
            </a:br>
            <a:endParaRPr lang="en-GB" dirty="0"/>
          </a:p>
        </p:txBody>
      </p:sp>
      <p:sp>
        <p:nvSpPr>
          <p:cNvPr id="3" name="Content Placeholder 2"/>
          <p:cNvSpPr>
            <a:spLocks noGrp="1"/>
          </p:cNvSpPr>
          <p:nvPr>
            <p:ph idx="1"/>
          </p:nvPr>
        </p:nvSpPr>
        <p:spPr>
          <a:xfrm>
            <a:off x="75341" y="1296485"/>
            <a:ext cx="8173713" cy="1275361"/>
          </a:xfrm>
        </p:spPr>
        <p:txBody>
          <a:bodyPr>
            <a:normAutofit/>
          </a:bodyPr>
          <a:lstStyle/>
          <a:p>
            <a:pPr marL="285750" indent="-285750">
              <a:buFont typeface="Arial" panose="020B0604020202020204" pitchFamily="34" charset="0"/>
              <a:buChar char="•"/>
            </a:pPr>
            <a:r>
              <a:rPr lang="ru-RU" altLang="en-US" dirty="0">
                <a:solidFill>
                  <a:srgbClr val="212121"/>
                </a:solidFill>
                <a:latin typeface="inherit"/>
              </a:rPr>
              <a:t>Финансовая</a:t>
            </a:r>
            <a:r>
              <a:rPr lang="en-US" altLang="en-US" dirty="0">
                <a:solidFill>
                  <a:srgbClr val="212121"/>
                </a:solidFill>
                <a:latin typeface="inherit"/>
              </a:rPr>
              <a:t> </a:t>
            </a:r>
            <a:r>
              <a:rPr lang="en-US" dirty="0" err="1"/>
              <a:t>помощь</a:t>
            </a:r>
            <a:r>
              <a:rPr lang="en-US" dirty="0"/>
              <a:t> </a:t>
            </a:r>
            <a:r>
              <a:rPr lang="en-US" dirty="0" err="1"/>
              <a:t>всем</a:t>
            </a:r>
            <a:r>
              <a:rPr lang="en-US" dirty="0"/>
              <a:t> </a:t>
            </a:r>
            <a:r>
              <a:rPr lang="en-US" dirty="0" err="1"/>
              <a:t>странам</a:t>
            </a:r>
            <a:r>
              <a:rPr lang="en-US" dirty="0"/>
              <a:t> </a:t>
            </a:r>
            <a:r>
              <a:rPr lang="en-US" dirty="0" err="1"/>
              <a:t>по</a:t>
            </a:r>
            <a:r>
              <a:rPr lang="en-US" dirty="0"/>
              <a:t> </a:t>
            </a:r>
            <a:r>
              <a:rPr lang="en-US" dirty="0" err="1"/>
              <a:t>расширению</a:t>
            </a:r>
            <a:r>
              <a:rPr lang="en-US" dirty="0"/>
              <a:t> </a:t>
            </a:r>
            <a:r>
              <a:rPr lang="en-US" dirty="0" err="1"/>
              <a:t>охвата</a:t>
            </a:r>
            <a:r>
              <a:rPr lang="en-US" dirty="0"/>
              <a:t> </a:t>
            </a:r>
            <a:r>
              <a:rPr lang="en-US" dirty="0" err="1"/>
              <a:t>программ</a:t>
            </a:r>
            <a:r>
              <a:rPr lang="en-US" dirty="0"/>
              <a:t> </a:t>
            </a:r>
            <a:r>
              <a:rPr lang="en-US" dirty="0" err="1"/>
              <a:t>по</a:t>
            </a:r>
            <a:r>
              <a:rPr lang="en-US" dirty="0"/>
              <a:t> </a:t>
            </a:r>
            <a:r>
              <a:rPr lang="en-US" dirty="0" err="1"/>
              <a:t>устранению</a:t>
            </a:r>
            <a:r>
              <a:rPr lang="en-US" dirty="0"/>
              <a:t> </a:t>
            </a:r>
            <a:r>
              <a:rPr lang="en-US" dirty="0" err="1"/>
              <a:t>правовых</a:t>
            </a:r>
            <a:r>
              <a:rPr lang="en-US" dirty="0"/>
              <a:t> </a:t>
            </a:r>
            <a:r>
              <a:rPr lang="en-US" dirty="0" err="1"/>
              <a:t>барьеров</a:t>
            </a:r>
            <a:r>
              <a:rPr lang="en-US" dirty="0"/>
              <a:t> к </a:t>
            </a:r>
            <a:r>
              <a:rPr lang="en-US" dirty="0" err="1"/>
              <a:t>услугам</a:t>
            </a:r>
            <a:r>
              <a:rPr lang="en-US" dirty="0"/>
              <a:t> </a:t>
            </a:r>
            <a:r>
              <a:rPr lang="en-US" dirty="0" err="1"/>
              <a:t>здравоохранения</a:t>
            </a:r>
            <a:endParaRPr lang="en-US" dirty="0"/>
          </a:p>
          <a:p>
            <a:pPr marL="285750" indent="-285750">
              <a:buFont typeface="Arial" panose="020B0604020202020204" pitchFamily="34" charset="0"/>
              <a:buChar char="•"/>
            </a:pPr>
            <a:r>
              <a:rPr lang="en-US" dirty="0" err="1"/>
              <a:t>интенсивную</a:t>
            </a:r>
            <a:r>
              <a:rPr lang="en-US" dirty="0"/>
              <a:t> </a:t>
            </a:r>
            <a:r>
              <a:rPr lang="en-US" dirty="0" err="1"/>
              <a:t>помощь</a:t>
            </a:r>
            <a:r>
              <a:rPr lang="en-US" dirty="0"/>
              <a:t> 20 </a:t>
            </a:r>
            <a:r>
              <a:rPr lang="en-US" dirty="0" err="1"/>
              <a:t>странам</a:t>
            </a:r>
            <a:r>
              <a:rPr lang="en-US" dirty="0"/>
              <a:t> с </a:t>
            </a:r>
            <a:r>
              <a:rPr lang="en-US" dirty="0" err="1"/>
              <a:t>тем</a:t>
            </a:r>
            <a:r>
              <a:rPr lang="en-US" dirty="0"/>
              <a:t>, </a:t>
            </a:r>
            <a:r>
              <a:rPr lang="en-US" dirty="0" err="1"/>
              <a:t>чтобы</a:t>
            </a:r>
            <a:r>
              <a:rPr lang="en-US" dirty="0"/>
              <a:t> </a:t>
            </a:r>
            <a:r>
              <a:rPr lang="en-US" dirty="0" err="1"/>
              <a:t>они</a:t>
            </a:r>
            <a:r>
              <a:rPr lang="en-US" dirty="0"/>
              <a:t> </a:t>
            </a:r>
            <a:r>
              <a:rPr lang="en-US" dirty="0" err="1"/>
              <a:t>могли</a:t>
            </a:r>
            <a:r>
              <a:rPr lang="en-US" dirty="0"/>
              <a:t> </a:t>
            </a:r>
            <a:r>
              <a:rPr lang="en-US" dirty="0" err="1"/>
              <a:t>внедрить</a:t>
            </a:r>
            <a:r>
              <a:rPr lang="en-US" dirty="0"/>
              <a:t> </a:t>
            </a:r>
            <a:r>
              <a:rPr lang="en-US" dirty="0" err="1"/>
              <a:t>комплексные</a:t>
            </a:r>
            <a:r>
              <a:rPr lang="en-US" dirty="0"/>
              <a:t> </a:t>
            </a:r>
            <a:r>
              <a:rPr lang="en-US" dirty="0" err="1"/>
              <a:t>программы</a:t>
            </a:r>
            <a:r>
              <a:rPr lang="en-US" dirty="0"/>
              <a:t>, </a:t>
            </a:r>
            <a:r>
              <a:rPr lang="en-US" dirty="0" err="1"/>
              <a:t>направленные</a:t>
            </a:r>
            <a:r>
              <a:rPr lang="en-US" dirty="0"/>
              <a:t> </a:t>
            </a:r>
            <a:r>
              <a:rPr lang="en-US" dirty="0" err="1"/>
              <a:t>на</a:t>
            </a:r>
            <a:r>
              <a:rPr lang="en-US" dirty="0"/>
              <a:t> </a:t>
            </a:r>
            <a:r>
              <a:rPr lang="en-US" dirty="0" err="1"/>
              <a:t>сокращение</a:t>
            </a:r>
            <a:r>
              <a:rPr lang="en-US" dirty="0"/>
              <a:t> </a:t>
            </a:r>
            <a:r>
              <a:rPr lang="en-US" dirty="0" err="1"/>
              <a:t>таких</a:t>
            </a:r>
            <a:r>
              <a:rPr lang="en-US" dirty="0"/>
              <a:t> </a:t>
            </a:r>
            <a:r>
              <a:rPr lang="en-US" dirty="0" err="1"/>
              <a:t>барьеров</a:t>
            </a:r>
            <a:endParaRPr lang="en-GB" dirty="0"/>
          </a:p>
        </p:txBody>
      </p:sp>
      <p:sp>
        <p:nvSpPr>
          <p:cNvPr id="4" name="Slide Number Placeholder 3"/>
          <p:cNvSpPr>
            <a:spLocks noGrp="1"/>
          </p:cNvSpPr>
          <p:nvPr>
            <p:ph type="sldNum" sz="quarter" idx="12"/>
          </p:nvPr>
        </p:nvSpPr>
        <p:spPr/>
        <p:txBody>
          <a:bodyPr/>
          <a:lstStyle/>
          <a:p>
            <a:fld id="{1D1E3EDB-D7EB-F14E-A6D1-748C03EC5EDC}" type="slidenum">
              <a:rPr lang="en-US" smtClean="0"/>
              <a:t>7</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231115201"/>
              </p:ext>
            </p:extLst>
          </p:nvPr>
        </p:nvGraphicFramePr>
        <p:xfrm>
          <a:off x="92277" y="2670325"/>
          <a:ext cx="8901158" cy="2007325"/>
        </p:xfrm>
        <a:graphic>
          <a:graphicData uri="http://schemas.openxmlformats.org/drawingml/2006/table">
            <a:tbl>
              <a:tblPr firstRow="1" bandRow="1">
                <a:tableStyleId>{5C22544A-7EE6-4342-B048-85BDC9FD1C3A}</a:tableStyleId>
              </a:tblPr>
              <a:tblGrid>
                <a:gridCol w="2014922">
                  <a:extLst>
                    <a:ext uri="{9D8B030D-6E8A-4147-A177-3AD203B41FA5}">
                      <a16:colId xmlns:a16="http://schemas.microsoft.com/office/drawing/2014/main" val="20000"/>
                    </a:ext>
                  </a:extLst>
                </a:gridCol>
                <a:gridCol w="1352145">
                  <a:extLst>
                    <a:ext uri="{9D8B030D-6E8A-4147-A177-3AD203B41FA5}">
                      <a16:colId xmlns:a16="http://schemas.microsoft.com/office/drawing/2014/main" val="20001"/>
                    </a:ext>
                  </a:extLst>
                </a:gridCol>
                <a:gridCol w="1361872">
                  <a:extLst>
                    <a:ext uri="{9D8B030D-6E8A-4147-A177-3AD203B41FA5}">
                      <a16:colId xmlns:a16="http://schemas.microsoft.com/office/drawing/2014/main" val="20002"/>
                    </a:ext>
                  </a:extLst>
                </a:gridCol>
                <a:gridCol w="1964987">
                  <a:extLst>
                    <a:ext uri="{9D8B030D-6E8A-4147-A177-3AD203B41FA5}">
                      <a16:colId xmlns:a16="http://schemas.microsoft.com/office/drawing/2014/main" val="20003"/>
                    </a:ext>
                  </a:extLst>
                </a:gridCol>
                <a:gridCol w="1103616">
                  <a:extLst>
                    <a:ext uri="{9D8B030D-6E8A-4147-A177-3AD203B41FA5}">
                      <a16:colId xmlns:a16="http://schemas.microsoft.com/office/drawing/2014/main" val="20004"/>
                    </a:ext>
                  </a:extLst>
                </a:gridCol>
                <a:gridCol w="1103616">
                  <a:extLst>
                    <a:ext uri="{9D8B030D-6E8A-4147-A177-3AD203B41FA5}">
                      <a16:colId xmlns:a16="http://schemas.microsoft.com/office/drawing/2014/main" val="20005"/>
                    </a:ext>
                  </a:extLst>
                </a:gridCol>
              </a:tblGrid>
              <a:tr h="351880">
                <a:tc>
                  <a:txBody>
                    <a:bodyPr/>
                    <a:lstStyle/>
                    <a:p>
                      <a:pPr algn="ctr">
                        <a:spcAft>
                          <a:spcPts val="0"/>
                        </a:spcAft>
                      </a:pPr>
                      <a:r>
                        <a:rPr lang="ru-RU" sz="1000" b="1" dirty="0">
                          <a:effectLst/>
                        </a:rPr>
                        <a:t>Описание</a:t>
                      </a:r>
                      <a:endParaRPr lang="en-GB" sz="10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ru-RU" sz="1000" b="1" dirty="0">
                          <a:effectLst/>
                        </a:rPr>
                        <a:t>Процедура</a:t>
                      </a:r>
                      <a:endParaRPr lang="en-US" sz="1000" b="1" baseline="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ru-RU" sz="1000" b="1" dirty="0">
                          <a:effectLst/>
                        </a:rPr>
                        <a:t>Сумма</a:t>
                      </a:r>
                      <a:endParaRPr lang="en-GB" sz="1000" b="1" dirty="0"/>
                    </a:p>
                  </a:txBody>
                  <a:tcPr marL="68580" marR="68580" marT="0" marB="0" anchor="ctr"/>
                </a:tc>
                <a:tc>
                  <a:txBody>
                    <a:bodyPr/>
                    <a:lstStyle/>
                    <a:p>
                      <a:pPr algn="ctr">
                        <a:spcAft>
                          <a:spcPts val="0"/>
                        </a:spcAft>
                      </a:pPr>
                      <a:r>
                        <a:rPr lang="ru-RU" sz="1000" b="1" dirty="0">
                          <a:solidFill>
                            <a:schemeClr val="tx1"/>
                          </a:solidFill>
                          <a:effectLst/>
                          <a:latin typeface="+mn-lt"/>
                          <a:ea typeface="Calibri" panose="020F0502020204030204" pitchFamily="34" charset="0"/>
                          <a:cs typeface="Times New Roman" panose="02020603050405020304" pitchFamily="18" charset="0"/>
                        </a:rPr>
                        <a:t>Контекст</a:t>
                      </a:r>
                      <a:endParaRPr lang="en-GB"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spcAft>
                          <a:spcPts val="0"/>
                        </a:spcAft>
                      </a:pPr>
                      <a:r>
                        <a:rPr lang="ru-RU" sz="1000" b="1" dirty="0">
                          <a:effectLst/>
                        </a:rPr>
                        <a:t>страны</a:t>
                      </a:r>
                      <a:endParaRPr lang="en-GB" sz="10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extLst>
                  <a:ext uri="{0D108BD9-81ED-4DB2-BD59-A6C34878D82A}">
                    <a16:rowId xmlns:a16="http://schemas.microsoft.com/office/drawing/2014/main" val="10000"/>
                  </a:ext>
                </a:extLst>
              </a:tr>
              <a:tr h="1639635">
                <a:tc>
                  <a:txBody>
                    <a:bodyPr/>
                    <a:lstStyle/>
                    <a:p>
                      <a:pPr algn="l" fontAlgn="ctr"/>
                      <a:r>
                        <a:rPr lang="ru-RU" sz="1100" b="0" i="0" u="none" strike="noStrike" dirty="0">
                          <a:solidFill>
                            <a:schemeClr val="tx1"/>
                          </a:solidFill>
                          <a:effectLst/>
                          <a:latin typeface="+mn-lt"/>
                        </a:rPr>
                        <a:t>Катализировать расширение программ</a:t>
                      </a:r>
                      <a:r>
                        <a:rPr lang="ru-RU" sz="1100" b="0" i="0" u="none" strike="noStrike" baseline="0" dirty="0">
                          <a:solidFill>
                            <a:schemeClr val="tx1"/>
                          </a:solidFill>
                          <a:effectLst/>
                          <a:latin typeface="+mn-lt"/>
                        </a:rPr>
                        <a:t> </a:t>
                      </a:r>
                      <a:r>
                        <a:rPr lang="ru-RU" sz="1100" dirty="0"/>
                        <a:t>направленные на снижение правовых барьеров</a:t>
                      </a:r>
                      <a:endParaRPr lang="en-GB" sz="1100" b="0" i="0" u="none" strike="noStrike" dirty="0">
                        <a:solidFill>
                          <a:schemeClr val="tx1"/>
                        </a:solidFill>
                        <a:effectLst/>
                        <a:latin typeface="+mn-lt"/>
                      </a:endParaRPr>
                    </a:p>
                  </a:txBody>
                  <a:tcPr marL="68580" marR="68580" marT="0" marB="0" anchor="ctr"/>
                </a:tc>
                <a:tc>
                  <a:txBody>
                    <a:bodyPr/>
                    <a:lstStyle/>
                    <a:p>
                      <a:pPr marL="88900" indent="0" algn="l" defTabSz="457200" rtl="0" eaLnBrk="1" fontAlgn="ctr" latinLnBrk="0" hangingPunct="1"/>
                      <a:r>
                        <a:rPr lang="ru-RU" sz="1100" u="none" strike="noStrike" kern="1200" dirty="0">
                          <a:solidFill>
                            <a:schemeClr val="dk1"/>
                          </a:solidFill>
                          <a:effectLst/>
                          <a:latin typeface="+mn-lt"/>
                          <a:ea typeface="+mn-ea"/>
                          <a:cs typeface="+mn-cs"/>
                        </a:rPr>
                        <a:t>Встречное финансирование </a:t>
                      </a:r>
                      <a:endParaRPr lang="en-GB" sz="1100" u="none" strike="noStrike" kern="1200" dirty="0">
                        <a:solidFill>
                          <a:schemeClr val="dk1"/>
                        </a:solidFill>
                        <a:effectLst/>
                        <a:latin typeface="+mn-lt"/>
                        <a:ea typeface="+mn-ea"/>
                        <a:cs typeface="+mn-cs"/>
                      </a:endParaRPr>
                    </a:p>
                  </a:txBody>
                  <a:tcPr marL="9525" marR="9525" marT="9525" marB="0" anchor="ctr"/>
                </a:tc>
                <a:tc>
                  <a:txBody>
                    <a:bodyPr/>
                    <a:lstStyle/>
                    <a:p>
                      <a:pPr marL="88900" indent="0" algn="l" defTabSz="457200" rtl="0" eaLnBrk="1" fontAlgn="ctr" latinLnBrk="0" hangingPunct="1"/>
                      <a:r>
                        <a:rPr lang="en-US" sz="1100" b="0" i="0" u="none" strike="noStrike" kern="1200" dirty="0">
                          <a:solidFill>
                            <a:schemeClr val="tx1"/>
                          </a:solidFill>
                          <a:effectLst/>
                          <a:latin typeface="+mn-lt"/>
                          <a:ea typeface="+mn-ea"/>
                          <a:cs typeface="+mn-cs"/>
                        </a:rPr>
                        <a:t>45 </a:t>
                      </a:r>
                      <a:r>
                        <a:rPr lang="ru-RU" sz="1100" b="0" i="0" u="none" strike="noStrike" kern="1200" dirty="0">
                          <a:solidFill>
                            <a:schemeClr val="tx1"/>
                          </a:solidFill>
                          <a:effectLst/>
                          <a:latin typeface="+mn-lt"/>
                          <a:ea typeface="+mn-ea"/>
                          <a:cs typeface="+mn-cs"/>
                        </a:rPr>
                        <a:t>миллионов </a:t>
                      </a:r>
                      <a:endParaRPr lang="en-US" sz="1100" b="0" i="0" u="none" strike="noStrike" kern="1200" dirty="0">
                        <a:solidFill>
                          <a:schemeClr val="tx1"/>
                        </a:solidFill>
                        <a:effectLst/>
                        <a:latin typeface="+mn-lt"/>
                        <a:ea typeface="+mn-ea"/>
                        <a:cs typeface="+mn-cs"/>
                      </a:endParaRPr>
                    </a:p>
                  </a:txBody>
                  <a:tcPr marL="9525" marR="9525" marT="9525" marB="0" anchor="ctr"/>
                </a:tc>
                <a:tc>
                  <a:txBody>
                    <a:bodyPr/>
                    <a:lstStyle/>
                    <a:p>
                      <a:pPr algn="l" fontAlgn="ctr"/>
                      <a:r>
                        <a:rPr lang="ru-RU" sz="1100" b="0" i="0" u="none" strike="noStrike" kern="1200" baseline="0" dirty="0">
                          <a:solidFill>
                            <a:schemeClr val="tx1"/>
                          </a:solidFill>
                          <a:effectLst/>
                          <a:latin typeface="+mn-lt"/>
                          <a:ea typeface="+mn-ea"/>
                          <a:cs typeface="+mn-cs"/>
                        </a:rPr>
                        <a:t>20 приоритетных стран, учитывающих потребности стран и связь с </a:t>
                      </a:r>
                      <a:r>
                        <a:rPr lang="en-US" sz="1100" b="0" i="0" u="none" strike="noStrike" kern="1200" baseline="0" dirty="0">
                          <a:solidFill>
                            <a:schemeClr val="tx1"/>
                          </a:solidFill>
                          <a:effectLst/>
                          <a:latin typeface="+mn-lt"/>
                          <a:ea typeface="+mn-ea"/>
                          <a:cs typeface="+mn-cs"/>
                        </a:rPr>
                        <a:t>KPI 9 </a:t>
                      </a:r>
                      <a:r>
                        <a:rPr lang="ru-RU" sz="1100" b="0" i="0" u="none" strike="noStrike" kern="1200" baseline="0" dirty="0">
                          <a:solidFill>
                            <a:schemeClr val="tx1"/>
                          </a:solidFill>
                          <a:effectLst/>
                          <a:latin typeface="+mn-lt"/>
                          <a:ea typeface="+mn-ea"/>
                          <a:cs typeface="+mn-cs"/>
                        </a:rPr>
                        <a:t>Глобального фонда</a:t>
                      </a:r>
                      <a:endParaRPr lang="en-US" sz="1100" b="0" i="0" u="none" strike="noStrike" kern="1200" baseline="0" dirty="0">
                        <a:solidFill>
                          <a:schemeClr val="tx1"/>
                        </a:solidFill>
                        <a:effectLst/>
                        <a:latin typeface="+mn-lt"/>
                        <a:ea typeface="+mn-ea"/>
                        <a:cs typeface="+mn-cs"/>
                      </a:endParaRPr>
                    </a:p>
                  </a:txBody>
                  <a:tcPr marL="9525" marR="9525" marT="9525" marB="0" anchor="ctr"/>
                </a:tc>
                <a:tc>
                  <a:txBody>
                    <a:bodyPr/>
                    <a:lstStyle/>
                    <a:p>
                      <a:pPr algn="ctr" fontAlgn="ctr"/>
                      <a:r>
                        <a:rPr lang="ru-RU" sz="900" b="0" i="0" u="none" strike="noStrike" kern="1200" baseline="0" dirty="0">
                          <a:solidFill>
                            <a:schemeClr val="tx1"/>
                          </a:solidFill>
                          <a:effectLst/>
                          <a:latin typeface="+mn-lt"/>
                          <a:ea typeface="+mn-ea"/>
                          <a:cs typeface="+mn-cs"/>
                        </a:rPr>
                        <a:t>Бенин</a:t>
                      </a:r>
                    </a:p>
                    <a:p>
                      <a:pPr algn="ctr" fontAlgn="ctr"/>
                      <a:r>
                        <a:rPr lang="ru-RU" sz="900" b="0" i="0" u="none" strike="noStrike" kern="1200" baseline="0" dirty="0">
                          <a:solidFill>
                            <a:schemeClr val="tx1"/>
                          </a:solidFill>
                          <a:effectLst/>
                          <a:latin typeface="+mn-lt"/>
                          <a:ea typeface="+mn-ea"/>
                          <a:cs typeface="+mn-cs"/>
                        </a:rPr>
                        <a:t>Ботсвана</a:t>
                      </a:r>
                    </a:p>
                    <a:p>
                      <a:pPr algn="ctr" fontAlgn="ctr"/>
                      <a:r>
                        <a:rPr lang="ru-RU" sz="900" b="0" i="0" u="none" strike="noStrike" kern="1200" baseline="0" dirty="0">
                          <a:solidFill>
                            <a:schemeClr val="tx1"/>
                          </a:solidFill>
                          <a:effectLst/>
                          <a:latin typeface="+mn-lt"/>
                          <a:ea typeface="+mn-ea"/>
                          <a:cs typeface="+mn-cs"/>
                        </a:rPr>
                        <a:t>Камерун</a:t>
                      </a:r>
                    </a:p>
                    <a:p>
                      <a:pPr algn="ctr" fontAlgn="ctr"/>
                      <a:r>
                        <a:rPr lang="ru-RU" sz="900" b="0" i="0" u="none" strike="noStrike" kern="1200" baseline="0" dirty="0">
                          <a:solidFill>
                            <a:schemeClr val="tx1"/>
                          </a:solidFill>
                          <a:effectLst/>
                          <a:latin typeface="+mn-lt"/>
                          <a:ea typeface="+mn-ea"/>
                          <a:cs typeface="+mn-cs"/>
                        </a:rPr>
                        <a:t>ДРК</a:t>
                      </a:r>
                    </a:p>
                    <a:p>
                      <a:pPr algn="ctr" fontAlgn="ctr"/>
                      <a:r>
                        <a:rPr lang="ru-RU" sz="900" b="0" i="0" u="none" strike="noStrike" kern="1200" baseline="0" dirty="0">
                          <a:solidFill>
                            <a:schemeClr val="tx1"/>
                          </a:solidFill>
                          <a:effectLst/>
                          <a:latin typeface="+mn-lt"/>
                          <a:ea typeface="+mn-ea"/>
                          <a:cs typeface="+mn-cs"/>
                        </a:rPr>
                        <a:t>Берег Слоновой Кости</a:t>
                      </a:r>
                    </a:p>
                    <a:p>
                      <a:pPr algn="ctr" fontAlgn="ctr"/>
                      <a:r>
                        <a:rPr lang="ru-RU" sz="900" b="0" i="0" u="none" strike="noStrike" kern="1200" baseline="0" dirty="0">
                          <a:solidFill>
                            <a:schemeClr val="tx1"/>
                          </a:solidFill>
                          <a:effectLst/>
                          <a:latin typeface="+mn-lt"/>
                          <a:ea typeface="+mn-ea"/>
                          <a:cs typeface="+mn-cs"/>
                        </a:rPr>
                        <a:t>Гана</a:t>
                      </a:r>
                    </a:p>
                    <a:p>
                      <a:pPr algn="ctr" fontAlgn="ctr"/>
                      <a:r>
                        <a:rPr lang="ru-RU" sz="900" b="0" i="0" u="none" strike="noStrike" kern="1200" baseline="0" dirty="0">
                          <a:solidFill>
                            <a:schemeClr val="tx1"/>
                          </a:solidFill>
                          <a:effectLst/>
                          <a:latin typeface="+mn-lt"/>
                          <a:ea typeface="+mn-ea"/>
                          <a:cs typeface="+mn-cs"/>
                        </a:rPr>
                        <a:t>Гондурас</a:t>
                      </a:r>
                    </a:p>
                    <a:p>
                      <a:pPr algn="ctr" fontAlgn="ctr"/>
                      <a:r>
                        <a:rPr lang="ru-RU" sz="900" b="0" i="0" u="none" strike="noStrike" kern="1200" baseline="0" dirty="0">
                          <a:solidFill>
                            <a:schemeClr val="tx1"/>
                          </a:solidFill>
                          <a:effectLst/>
                          <a:latin typeface="+mn-lt"/>
                          <a:ea typeface="+mn-ea"/>
                          <a:cs typeface="+mn-cs"/>
                        </a:rPr>
                        <a:t>Индонезия</a:t>
                      </a:r>
                    </a:p>
                    <a:p>
                      <a:pPr algn="ctr" fontAlgn="ctr"/>
                      <a:r>
                        <a:rPr lang="ru-RU" sz="900" b="0" i="0" u="none" strike="noStrike" kern="1200" baseline="0" dirty="0">
                          <a:solidFill>
                            <a:schemeClr val="tx1"/>
                          </a:solidFill>
                          <a:effectLst/>
                          <a:latin typeface="+mn-lt"/>
                          <a:ea typeface="+mn-ea"/>
                          <a:cs typeface="+mn-cs"/>
                        </a:rPr>
                        <a:t>Ямайка</a:t>
                      </a:r>
                    </a:p>
                  </a:txBody>
                  <a:tcPr marL="9525" marR="9525" marT="9525" marB="0" anchor="ctr"/>
                </a:tc>
                <a:tc>
                  <a:txBody>
                    <a:bodyPr/>
                    <a:lstStyle/>
                    <a:p>
                      <a:pPr algn="ctr" fontAlgn="ctr"/>
                      <a:r>
                        <a:rPr lang="ru-RU" sz="900" b="0" i="0" u="none" strike="noStrike" kern="1200" baseline="0" dirty="0">
                          <a:solidFill>
                            <a:schemeClr val="tx1"/>
                          </a:solidFill>
                          <a:effectLst/>
                          <a:latin typeface="+mn-lt"/>
                          <a:ea typeface="+mn-ea"/>
                          <a:cs typeface="+mn-cs"/>
                        </a:rPr>
                        <a:t>Кения</a:t>
                      </a:r>
                    </a:p>
                    <a:p>
                      <a:pPr algn="ctr" fontAlgn="ctr"/>
                      <a:r>
                        <a:rPr lang="ru-RU" sz="900" b="0" i="0" u="none" strike="noStrike" kern="1200" baseline="0" dirty="0">
                          <a:solidFill>
                            <a:srgbClr val="FF0000"/>
                          </a:solidFill>
                          <a:effectLst/>
                          <a:latin typeface="+mn-lt"/>
                          <a:ea typeface="+mn-ea"/>
                          <a:cs typeface="+mn-cs"/>
                        </a:rPr>
                        <a:t>Кыргызстан</a:t>
                      </a:r>
                    </a:p>
                    <a:p>
                      <a:pPr algn="ctr" fontAlgn="ctr"/>
                      <a:r>
                        <a:rPr lang="ru-RU" sz="900" b="0" i="0" u="none" strike="noStrike" kern="1200" baseline="0" dirty="0">
                          <a:solidFill>
                            <a:schemeClr val="tx1"/>
                          </a:solidFill>
                          <a:effectLst/>
                          <a:latin typeface="+mn-lt"/>
                          <a:ea typeface="+mn-ea"/>
                          <a:cs typeface="+mn-cs"/>
                        </a:rPr>
                        <a:t>Мозамбик</a:t>
                      </a:r>
                    </a:p>
                    <a:p>
                      <a:pPr algn="ctr" fontAlgn="ctr"/>
                      <a:r>
                        <a:rPr lang="ru-RU" sz="900" b="0" i="0" u="none" strike="noStrike" kern="1200" baseline="0" dirty="0">
                          <a:solidFill>
                            <a:schemeClr val="tx1"/>
                          </a:solidFill>
                          <a:effectLst/>
                          <a:latin typeface="+mn-lt"/>
                          <a:ea typeface="+mn-ea"/>
                          <a:cs typeface="+mn-cs"/>
                        </a:rPr>
                        <a:t>Непал</a:t>
                      </a:r>
                    </a:p>
                    <a:p>
                      <a:pPr algn="ctr" fontAlgn="ctr"/>
                      <a:r>
                        <a:rPr lang="ru-RU" sz="900" b="0" i="0" u="none" strike="noStrike" kern="1200" baseline="0" dirty="0">
                          <a:solidFill>
                            <a:schemeClr val="tx1"/>
                          </a:solidFill>
                          <a:effectLst/>
                          <a:latin typeface="+mn-lt"/>
                          <a:ea typeface="+mn-ea"/>
                          <a:cs typeface="+mn-cs"/>
                        </a:rPr>
                        <a:t>Филиппины</a:t>
                      </a:r>
                    </a:p>
                    <a:p>
                      <a:pPr algn="ctr" fontAlgn="ctr"/>
                      <a:r>
                        <a:rPr lang="ru-RU" sz="900" b="0" i="0" u="none" strike="noStrike" kern="1200" baseline="0" dirty="0">
                          <a:solidFill>
                            <a:schemeClr val="tx1"/>
                          </a:solidFill>
                          <a:effectLst/>
                          <a:latin typeface="+mn-lt"/>
                          <a:ea typeface="+mn-ea"/>
                          <a:cs typeface="+mn-cs"/>
                        </a:rPr>
                        <a:t>Сенегал</a:t>
                      </a:r>
                    </a:p>
                    <a:p>
                      <a:pPr algn="ctr" fontAlgn="ctr"/>
                      <a:r>
                        <a:rPr lang="ru-RU" sz="900" b="0" i="0" u="none" strike="noStrike" kern="1200" baseline="0" dirty="0">
                          <a:solidFill>
                            <a:schemeClr val="tx1"/>
                          </a:solidFill>
                          <a:effectLst/>
                          <a:latin typeface="+mn-lt"/>
                          <a:ea typeface="+mn-ea"/>
                          <a:cs typeface="+mn-cs"/>
                        </a:rPr>
                        <a:t>Сьерра-Леон</a:t>
                      </a:r>
                    </a:p>
                    <a:p>
                      <a:pPr algn="ctr" fontAlgn="ctr"/>
                      <a:r>
                        <a:rPr lang="ru-RU" sz="900" b="0" i="0" u="none" strike="noStrike" kern="1200" baseline="0" dirty="0">
                          <a:solidFill>
                            <a:schemeClr val="tx1"/>
                          </a:solidFill>
                          <a:effectLst/>
                          <a:latin typeface="+mn-lt"/>
                          <a:ea typeface="+mn-ea"/>
                          <a:cs typeface="+mn-cs"/>
                        </a:rPr>
                        <a:t>Южная Африка</a:t>
                      </a:r>
                    </a:p>
                    <a:p>
                      <a:pPr algn="ctr" fontAlgn="ctr"/>
                      <a:r>
                        <a:rPr lang="ru-RU" sz="900" b="0" i="0" u="none" strike="noStrike" kern="1200" baseline="0" dirty="0">
                          <a:solidFill>
                            <a:schemeClr val="tx1"/>
                          </a:solidFill>
                          <a:effectLst/>
                          <a:latin typeface="+mn-lt"/>
                          <a:ea typeface="+mn-ea"/>
                          <a:cs typeface="+mn-cs"/>
                        </a:rPr>
                        <a:t>Тунис</a:t>
                      </a:r>
                    </a:p>
                    <a:p>
                      <a:pPr algn="ctr" fontAlgn="ctr"/>
                      <a:r>
                        <a:rPr lang="ru-RU" sz="900" b="0" i="0" u="none" strike="noStrike" kern="1200" baseline="0" dirty="0">
                          <a:solidFill>
                            <a:schemeClr val="tx1"/>
                          </a:solidFill>
                          <a:effectLst/>
                          <a:latin typeface="+mn-lt"/>
                          <a:ea typeface="+mn-ea"/>
                          <a:cs typeface="+mn-cs"/>
                        </a:rPr>
                        <a:t>Уганда</a:t>
                      </a:r>
                    </a:p>
                    <a:p>
                      <a:pPr algn="ctr" fontAlgn="ctr"/>
                      <a:r>
                        <a:rPr lang="ru-RU" sz="900" b="0" i="0" u="none" strike="noStrike" kern="1200" baseline="0" dirty="0">
                          <a:solidFill>
                            <a:schemeClr val="tx1"/>
                          </a:solidFill>
                          <a:effectLst/>
                          <a:latin typeface="+mn-lt"/>
                          <a:ea typeface="+mn-ea"/>
                          <a:cs typeface="+mn-cs"/>
                        </a:rPr>
                        <a:t>Украина</a:t>
                      </a:r>
                      <a:endParaRPr lang="en-US" sz="900" b="0" i="0" u="none" strike="noStrike" kern="1200" baseline="0" dirty="0">
                        <a:solidFill>
                          <a:schemeClr val="tx1"/>
                        </a:solidFill>
                        <a:effectLst/>
                        <a:latin typeface="+mn-lt"/>
                        <a:ea typeface="+mn-ea"/>
                        <a:cs typeface="+mn-cs"/>
                      </a:endParaRPr>
                    </a:p>
                    <a:p>
                      <a:pPr algn="ctr" fontAlgn="ctr"/>
                      <a:endParaRPr lang="en-US" sz="900" b="0" i="0" u="none" strike="noStrike" kern="1200" baseline="0" dirty="0">
                        <a:solidFill>
                          <a:schemeClr val="tx1"/>
                        </a:solidFill>
                        <a:effectLst/>
                        <a:latin typeface="+mn-lt"/>
                        <a:ea typeface="+mn-ea"/>
                        <a:cs typeface="+mn-cs"/>
                      </a:endParaRPr>
                    </a:p>
                  </a:txBody>
                  <a:tcPr marL="9525" marR="9525" marT="9525" marB="0" anchor="ctr"/>
                </a:tc>
                <a:extLst>
                  <a:ext uri="{0D108BD9-81ED-4DB2-BD59-A6C34878D82A}">
                    <a16:rowId xmlns:a16="http://schemas.microsoft.com/office/drawing/2014/main" val="10001"/>
                  </a:ext>
                </a:extLst>
              </a:tr>
            </a:tbl>
          </a:graphicData>
        </a:graphic>
      </p:graphicFrame>
      <p:sp>
        <p:nvSpPr>
          <p:cNvPr id="7" name="Rectangle 1"/>
          <p:cNvSpPr>
            <a:spLocks noChangeArrowheads="1"/>
          </p:cNvSpPr>
          <p:nvPr/>
        </p:nvSpPr>
        <p:spPr bwMode="auto">
          <a:xfrm>
            <a:off x="0" y="67017"/>
            <a:ext cx="75342" cy="3231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en-US" sz="2100" b="0" i="0" u="none" strike="noStrike" cap="none" normalizeH="0" baseline="0" dirty="0">
                <a:ln>
                  <a:noFill/>
                </a:ln>
                <a:solidFill>
                  <a:srgbClr val="212121"/>
                </a:solidFill>
                <a:effectLst/>
                <a:latin typeface="inherit"/>
              </a:rPr>
              <a:t> </a:t>
            </a:r>
            <a:endParaRPr kumimoji="0" lang="ru-RU" altLang="en-US" sz="1800" b="0" i="0" u="none" strike="noStrike" cap="none" normalizeH="0" baseline="0" dirty="0">
              <a:ln>
                <a:noFill/>
              </a:ln>
              <a:solidFill>
                <a:schemeClr val="tx1"/>
              </a:solidFill>
              <a:effectLst/>
              <a:latin typeface="Arial" panose="020B0604020202020204" pitchFamily="34" charset="0"/>
            </a:endParaRPr>
          </a:p>
        </p:txBody>
      </p:sp>
      <p:pic>
        <p:nvPicPr>
          <p:cNvPr id="8" name="Picture 7"/>
          <p:cNvPicPr>
            <a:picLocks noChangeAspect="1"/>
          </p:cNvPicPr>
          <p:nvPr/>
        </p:nvPicPr>
        <p:blipFill>
          <a:blip r:embed="rId2"/>
          <a:stretch>
            <a:fillRect/>
          </a:stretch>
        </p:blipFill>
        <p:spPr>
          <a:xfrm>
            <a:off x="6733810" y="67017"/>
            <a:ext cx="2662785" cy="980053"/>
          </a:xfrm>
          <a:prstGeom prst="rect">
            <a:avLst/>
          </a:prstGeom>
        </p:spPr>
      </p:pic>
    </p:spTree>
    <p:extLst>
      <p:ext uri="{BB962C8B-B14F-4D97-AF65-F5344CB8AC3E}">
        <p14:creationId xmlns:p14="http://schemas.microsoft.com/office/powerpoint/2010/main" val="560539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450001"/>
            <a:ext cx="8321898" cy="755713"/>
          </a:xfrm>
        </p:spPr>
        <p:txBody>
          <a:bodyPr>
            <a:normAutofit fontScale="90000"/>
          </a:bodyPr>
          <a:lstStyle/>
          <a:p>
            <a:pPr lvl="0"/>
            <a:r>
              <a:rPr lang="ru-RU" b="1" dirty="0"/>
              <a:t>Проект интенсивной поддержки</a:t>
            </a:r>
            <a:r>
              <a:rPr lang="en-US" b="1" dirty="0"/>
              <a:t> </a:t>
            </a:r>
            <a:r>
              <a:rPr lang="ru-RU" b="1" dirty="0"/>
              <a:t>расширения</a:t>
            </a:r>
            <a:r>
              <a:rPr lang="en-US" b="1" dirty="0"/>
              <a:t> </a:t>
            </a:r>
            <a:r>
              <a:rPr lang="ru-RU" b="1" dirty="0"/>
              <a:t>программ направленные на снижение правовых барьеров</a:t>
            </a:r>
            <a:endParaRPr lang="en-GB" b="1" dirty="0"/>
          </a:p>
        </p:txBody>
      </p:sp>
      <p:graphicFrame>
        <p:nvGraphicFramePr>
          <p:cNvPr id="5" name="Content Placeholder 4"/>
          <p:cNvGraphicFramePr>
            <a:graphicFrameLocks noGrp="1"/>
          </p:cNvGraphicFramePr>
          <p:nvPr>
            <p:ph idx="1"/>
          </p:nvPr>
        </p:nvGraphicFramePr>
        <p:xfrm>
          <a:off x="539751" y="1205714"/>
          <a:ext cx="8064500" cy="3539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1D1E3EDB-D7EB-F14E-A6D1-748C03EC5EDC}" type="slidenum">
              <a:rPr lang="en-US" smtClean="0"/>
              <a:t>8</a:t>
            </a:fld>
            <a:endParaRPr lang="en-US" dirty="0"/>
          </a:p>
        </p:txBody>
      </p:sp>
    </p:spTree>
    <p:extLst>
      <p:ext uri="{BB962C8B-B14F-4D97-AF65-F5344CB8AC3E}">
        <p14:creationId xmlns:p14="http://schemas.microsoft.com/office/powerpoint/2010/main" val="36024932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GF Blue Tuberculosis">
      <a:dk1>
        <a:sysClr val="windowText" lastClr="000000"/>
      </a:dk1>
      <a:lt1>
        <a:sysClr val="window" lastClr="FFFFFF"/>
      </a:lt1>
      <a:dk2>
        <a:srgbClr val="0055AA"/>
      </a:dk2>
      <a:lt2>
        <a:srgbClr val="CCDDEE"/>
      </a:lt2>
      <a:accent1>
        <a:srgbClr val="99BBDD"/>
      </a:accent1>
      <a:accent2>
        <a:srgbClr val="6699CC"/>
      </a:accent2>
      <a:accent3>
        <a:srgbClr val="3377BB"/>
      </a:accent3>
      <a:accent4>
        <a:srgbClr val="69BE28"/>
      </a:accent4>
      <a:accent5>
        <a:srgbClr val="9A996E"/>
      </a:accent5>
      <a:accent6>
        <a:srgbClr val="C6AC0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6" id="{E82AD027-C2B0-49CA-968B-0DCF9ED7D413}" vid="{66EE094B-19B5-4AA2-90D7-840FAD9AA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251DE90A538740BC6F460ACF393171" ma:contentTypeVersion="0" ma:contentTypeDescription="Create a new document." ma:contentTypeScope="" ma:versionID="8745cf6a0f3657c263584a7ed12219ad">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60F3C4EE-DFB3-4AAE-AC3A-10C52DF3F0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2DC0352D-E32F-4014-A024-09D33C6DE187}">
  <ds:schemaRefs>
    <ds:schemaRef ds:uri="http://schemas.microsoft.com/sharepoint/v3/contenttype/forms"/>
  </ds:schemaRefs>
</ds:datastoreItem>
</file>

<file path=customXml/itemProps3.xml><?xml version="1.0" encoding="utf-8"?>
<ds:datastoreItem xmlns:ds="http://schemas.openxmlformats.org/officeDocument/2006/customXml" ds:itemID="{9344F999-9F7B-4B2B-9858-D4A5D9F204DD}">
  <ds:schemaRefs>
    <ds:schemaRef ds:uri="http://schemas.microsoft.com/office/2006/documentManagement/types"/>
    <ds:schemaRef ds:uri="http://purl.org/dc/dcmitype/"/>
    <ds:schemaRef ds:uri="http://purl.org/dc/terms/"/>
    <ds:schemaRef ds:uri="http://schemas.microsoft.com/office/2006/metadata/properties"/>
    <ds:schemaRef ds:uri="http://purl.org/dc/elements/1.1/"/>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Presentation_TBGraphic_en</Template>
  <TotalTime>3795</TotalTime>
  <Words>1374</Words>
  <Application>Microsoft Office PowerPoint</Application>
  <PresentationFormat>On-screen Show (16:9)</PresentationFormat>
  <Paragraphs>135</Paragraphs>
  <Slides>15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inherit</vt:lpstr>
      <vt:lpstr>Lucida Grande</vt:lpstr>
      <vt:lpstr>Arial</vt:lpstr>
      <vt:lpstr>Calibri</vt:lpstr>
      <vt:lpstr>Times New Roman</vt:lpstr>
      <vt:lpstr>Office Theme</vt:lpstr>
      <vt:lpstr>PowerPoint Presentation</vt:lpstr>
      <vt:lpstr>Политическая декларация по ВИЧ и СПИДу 2016: ускоренными темпами к активизации борьбы с ВИЧ и прекращению эпидемии СПИДа к 2030 году</vt:lpstr>
      <vt:lpstr>PowerPoint Presentation</vt:lpstr>
      <vt:lpstr>Стратегия Глобального фонда и расширение программ, которые устраняют правовые барьеры для доступа к услугам по ВИЧ, туберкулезу и малярии</vt:lpstr>
      <vt:lpstr> Стратегия Глобального фонда: Две конкретные цели по правам человека  </vt:lpstr>
      <vt:lpstr>Программы, направленные на снижение правовых барьеров при получении услуг по ВИЧ и ТБ</vt:lpstr>
      <vt:lpstr>Kлючевые показатели эффективности Стратегии Глобального фонда </vt:lpstr>
      <vt:lpstr>Что делает Глобальный фонд для реализации своих целей в области прав человека  </vt:lpstr>
      <vt:lpstr>Проект интенсивной поддержки расширения программ направленные на снижение правовых барьеров</vt:lpstr>
      <vt:lpstr>Проект интенсивной поддержки расширения программ и  Встречное финансирование   </vt:lpstr>
      <vt:lpstr>Условия встречного финансирования</vt:lpstr>
      <vt:lpstr>PowerPoint Presentation</vt:lpstr>
      <vt:lpstr>Почему мы здесь? </vt:lpstr>
      <vt:lpstr>Спасибо </vt:lpstr>
      <vt:lpstr>Восточная Европа и Центральная Азия - 2017  </vt:lpstr>
    </vt:vector>
  </TitlesOfParts>
  <Company>The Global Fund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Hyeyoung Lim</dc:creator>
  <cp:lastModifiedBy>cloudconvert_11</cp:lastModifiedBy>
  <cp:revision>158</cp:revision>
  <cp:lastPrinted>2016-05-23T10:37:16Z</cp:lastPrinted>
  <dcterms:created xsi:type="dcterms:W3CDTF">2016-04-07T17:15:04Z</dcterms:created>
  <dcterms:modified xsi:type="dcterms:W3CDTF">2024-07-21T21:46:39Z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0x01010052251DE90A538740BC6F460ACF393171</vt:lpwstr>
  </property>
</Properties>
</file>