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6"/>
  </p:notesMasterIdLst>
  <p:sldIdLst>
    <p:sldId id="256" r:id="rId5"/>
    <p:sldId id="4329" r:id="rId6"/>
    <p:sldId id="4393" r:id="rId7"/>
    <p:sldId id="267" r:id="rId8"/>
    <p:sldId id="4425" r:id="rId9"/>
    <p:sldId id="4387" r:id="rId10"/>
    <p:sldId id="4426" r:id="rId11"/>
    <p:sldId id="4427" r:id="rId12"/>
    <p:sldId id="4428" r:id="rId13"/>
    <p:sldId id="4429" r:id="rId14"/>
    <p:sldId id="4431" r:id="rId15"/>
    <p:sldId id="4430" r:id="rId16"/>
    <p:sldId id="4403" r:id="rId17"/>
    <p:sldId id="4405" r:id="rId18"/>
    <p:sldId id="4406" r:id="rId19"/>
    <p:sldId id="4409" r:id="rId20"/>
    <p:sldId id="4422" r:id="rId21"/>
    <p:sldId id="4418" r:id="rId22"/>
    <p:sldId id="4421" r:id="rId23"/>
    <p:sldId id="4419" r:id="rId24"/>
    <p:sldId id="44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manova, Nazira (CDC/DDPHSIS/CGH/DGHT)" initials="UN(" lastIdx="3" clrIdx="0">
    <p:extLst>
      <p:ext uri="{19B8F6BF-5375-455C-9EA6-DF929625EA0E}">
        <p15:presenceInfo xmlns:p15="http://schemas.microsoft.com/office/powerpoint/2012/main" userId="S::HNV9@cdc.gov::10aef16a-2ee5-4318-9597-9a8b87fa0b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2A8"/>
    <a:srgbClr val="CCE4A6"/>
    <a:srgbClr val="DEED9D"/>
    <a:srgbClr val="EDEB9D"/>
    <a:srgbClr val="005DAA"/>
    <a:srgbClr val="363ADE"/>
    <a:srgbClr val="1313C3"/>
    <a:srgbClr val="B81020"/>
    <a:srgbClr val="BE84C6"/>
    <a:srgbClr val="59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595" autoAdjust="0"/>
  </p:normalViewPr>
  <p:slideViewPr>
    <p:cSldViewPr snapToGrid="0">
      <p:cViewPr varScale="1">
        <p:scale>
          <a:sx n="110" d="100"/>
          <a:sy n="110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BEFCB-7B8B-42EB-837C-1428990C6B61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EBB1C-6689-4566-BC6A-033D81CB7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Поскольку не существует метода золотого стандарта для оценки размера популяции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PSE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было использовано несколько эмпирических методов для укрепления доверия к оценкам, обеспечения верхней и нижней границ правдоподобия и снижения вероятности того, что смещения любого отдельного метода существенно изменили результаты.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точной оценки численности популяции путем триангуляции множественных результатов необходимы методы оценки размеров.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Адекватность этих методов для получения надежных оценок была оценена и подтверждена в ходе формирующей оценки.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07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EBB1C-6689-4566-BC6A-033D81CB76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6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08099"/>
            <a:ext cx="9144000" cy="22018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Enter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1731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presentation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867276"/>
            <a:ext cx="6400800" cy="1152524"/>
          </a:xfrm>
        </p:spPr>
        <p:txBody>
          <a:bodyPr anchor="b">
            <a:normAutofit/>
          </a:bodyPr>
          <a:lstStyle>
            <a:lvl1pPr marL="0" indent="0">
              <a:buNone/>
              <a:defRPr sz="2400" baseline="0"/>
            </a:lvl1pPr>
          </a:lstStyle>
          <a:p>
            <a:r>
              <a:rPr lang="en-US" dirty="0"/>
              <a:t>Weekday, Month DD, YYYY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281" y="5139157"/>
            <a:ext cx="2507719" cy="85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1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74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01B2-19B0-4C84-A446-17F88F5B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459AC5-E8E7-4793-A1B2-7ADBDE335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C17CEE-F8D5-40C0-9BEE-21A3FAF4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F7A1-BE1E-45A6-95F8-B829BAB22A37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DBA49F-73B6-4D14-A051-91E2BE39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KG Population Size Estimates 2022 JAN 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84C6E5-ECCE-46CA-A09F-C2A666C3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4ECC-D07A-4855-AD50-D5E8A08BF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9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3"/>
              </a:buCl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First-level bullet</a:t>
            </a:r>
          </a:p>
          <a:p>
            <a:pPr lvl="1"/>
            <a:r>
              <a:rPr lang="en-US" dirty="0"/>
              <a:t>Second-level bullet</a:t>
            </a:r>
          </a:p>
          <a:p>
            <a:pPr lvl="2"/>
            <a:r>
              <a:rPr lang="en-US" dirty="0"/>
              <a:t>Third-level bullet</a:t>
            </a:r>
          </a:p>
          <a:p>
            <a:pPr lvl="3"/>
            <a:r>
              <a:rPr lang="en-US" dirty="0"/>
              <a:t>Fourth-level bullet</a:t>
            </a:r>
          </a:p>
          <a:p>
            <a:pPr lvl="4"/>
            <a:r>
              <a:rPr lang="en-US" dirty="0"/>
              <a:t>Fifth-level bullet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423995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Enter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section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1">
                <a:solidFill>
                  <a:schemeClr val="accent1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First-level 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Second-level bullet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Third-level bullet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Fourth-level bullet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Fifth-level bullet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388407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204208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345796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113564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218632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6"/>
          <a:stretch/>
        </p:blipFill>
        <p:spPr>
          <a:xfrm>
            <a:off x="0" y="6597038"/>
            <a:ext cx="12192000" cy="260962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7772400" cy="365125"/>
          </a:xfrm>
        </p:spPr>
        <p:txBody>
          <a:bodyPr anchor="ctr"/>
          <a:lstStyle>
            <a:lvl1pPr marL="0" indent="0">
              <a:buNone/>
              <a:defRPr lang="en-US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Enter citation</a:t>
            </a:r>
          </a:p>
        </p:txBody>
      </p:sp>
    </p:spTree>
    <p:extLst>
      <p:ext uri="{BB962C8B-B14F-4D97-AF65-F5344CB8AC3E}">
        <p14:creationId xmlns:p14="http://schemas.microsoft.com/office/powerpoint/2010/main" val="1256315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9E477-088D-487D-A482-1547B74FD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78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psopensource.com/kyrgyzstan-political-map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piapps.com/shiny/app_direct/shinyproxy_popsize_estimat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55721" y="1488332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ru-RU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Оценка численности населения во время БПИ среди </a:t>
            </a:r>
            <a:r>
              <a:rPr lang="ru-RU" sz="3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ЛУИН, </a:t>
            </a:r>
            <a:r>
              <a:rPr lang="ru-RU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КР, 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2021</a:t>
            </a:r>
            <a:r>
              <a:rPr lang="ru-RU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#</a:t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ru-RU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</a:t>
            </a:r>
            <a:r>
              <a:rPr lang="ru-RU" sz="3000" dirty="0">
                <a:solidFill>
                  <a:srgbClr val="FFFFFF"/>
                </a:solidFill>
              </a:rPr>
              <a:t>трановые оценочные данные, экстраполяция данных на КР, 2021</a:t>
            </a: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674236" y="4170501"/>
            <a:ext cx="3908037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20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13 декабря </a:t>
            </a:r>
            <a:r>
              <a:rPr lang="ru-RU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2022 г.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25848BD-4C28-43F8-9FB0-95D22727A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7"/>
          <a:stretch/>
        </p:blipFill>
        <p:spPr>
          <a:xfrm>
            <a:off x="5153822" y="462013"/>
            <a:ext cx="6553545" cy="47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УО (ЛУИН)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56876"/>
              </p:ext>
            </p:extLst>
          </p:nvPr>
        </p:nvGraphicFramePr>
        <p:xfrm>
          <a:off x="838200" y="1825625"/>
          <a:ext cx="10515600" cy="387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116004207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208813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4645033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255200042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xmlns="" val="1844676334"/>
                    </a:ext>
                  </a:extLst>
                </a:gridCol>
              </a:tblGrid>
              <a:tr h="78827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Сайт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УО1 запланировано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УО1 роздано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УО1 запланировано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УО1 роздано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924503"/>
                  </a:ext>
                </a:extLst>
              </a:tr>
              <a:tr h="51409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Бишкек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364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4353848"/>
                  </a:ext>
                </a:extLst>
              </a:tr>
              <a:tr h="51409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Ош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375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368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363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204829"/>
                  </a:ext>
                </a:extLst>
              </a:tr>
              <a:tr h="51409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Кара-Балта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7365313"/>
                  </a:ext>
                </a:extLst>
              </a:tr>
              <a:tr h="51409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Сокулук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4830063"/>
                  </a:ext>
                </a:extLst>
              </a:tr>
              <a:tr h="51409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err="1" smtClean="0"/>
                        <a:t>Токмок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7719945"/>
                  </a:ext>
                </a:extLst>
              </a:tr>
              <a:tr h="51409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Кара-</a:t>
                      </a:r>
                      <a:r>
                        <a:rPr lang="ru-RU" sz="2400" dirty="0" err="1" smtClean="0"/>
                        <a:t>Суу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540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552</a:t>
                      </a:r>
                      <a:endParaRPr lang="ru-RU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800072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26349" y="3620978"/>
            <a:ext cx="820366" cy="445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867089" y="3620978"/>
            <a:ext cx="820366" cy="4451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04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0" b="3127"/>
          <a:stretch/>
        </p:blipFill>
        <p:spPr>
          <a:xfrm>
            <a:off x="328168" y="223737"/>
            <a:ext cx="11025632" cy="601987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78996" y="2066916"/>
            <a:ext cx="6858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2440" marR="0">
              <a:lnSpc>
                <a:spcPts val="517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spc="11" dirty="0">
                <a:solidFill>
                  <a:srgbClr val="FFFFFF"/>
                </a:solidFill>
                <a:latin typeface="CQCVPU+CalibriLight"/>
                <a:cs typeface="CQCVPU+CalibriLight"/>
              </a:rPr>
              <a:t>Последовательные</a:t>
            </a:r>
            <a:r>
              <a:rPr lang="ru-RU" sz="2800" dirty="0">
                <a:solidFill>
                  <a:srgbClr val="FFFFFF"/>
                </a:solidFill>
                <a:latin typeface="CQCVPU+CalibriLight"/>
                <a:cs typeface="CQCVPU+CalibriLight"/>
              </a:rPr>
              <a:t> </a:t>
            </a:r>
            <a:r>
              <a:rPr lang="ru-RU" sz="2800" spc="12" dirty="0" smtClean="0">
                <a:solidFill>
                  <a:srgbClr val="FFFFFF"/>
                </a:solidFill>
                <a:latin typeface="CQCVPU+CalibriLight"/>
                <a:cs typeface="CQCVPU+CalibriLight"/>
              </a:rPr>
              <a:t>выборки ОЧН </a:t>
            </a:r>
            <a:r>
              <a:rPr lang="ru-RU" sz="2800" spc="13" dirty="0" err="1" smtClean="0">
                <a:solidFill>
                  <a:srgbClr val="FFFFFF"/>
                </a:solidFill>
                <a:latin typeface="CQCVPU+CalibriLight"/>
                <a:cs typeface="CQCVPU+CalibriLight"/>
              </a:rPr>
              <a:t>ОЧН</a:t>
            </a:r>
            <a:r>
              <a:rPr lang="ru-RU" sz="2800" spc="13" dirty="0" smtClean="0">
                <a:solidFill>
                  <a:srgbClr val="FFFFFF"/>
                </a:solidFill>
                <a:latin typeface="CQCVPU+CalibriLight"/>
                <a:cs typeface="CQCVPU+CalibriLight"/>
              </a:rPr>
              <a:t>  </a:t>
            </a:r>
            <a:r>
              <a:rPr lang="ru-RU" sz="2800" spc="10" dirty="0" smtClean="0">
                <a:solidFill>
                  <a:srgbClr val="FFFFFF"/>
                </a:solidFill>
                <a:latin typeface="CQCVPU+CalibriLight"/>
                <a:cs typeface="CQCVPU+CalibriLight"/>
              </a:rPr>
              <a:t>(</a:t>
            </a:r>
            <a:r>
              <a:rPr lang="en-US" sz="2800" spc="10" dirty="0">
                <a:solidFill>
                  <a:srgbClr val="FFFFFF"/>
                </a:solidFill>
                <a:latin typeface="CQCVPU+CalibriLight"/>
                <a:cs typeface="CQCVPU+CalibriLight"/>
              </a:rPr>
              <a:t>SS-PSE)</a:t>
            </a:r>
          </a:p>
          <a:p>
            <a:pPr>
              <a:lnSpc>
                <a:spcPts val="5171"/>
              </a:lnSpc>
            </a:pPr>
            <a:endParaRPr lang="ru-RU" spc="12" dirty="0">
              <a:solidFill>
                <a:srgbClr val="FFFFFF"/>
              </a:solidFill>
              <a:latin typeface="CQCVPU+CalibriLight"/>
              <a:cs typeface="CQCVPU+CalibriLight"/>
            </a:endParaRPr>
          </a:p>
        </p:txBody>
      </p:sp>
    </p:spTree>
    <p:extLst>
      <p:ext uri="{BB962C8B-B14F-4D97-AF65-F5344CB8AC3E}">
        <p14:creationId xmlns:p14="http://schemas.microsoft.com/office/powerpoint/2010/main" val="2447497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23" dirty="0">
                <a:solidFill>
                  <a:srgbClr val="000000"/>
                </a:solidFill>
                <a:latin typeface="CQCVPU+CalibriLight"/>
                <a:cs typeface="CQCVPU+CalibriLight"/>
              </a:rPr>
              <a:t>SS-PSE</a:t>
            </a:r>
            <a:br>
              <a:rPr lang="en-US" spc="-23" dirty="0">
                <a:solidFill>
                  <a:srgbClr val="000000"/>
                </a:solidFill>
                <a:latin typeface="CQCVPU+CalibriLight"/>
                <a:cs typeface="CQCVPU+CalibriLight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43" y="1027906"/>
            <a:ext cx="7246257" cy="507387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Байесовская модель на </a:t>
            </a:r>
            <a:r>
              <a:rPr lang="ru-RU" dirty="0" smtClean="0"/>
              <a:t>основе данных </a:t>
            </a:r>
            <a:r>
              <a:rPr lang="ru-RU" dirty="0"/>
              <a:t>одного исследования </a:t>
            </a:r>
            <a:r>
              <a:rPr lang="ru-RU" dirty="0" smtClean="0"/>
              <a:t>РДС</a:t>
            </a:r>
          </a:p>
          <a:p>
            <a:pPr lvl="1"/>
            <a:r>
              <a:rPr lang="ru-RU" dirty="0"/>
              <a:t>Недорогой, легкий метод как </a:t>
            </a:r>
            <a:r>
              <a:rPr lang="ru-RU" dirty="0" smtClean="0"/>
              <a:t>часть РДС исследования</a:t>
            </a:r>
          </a:p>
          <a:p>
            <a:r>
              <a:rPr lang="ru-RU" dirty="0"/>
              <a:t>Вероятностная </a:t>
            </a:r>
            <a:r>
              <a:rPr lang="ru-RU" dirty="0" smtClean="0"/>
              <a:t>модель, основанная </a:t>
            </a:r>
            <a:r>
              <a:rPr lang="ru-RU" dirty="0"/>
              <a:t>на </a:t>
            </a:r>
            <a:r>
              <a:rPr lang="ru-RU" dirty="0" smtClean="0"/>
              <a:t>оценке с указанными размерами </a:t>
            </a:r>
            <a:r>
              <a:rPr lang="ru-RU" dirty="0"/>
              <a:t>сети участников </a:t>
            </a:r>
            <a:r>
              <a:rPr lang="ru-RU" dirty="0" smtClean="0"/>
              <a:t>опроса</a:t>
            </a:r>
          </a:p>
          <a:p>
            <a:r>
              <a:rPr lang="ru-RU" dirty="0"/>
              <a:t>Подход встроен в </a:t>
            </a:r>
            <a:r>
              <a:rPr lang="ru-RU" dirty="0" smtClean="0"/>
              <a:t>программное обеспечение RDS-</a:t>
            </a:r>
            <a:r>
              <a:rPr lang="ru-RU" dirty="0" err="1" smtClean="0"/>
              <a:t>Analyst</a:t>
            </a:r>
            <a:r>
              <a:rPr lang="ru-RU" dirty="0" smtClean="0"/>
              <a:t> (</a:t>
            </a:r>
            <a:r>
              <a:rPr lang="ru-RU" dirty="0"/>
              <a:t>REF</a:t>
            </a:r>
            <a:r>
              <a:rPr lang="ru-RU" dirty="0" smtClean="0"/>
              <a:t>)</a:t>
            </a:r>
          </a:p>
          <a:p>
            <a:pPr lvl="1"/>
            <a:r>
              <a:rPr lang="ru-RU" dirty="0"/>
              <a:t>Генерирует ДИ</a:t>
            </a:r>
          </a:p>
          <a:p>
            <a:pPr lvl="1"/>
            <a:r>
              <a:rPr lang="ru-RU" dirty="0"/>
              <a:t>Может корректировать </a:t>
            </a:r>
            <a:r>
              <a:rPr lang="ru-RU" dirty="0" smtClean="0"/>
              <a:t>априорные оценки </a:t>
            </a:r>
            <a:r>
              <a:rPr lang="ru-RU" dirty="0"/>
              <a:t>размера популяции </a:t>
            </a:r>
            <a:r>
              <a:rPr lang="ru-RU" dirty="0" smtClean="0"/>
              <a:t>для анализа </a:t>
            </a:r>
            <a:r>
              <a:rPr lang="ru-RU" dirty="0"/>
              <a:t>чувствительности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lvl="1"/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51493" t="4156" r="865" b="3072"/>
          <a:stretch/>
        </p:blipFill>
        <p:spPr>
          <a:xfrm>
            <a:off x="6926943" y="513783"/>
            <a:ext cx="509451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9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89C9F3-666A-47F6-856F-A379120D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Модель синтеза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2BAE86-DC3C-4B3A-B6F5-ADD106B9B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Концепция </a:t>
            </a:r>
            <a:r>
              <a:rPr lang="en-US" dirty="0"/>
              <a:t> – </a:t>
            </a:r>
            <a:r>
              <a:rPr lang="ru-RU" dirty="0"/>
              <a:t>используются результаты, полученные в исходе использования разных методов, вносятся в программу, подвергаются статистической обработке – моделированию и выдается один общий результат </a:t>
            </a:r>
            <a:endParaRPr lang="en-US" dirty="0"/>
          </a:p>
          <a:p>
            <a:r>
              <a:rPr lang="ru-RU" dirty="0" smtClean="0"/>
              <a:t>Дает </a:t>
            </a:r>
            <a:r>
              <a:rPr lang="ru-RU" dirty="0"/>
              <a:t>наиболее хорошее качество оценочного числа</a:t>
            </a:r>
            <a:endParaRPr lang="en-US" dirty="0"/>
          </a:p>
          <a:p>
            <a:pPr lvl="1"/>
            <a:r>
              <a:rPr lang="ru-RU" dirty="0"/>
              <a:t>Ввод нескольких результатов </a:t>
            </a:r>
          </a:p>
          <a:p>
            <a:pPr lvl="1"/>
            <a:r>
              <a:rPr lang="ru-RU" dirty="0"/>
              <a:t>На выходе – один результат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B38626-2F91-4DD2-B783-F89505347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218A5D-342E-4D96-95EF-77A16F1D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84" y="-100833"/>
            <a:ext cx="11027735" cy="1325563"/>
          </a:xfrm>
        </p:spPr>
        <p:txBody>
          <a:bodyPr/>
          <a:lstStyle/>
          <a:p>
            <a:r>
              <a:rPr lang="ru-RU" b="1" dirty="0"/>
              <a:t>Различные методы ОЧН с ДИ </a:t>
            </a:r>
            <a:endParaRPr lang="en-US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509C800-F831-47C2-8FDC-8B8A074C0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49824"/>
              </p:ext>
            </p:extLst>
          </p:nvPr>
        </p:nvGraphicFramePr>
        <p:xfrm>
          <a:off x="0" y="1563855"/>
          <a:ext cx="12137846" cy="3735500"/>
        </p:xfrm>
        <a:graphic>
          <a:graphicData uri="http://schemas.openxmlformats.org/drawingml/2006/table">
            <a:tbl>
              <a:tblPr/>
              <a:tblGrid>
                <a:gridCol w="683269">
                  <a:extLst>
                    <a:ext uri="{9D8B030D-6E8A-4147-A177-3AD203B41FA5}">
                      <a16:colId xmlns:a16="http://schemas.microsoft.com/office/drawing/2014/main" xmlns="" val="2535732621"/>
                    </a:ext>
                  </a:extLst>
                </a:gridCol>
                <a:gridCol w="1507067">
                  <a:extLst>
                    <a:ext uri="{9D8B030D-6E8A-4147-A177-3AD203B41FA5}">
                      <a16:colId xmlns:a16="http://schemas.microsoft.com/office/drawing/2014/main" xmlns="" val="352868990"/>
                    </a:ext>
                  </a:extLst>
                </a:gridCol>
                <a:gridCol w="687429">
                  <a:extLst>
                    <a:ext uri="{9D8B030D-6E8A-4147-A177-3AD203B41FA5}">
                      <a16:colId xmlns:a16="http://schemas.microsoft.com/office/drawing/2014/main" xmlns="" val="2633698824"/>
                    </a:ext>
                  </a:extLst>
                </a:gridCol>
                <a:gridCol w="687429">
                  <a:extLst>
                    <a:ext uri="{9D8B030D-6E8A-4147-A177-3AD203B41FA5}">
                      <a16:colId xmlns:a16="http://schemas.microsoft.com/office/drawing/2014/main" xmlns="" val="1145999551"/>
                    </a:ext>
                  </a:extLst>
                </a:gridCol>
                <a:gridCol w="687429">
                  <a:extLst>
                    <a:ext uri="{9D8B030D-6E8A-4147-A177-3AD203B41FA5}">
                      <a16:colId xmlns:a16="http://schemas.microsoft.com/office/drawing/2014/main" xmlns="" val="3575082252"/>
                    </a:ext>
                  </a:extLst>
                </a:gridCol>
                <a:gridCol w="687429">
                  <a:extLst>
                    <a:ext uri="{9D8B030D-6E8A-4147-A177-3AD203B41FA5}">
                      <a16:colId xmlns:a16="http://schemas.microsoft.com/office/drawing/2014/main" xmlns="" val="2106791961"/>
                    </a:ext>
                  </a:extLst>
                </a:gridCol>
                <a:gridCol w="687429">
                  <a:extLst>
                    <a:ext uri="{9D8B030D-6E8A-4147-A177-3AD203B41FA5}">
                      <a16:colId xmlns:a16="http://schemas.microsoft.com/office/drawing/2014/main" xmlns="" val="3626615649"/>
                    </a:ext>
                  </a:extLst>
                </a:gridCol>
                <a:gridCol w="482786">
                  <a:extLst>
                    <a:ext uri="{9D8B030D-6E8A-4147-A177-3AD203B41FA5}">
                      <a16:colId xmlns:a16="http://schemas.microsoft.com/office/drawing/2014/main" xmlns="" val="3626986058"/>
                    </a:ext>
                  </a:extLst>
                </a:gridCol>
                <a:gridCol w="633332">
                  <a:extLst>
                    <a:ext uri="{9D8B030D-6E8A-4147-A177-3AD203B41FA5}">
                      <a16:colId xmlns:a16="http://schemas.microsoft.com/office/drawing/2014/main" xmlns="" val="800220382"/>
                    </a:ext>
                  </a:extLst>
                </a:gridCol>
                <a:gridCol w="677010">
                  <a:extLst>
                    <a:ext uri="{9D8B030D-6E8A-4147-A177-3AD203B41FA5}">
                      <a16:colId xmlns:a16="http://schemas.microsoft.com/office/drawing/2014/main" xmlns="" val="1021634491"/>
                    </a:ext>
                  </a:extLst>
                </a:gridCol>
                <a:gridCol w="835279">
                  <a:extLst>
                    <a:ext uri="{9D8B030D-6E8A-4147-A177-3AD203B41FA5}">
                      <a16:colId xmlns:a16="http://schemas.microsoft.com/office/drawing/2014/main" xmlns="" val="1485085509"/>
                    </a:ext>
                  </a:extLst>
                </a:gridCol>
                <a:gridCol w="646993">
                  <a:extLst>
                    <a:ext uri="{9D8B030D-6E8A-4147-A177-3AD203B41FA5}">
                      <a16:colId xmlns:a16="http://schemas.microsoft.com/office/drawing/2014/main" xmlns="" val="2898090231"/>
                    </a:ext>
                  </a:extLst>
                </a:gridCol>
                <a:gridCol w="646993">
                  <a:extLst>
                    <a:ext uri="{9D8B030D-6E8A-4147-A177-3AD203B41FA5}">
                      <a16:colId xmlns:a16="http://schemas.microsoft.com/office/drawing/2014/main" xmlns="" val="1110804736"/>
                    </a:ext>
                  </a:extLst>
                </a:gridCol>
                <a:gridCol w="695374">
                  <a:extLst>
                    <a:ext uri="{9D8B030D-6E8A-4147-A177-3AD203B41FA5}">
                      <a16:colId xmlns:a16="http://schemas.microsoft.com/office/drawing/2014/main" xmlns="" val="1886367652"/>
                    </a:ext>
                  </a:extLst>
                </a:gridCol>
                <a:gridCol w="598612">
                  <a:extLst>
                    <a:ext uri="{9D8B030D-6E8A-4147-A177-3AD203B41FA5}">
                      <a16:colId xmlns:a16="http://schemas.microsoft.com/office/drawing/2014/main" xmlns="" val="1482416805"/>
                    </a:ext>
                  </a:extLst>
                </a:gridCol>
                <a:gridCol w="646993">
                  <a:extLst>
                    <a:ext uri="{9D8B030D-6E8A-4147-A177-3AD203B41FA5}">
                      <a16:colId xmlns:a16="http://schemas.microsoft.com/office/drawing/2014/main" xmlns="" val="1769376779"/>
                    </a:ext>
                  </a:extLst>
                </a:gridCol>
                <a:gridCol w="646993">
                  <a:extLst>
                    <a:ext uri="{9D8B030D-6E8A-4147-A177-3AD203B41FA5}">
                      <a16:colId xmlns:a16="http://schemas.microsoft.com/office/drawing/2014/main" xmlns="" val="1560477975"/>
                    </a:ext>
                  </a:extLst>
                </a:gridCol>
              </a:tblGrid>
              <a:tr h="58993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УО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Тройной охват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Программные данные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SS-PSE </a:t>
                      </a:r>
                      <a:b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(Imputed Visibility)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9314846"/>
                  </a:ext>
                </a:extLst>
              </a:tr>
              <a:tr h="25649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ОЧН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ОЧН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ОЧН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ОЧН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ОЧН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ВГ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652387"/>
                  </a:ext>
                </a:extLst>
              </a:tr>
              <a:tr h="26354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МСМ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Бишкек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1373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4444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12665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11336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14604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2287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1697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2502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6111881"/>
                  </a:ext>
                </a:extLst>
              </a:tr>
              <a:tr h="317279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Ош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 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 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617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1732208"/>
                  </a:ext>
                </a:extLst>
              </a:tr>
              <a:tr h="25649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ЛУИН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Бишкек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3442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1827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16728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15617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12035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21521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2438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1900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2639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6648890"/>
                  </a:ext>
                </a:extLst>
              </a:tr>
              <a:tr h="25649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Кара-Балта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 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 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12229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4584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26781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5163943"/>
                  </a:ext>
                </a:extLst>
              </a:tr>
              <a:tr h="25649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Карасуу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 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213 </a:t>
                      </a:r>
                      <a:endParaRPr lang="en-US" sz="1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НП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2616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2192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3306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1241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2312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9126669"/>
                  </a:ext>
                </a:extLst>
              </a:tr>
              <a:tr h="25649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Ош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6988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1378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15960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6005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5009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7490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1926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2330687"/>
                  </a:ext>
                </a:extLst>
              </a:tr>
              <a:tr h="25649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Сокулук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6590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7580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4683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16892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3241320"/>
                  </a:ext>
                </a:extLst>
              </a:tr>
              <a:tr h="256495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Токмок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3699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2807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5228 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7269" marR="7269" marT="72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CA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343407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738870-A364-4043-BB42-CFAAFD38FF85}"/>
              </a:ext>
            </a:extLst>
          </p:cNvPr>
          <p:cNvSpPr txBox="1"/>
          <p:nvPr/>
        </p:nvSpPr>
        <p:spPr>
          <a:xfrm>
            <a:off x="1586540" y="5216880"/>
            <a:ext cx="87483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Примечания</a:t>
            </a:r>
            <a:r>
              <a:rPr lang="en-US" sz="1800" dirty="0"/>
              <a:t>:</a:t>
            </a:r>
          </a:p>
          <a:p>
            <a:r>
              <a:rPr lang="ru-RU" sz="1800" dirty="0"/>
              <a:t>ОЧН</a:t>
            </a:r>
            <a:r>
              <a:rPr lang="en-US" sz="1800" dirty="0"/>
              <a:t>: </a:t>
            </a:r>
            <a:r>
              <a:rPr lang="ru-RU" sz="1800" dirty="0"/>
              <a:t>оценка  численности населения </a:t>
            </a:r>
            <a:endParaRPr lang="en-US" sz="1800" dirty="0"/>
          </a:p>
          <a:p>
            <a:r>
              <a:rPr lang="ru-RU" sz="1800" dirty="0"/>
              <a:t>НГ</a:t>
            </a:r>
            <a:r>
              <a:rPr lang="en-US" sz="1800" dirty="0"/>
              <a:t>/</a:t>
            </a:r>
            <a:r>
              <a:rPr lang="ru-RU" sz="1800" dirty="0"/>
              <a:t>ВГ</a:t>
            </a:r>
            <a:r>
              <a:rPr lang="en-US" sz="1800" dirty="0"/>
              <a:t>: </a:t>
            </a:r>
            <a:r>
              <a:rPr lang="ru-RU" sz="1800" dirty="0"/>
              <a:t>нижняя граница</a:t>
            </a:r>
            <a:r>
              <a:rPr lang="en-US" sz="1800" dirty="0"/>
              <a:t>/</a:t>
            </a:r>
            <a:r>
              <a:rPr lang="ru-RU" sz="1800" dirty="0"/>
              <a:t>верхняя граница </a:t>
            </a:r>
            <a:endParaRPr lang="en-US" sz="1800" dirty="0"/>
          </a:p>
          <a:p>
            <a:r>
              <a:rPr lang="ru-RU" sz="1800" dirty="0"/>
              <a:t>НП</a:t>
            </a:r>
            <a:r>
              <a:rPr lang="en-US" sz="1800" dirty="0"/>
              <a:t>: </a:t>
            </a:r>
            <a:r>
              <a:rPr lang="ru-RU" sz="1800" dirty="0"/>
              <a:t>не применимо </a:t>
            </a:r>
            <a:endParaRPr lang="en-US" sz="1800" dirty="0"/>
          </a:p>
          <a:p>
            <a:r>
              <a:rPr lang="en-US" sz="1800" dirty="0"/>
              <a:t>--: SS-PSE </a:t>
            </a:r>
            <a:r>
              <a:rPr lang="ru-RU" sz="1800" dirty="0"/>
              <a:t>– использование переменной по размеру сети не везде сработала </a:t>
            </a:r>
            <a:r>
              <a:rPr lang="en-US" sz="1800" dirty="0"/>
              <a:t>(</a:t>
            </a:r>
            <a:r>
              <a:rPr lang="ru-RU" sz="1800" dirty="0"/>
              <a:t>проблема с большим стандартным отклонением)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4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76560-D9E1-4CFC-BAB4-A7580E7D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30" y="-29765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Результаты модели синтеза </a:t>
            </a:r>
            <a:endParaRPr lang="en-US" sz="40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04E1505F-410C-483F-A426-BCA93931F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03041"/>
              </p:ext>
            </p:extLst>
          </p:nvPr>
        </p:nvGraphicFramePr>
        <p:xfrm>
          <a:off x="116117" y="574278"/>
          <a:ext cx="11824266" cy="51231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35392">
                  <a:extLst>
                    <a:ext uri="{9D8B030D-6E8A-4147-A177-3AD203B41FA5}">
                      <a16:colId xmlns:a16="http://schemas.microsoft.com/office/drawing/2014/main" xmlns="" val="947497221"/>
                    </a:ext>
                  </a:extLst>
                </a:gridCol>
                <a:gridCol w="1415920">
                  <a:extLst>
                    <a:ext uri="{9D8B030D-6E8A-4147-A177-3AD203B41FA5}">
                      <a16:colId xmlns:a16="http://schemas.microsoft.com/office/drawing/2014/main" xmlns="" val="2114171652"/>
                    </a:ext>
                  </a:extLst>
                </a:gridCol>
                <a:gridCol w="847381">
                  <a:extLst>
                    <a:ext uri="{9D8B030D-6E8A-4147-A177-3AD203B41FA5}">
                      <a16:colId xmlns:a16="http://schemas.microsoft.com/office/drawing/2014/main" xmlns="" val="1987612010"/>
                    </a:ext>
                  </a:extLst>
                </a:gridCol>
                <a:gridCol w="1540304">
                  <a:extLst>
                    <a:ext uri="{9D8B030D-6E8A-4147-A177-3AD203B41FA5}">
                      <a16:colId xmlns:a16="http://schemas.microsoft.com/office/drawing/2014/main" xmlns="" val="851331434"/>
                    </a:ext>
                  </a:extLst>
                </a:gridCol>
                <a:gridCol w="1216861">
                  <a:extLst>
                    <a:ext uri="{9D8B030D-6E8A-4147-A177-3AD203B41FA5}">
                      <a16:colId xmlns:a16="http://schemas.microsoft.com/office/drawing/2014/main" xmlns="" val="2841703467"/>
                    </a:ext>
                  </a:extLst>
                </a:gridCol>
                <a:gridCol w="1141576">
                  <a:extLst>
                    <a:ext uri="{9D8B030D-6E8A-4147-A177-3AD203B41FA5}">
                      <a16:colId xmlns:a16="http://schemas.microsoft.com/office/drawing/2014/main" xmlns="" val="1584766146"/>
                    </a:ext>
                  </a:extLst>
                </a:gridCol>
                <a:gridCol w="1141576">
                  <a:extLst>
                    <a:ext uri="{9D8B030D-6E8A-4147-A177-3AD203B41FA5}">
                      <a16:colId xmlns:a16="http://schemas.microsoft.com/office/drawing/2014/main" xmlns="" val="3649439833"/>
                    </a:ext>
                  </a:extLst>
                </a:gridCol>
                <a:gridCol w="1177248">
                  <a:extLst>
                    <a:ext uri="{9D8B030D-6E8A-4147-A177-3AD203B41FA5}">
                      <a16:colId xmlns:a16="http://schemas.microsoft.com/office/drawing/2014/main" xmlns="" val="276109174"/>
                    </a:ext>
                  </a:extLst>
                </a:gridCol>
                <a:gridCol w="1177248">
                  <a:extLst>
                    <a:ext uri="{9D8B030D-6E8A-4147-A177-3AD203B41FA5}">
                      <a16:colId xmlns:a16="http://schemas.microsoft.com/office/drawing/2014/main" xmlns="" val="3428566436"/>
                    </a:ext>
                  </a:extLst>
                </a:gridCol>
                <a:gridCol w="1230760">
                  <a:extLst>
                    <a:ext uri="{9D8B030D-6E8A-4147-A177-3AD203B41FA5}">
                      <a16:colId xmlns:a16="http://schemas.microsoft.com/office/drawing/2014/main" xmlns="" val="781640933"/>
                    </a:ext>
                  </a:extLst>
                </a:gridCol>
              </a:tblGrid>
              <a:tr h="124434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</a:p>
                    <a:p>
                      <a:pPr algn="l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Население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Оценка модели синтеза 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 </a:t>
                      </a:r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от общего населения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407820"/>
                  </a:ext>
                </a:extLst>
              </a:tr>
              <a:tr h="910600">
                <a:tc vMerge="1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 </a:t>
                      </a:r>
                      <a:r>
                        <a:rPr lang="ru-RU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женщин </a:t>
                      </a:r>
                      <a:r>
                        <a:rPr lang="en-US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(2021 BBS)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Мужчины*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Медиана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НГ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ВГ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НГ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ВГ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04466593"/>
                  </a:ext>
                </a:extLst>
              </a:tr>
              <a:tr h="290435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МСМ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Бишкек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300,797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6,126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5,185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7,183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2.0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2.4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11973065"/>
                  </a:ext>
                </a:extLst>
              </a:tr>
              <a:tr h="290435">
                <a:tc vMerge="1"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Ош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89,111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863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>
                          <a:solidFill>
                            <a:srgbClr val="000000"/>
                          </a:solidFill>
                          <a:effectLst/>
                        </a:rPr>
                        <a:t>749</a:t>
                      </a:r>
                      <a:endParaRPr lang="en-US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993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0.8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84093293"/>
                  </a:ext>
                </a:extLst>
              </a:tr>
              <a:tr h="290435">
                <a:tc rowSpan="6">
                  <a:txBody>
                    <a:bodyPr/>
                    <a:lstStyle/>
                    <a:p>
                      <a:pPr algn="ctr" rtl="0" fontAlgn="b"/>
                      <a:r>
                        <a:rPr lang="ru-RU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ЛУИН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Бишкек 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18.7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300,797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4,068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3,312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4,937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1.6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800480205"/>
                  </a:ext>
                </a:extLst>
              </a:tr>
              <a:tr h="290435">
                <a:tc vMerge="1"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Кара-Балта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5.4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10,730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113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80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0.7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1.4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332296795"/>
                  </a:ext>
                </a:extLst>
              </a:tr>
              <a:tr h="290435">
                <a:tc vMerge="1"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Кара-</a:t>
                      </a:r>
                      <a:r>
                        <a:rPr lang="ru-RU" sz="2600" b="1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Суу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10.7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127,503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380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323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440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0.3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283846955"/>
                  </a:ext>
                </a:extLst>
              </a:tr>
              <a:tr h="290435">
                <a:tc vMerge="1"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Ош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10.7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89,111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1,147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897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1,467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45836972"/>
                  </a:ext>
                </a:extLst>
              </a:tr>
              <a:tr h="290435">
                <a:tc vMerge="1"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Сокулук 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>
                          <a:solidFill>
                            <a:srgbClr val="000000"/>
                          </a:solidFill>
                          <a:effectLst/>
                        </a:rPr>
                        <a:t>10.4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56,566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711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540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932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3984572364"/>
                  </a:ext>
                </a:extLst>
              </a:tr>
              <a:tr h="298978">
                <a:tc vMerge="1">
                  <a:txBody>
                    <a:bodyPr/>
                    <a:lstStyle/>
                    <a:p>
                      <a:pPr algn="l" rtl="0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Токмок 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17,515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219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169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286</a:t>
                      </a:r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1.3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1.6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46357798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27B2A5-F1D4-44F8-9CA5-BB349E0D7F4A}"/>
              </a:ext>
            </a:extLst>
          </p:cNvPr>
          <p:cNvSpPr txBox="1"/>
          <p:nvPr/>
        </p:nvSpPr>
        <p:spPr>
          <a:xfrm>
            <a:off x="832207" y="5928189"/>
            <a:ext cx="320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* Данные </a:t>
            </a:r>
            <a:r>
              <a:rPr lang="ru-RU" dirty="0" err="1"/>
              <a:t>Нац</a:t>
            </a:r>
            <a:r>
              <a:rPr lang="ru-RU" dirty="0"/>
              <a:t> </a:t>
            </a:r>
            <a:r>
              <a:rPr lang="ru-RU" dirty="0" err="1"/>
              <a:t>стат</a:t>
            </a:r>
            <a:r>
              <a:rPr lang="ru-RU" dirty="0"/>
              <a:t> ком -2021 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6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сайтов для расчета оценочной численности ЛУИН и МСМ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Данные о числе ЛУИН/ ЛЖВ из СЭС</a:t>
            </a:r>
          </a:p>
          <a:p>
            <a:r>
              <a:rPr lang="ru-RU" dirty="0" smtClean="0"/>
              <a:t>Опрос руководителей НПО:</a:t>
            </a:r>
          </a:p>
          <a:p>
            <a:pPr lvl="1"/>
            <a:r>
              <a:rPr lang="ru-RU" dirty="0" smtClean="0"/>
              <a:t>ОФ </a:t>
            </a:r>
            <a:r>
              <a:rPr lang="ru-RU" dirty="0"/>
              <a:t>«Родители против наркотиков</a:t>
            </a:r>
            <a:r>
              <a:rPr lang="ru-RU" dirty="0" smtClean="0"/>
              <a:t>» (</a:t>
            </a:r>
            <a:r>
              <a:rPr lang="ru-RU" dirty="0" err="1" smtClean="0"/>
              <a:t>Ошская</a:t>
            </a:r>
            <a:r>
              <a:rPr lang="ru-RU" dirty="0" smtClean="0"/>
              <a:t> область, </a:t>
            </a:r>
            <a:r>
              <a:rPr lang="ru-RU" dirty="0" err="1" smtClean="0"/>
              <a:t>Баткенская</a:t>
            </a:r>
            <a:r>
              <a:rPr lang="ru-RU" dirty="0" smtClean="0"/>
              <a:t> область)</a:t>
            </a:r>
          </a:p>
          <a:p>
            <a:pPr lvl="1"/>
            <a:r>
              <a:rPr lang="ru-RU" dirty="0"/>
              <a:t>ОФ «</a:t>
            </a:r>
            <a:r>
              <a:rPr lang="ru-RU" dirty="0" err="1"/>
              <a:t>Улукман</a:t>
            </a:r>
            <a:r>
              <a:rPr lang="ru-RU" dirty="0"/>
              <a:t> </a:t>
            </a:r>
            <a:r>
              <a:rPr lang="ru-RU" dirty="0" err="1"/>
              <a:t>дарыгер</a:t>
            </a:r>
            <a:r>
              <a:rPr lang="ru-RU" dirty="0"/>
              <a:t>» (</a:t>
            </a:r>
            <a:r>
              <a:rPr lang="ru-RU" dirty="0" err="1" smtClean="0"/>
              <a:t>Нарынская</a:t>
            </a:r>
            <a:r>
              <a:rPr lang="ru-RU" dirty="0" smtClean="0"/>
              <a:t> область, Иссык-Кульская область)</a:t>
            </a:r>
          </a:p>
          <a:p>
            <a:pPr lvl="1"/>
            <a:r>
              <a:rPr lang="ru-RU" dirty="0"/>
              <a:t>ОФ «Здоровое поколение</a:t>
            </a:r>
            <a:r>
              <a:rPr lang="ru-RU" dirty="0" smtClean="0"/>
              <a:t>» (</a:t>
            </a:r>
            <a:r>
              <a:rPr lang="ru-RU" dirty="0" err="1" smtClean="0"/>
              <a:t>Жалал-Абадская</a:t>
            </a:r>
            <a:r>
              <a:rPr lang="ru-RU" dirty="0" smtClean="0"/>
              <a:t> область)</a:t>
            </a:r>
          </a:p>
          <a:p>
            <a:pPr lvl="1"/>
            <a:r>
              <a:rPr lang="ru-RU" dirty="0" smtClean="0"/>
              <a:t>ОФ «ЗИОМ» (</a:t>
            </a:r>
            <a:r>
              <a:rPr lang="ru-RU" dirty="0" err="1" smtClean="0"/>
              <a:t>Таласская</a:t>
            </a:r>
            <a:r>
              <a:rPr lang="ru-RU" dirty="0" smtClean="0"/>
              <a:t> область)</a:t>
            </a:r>
          </a:p>
          <a:p>
            <a:pPr lvl="1"/>
            <a:r>
              <a:rPr lang="ru-RU" dirty="0" smtClean="0"/>
              <a:t>ОФ «</a:t>
            </a:r>
            <a:r>
              <a:rPr lang="ru-RU" dirty="0" err="1" smtClean="0"/>
              <a:t>Кыргыз</a:t>
            </a:r>
            <a:r>
              <a:rPr lang="ru-RU" dirty="0" smtClean="0"/>
              <a:t> Индиго»</a:t>
            </a:r>
          </a:p>
          <a:p>
            <a:r>
              <a:rPr lang="ru-RU" dirty="0" smtClean="0"/>
              <a:t>Опрос руководства УВД/ РОВД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20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6073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Распределение ЛУИН/ ЛЖВ в разрезе городов/районов (по данным СЭС)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855968"/>
              </p:ext>
            </p:extLst>
          </p:nvPr>
        </p:nvGraphicFramePr>
        <p:xfrm>
          <a:off x="294132" y="1362453"/>
          <a:ext cx="11603736" cy="4464294"/>
        </p:xfrm>
        <a:graphic>
          <a:graphicData uri="http://schemas.openxmlformats.org/drawingml/2006/table">
            <a:tbl>
              <a:tblPr/>
              <a:tblGrid>
                <a:gridCol w="2109475">
                  <a:extLst>
                    <a:ext uri="{9D8B030D-6E8A-4147-A177-3AD203B41FA5}">
                      <a16:colId xmlns:a16="http://schemas.microsoft.com/office/drawing/2014/main" xmlns="" val="3765155985"/>
                    </a:ext>
                  </a:extLst>
                </a:gridCol>
                <a:gridCol w="1330300">
                  <a:extLst>
                    <a:ext uri="{9D8B030D-6E8A-4147-A177-3AD203B41FA5}">
                      <a16:colId xmlns:a16="http://schemas.microsoft.com/office/drawing/2014/main" xmlns="" val="2707959648"/>
                    </a:ext>
                  </a:extLst>
                </a:gridCol>
                <a:gridCol w="912205">
                  <a:extLst>
                    <a:ext uri="{9D8B030D-6E8A-4147-A177-3AD203B41FA5}">
                      <a16:colId xmlns:a16="http://schemas.microsoft.com/office/drawing/2014/main" xmlns="" val="128150166"/>
                    </a:ext>
                  </a:extLst>
                </a:gridCol>
                <a:gridCol w="1152708">
                  <a:extLst>
                    <a:ext uri="{9D8B030D-6E8A-4147-A177-3AD203B41FA5}">
                      <a16:colId xmlns:a16="http://schemas.microsoft.com/office/drawing/2014/main" xmlns="" val="4278080543"/>
                    </a:ext>
                  </a:extLst>
                </a:gridCol>
                <a:gridCol w="310621">
                  <a:extLst>
                    <a:ext uri="{9D8B030D-6E8A-4147-A177-3AD203B41FA5}">
                      <a16:colId xmlns:a16="http://schemas.microsoft.com/office/drawing/2014/main" xmlns="" val="1973350701"/>
                    </a:ext>
                  </a:extLst>
                </a:gridCol>
                <a:gridCol w="2242504">
                  <a:extLst>
                    <a:ext uri="{9D8B030D-6E8A-4147-A177-3AD203B41FA5}">
                      <a16:colId xmlns:a16="http://schemas.microsoft.com/office/drawing/2014/main" xmlns="" val="3128798363"/>
                    </a:ext>
                  </a:extLst>
                </a:gridCol>
                <a:gridCol w="1520342">
                  <a:extLst>
                    <a:ext uri="{9D8B030D-6E8A-4147-A177-3AD203B41FA5}">
                      <a16:colId xmlns:a16="http://schemas.microsoft.com/office/drawing/2014/main" xmlns="" val="143568803"/>
                    </a:ext>
                  </a:extLst>
                </a:gridCol>
                <a:gridCol w="912205">
                  <a:extLst>
                    <a:ext uri="{9D8B030D-6E8A-4147-A177-3AD203B41FA5}">
                      <a16:colId xmlns:a16="http://schemas.microsoft.com/office/drawing/2014/main" xmlns="" val="3122436348"/>
                    </a:ext>
                  </a:extLst>
                </a:gridCol>
                <a:gridCol w="1113376">
                  <a:extLst>
                    <a:ext uri="{9D8B030D-6E8A-4147-A177-3AD203B41FA5}">
                      <a16:colId xmlns:a16="http://schemas.microsoft.com/office/drawing/2014/main" xmlns="" val="3851102121"/>
                    </a:ext>
                  </a:extLst>
                </a:gridCol>
              </a:tblGrid>
              <a:tr h="10247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Города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 Районы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Число ЛЖВ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Число клиентов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ПТАО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Города</a:t>
                      </a:r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/ Районы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Число ЛЖВ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Число клиентов </a:t>
                      </a:r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ПТАО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574733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г.Бишкек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Панфиловский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395894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Сокулукский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Ноокенский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203899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г.Ош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г.Кызыл –Кыя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90352365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Кара-Суйский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Сузакский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0345241"/>
                  </a:ext>
                </a:extLst>
              </a:tr>
              <a:tr h="4074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Ысык-Атинский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Узгенский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4635836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Жайылский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Чуйский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992620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Аламудунский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Кочкорский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790312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Московский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Жумгальский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3417169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г.Токмок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Иссык-Кульский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835480"/>
                  </a:ext>
                </a:extLst>
              </a:tr>
              <a:tr h="3369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г.Жалал-Абад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КР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458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672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718" y="0"/>
            <a:ext cx="11119103" cy="877824"/>
          </a:xfrm>
        </p:spPr>
        <p:txBody>
          <a:bodyPr>
            <a:normAutofit/>
          </a:bodyPr>
          <a:lstStyle/>
          <a:p>
            <a:r>
              <a:rPr lang="ru-RU" sz="3600" b="1" dirty="0"/>
              <a:t>Оценочное число ЛУИН </a:t>
            </a:r>
            <a:r>
              <a:rPr lang="ru-RU" sz="3600" b="1" dirty="0" smtClean="0"/>
              <a:t>по сайтам (1)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332705"/>
              </p:ext>
            </p:extLst>
          </p:nvPr>
        </p:nvGraphicFramePr>
        <p:xfrm>
          <a:off x="246889" y="877824"/>
          <a:ext cx="11803667" cy="5357120"/>
        </p:xfrm>
        <a:graphic>
          <a:graphicData uri="http://schemas.openxmlformats.org/drawingml/2006/table">
            <a:tbl>
              <a:tblPr/>
              <a:tblGrid>
                <a:gridCol w="3008375">
                  <a:extLst>
                    <a:ext uri="{9D8B030D-6E8A-4147-A177-3AD203B41FA5}">
                      <a16:colId xmlns:a16="http://schemas.microsoft.com/office/drawing/2014/main" xmlns="" val="1323251758"/>
                    </a:ext>
                  </a:extLst>
                </a:gridCol>
                <a:gridCol w="1011529">
                  <a:extLst>
                    <a:ext uri="{9D8B030D-6E8A-4147-A177-3AD203B41FA5}">
                      <a16:colId xmlns:a16="http://schemas.microsoft.com/office/drawing/2014/main" xmlns="" val="836226"/>
                    </a:ext>
                  </a:extLst>
                </a:gridCol>
                <a:gridCol w="1229015">
                  <a:extLst>
                    <a:ext uri="{9D8B030D-6E8A-4147-A177-3AD203B41FA5}">
                      <a16:colId xmlns:a16="http://schemas.microsoft.com/office/drawing/2014/main" xmlns="" val="2535861337"/>
                    </a:ext>
                  </a:extLst>
                </a:gridCol>
                <a:gridCol w="1561873">
                  <a:extLst>
                    <a:ext uri="{9D8B030D-6E8A-4147-A177-3AD203B41FA5}">
                      <a16:colId xmlns:a16="http://schemas.microsoft.com/office/drawing/2014/main" xmlns="" val="2209791379"/>
                    </a:ext>
                  </a:extLst>
                </a:gridCol>
                <a:gridCol w="1229015">
                  <a:extLst>
                    <a:ext uri="{9D8B030D-6E8A-4147-A177-3AD203B41FA5}">
                      <a16:colId xmlns:a16="http://schemas.microsoft.com/office/drawing/2014/main" xmlns="" val="1287793776"/>
                    </a:ext>
                  </a:extLst>
                </a:gridCol>
                <a:gridCol w="1664293">
                  <a:extLst>
                    <a:ext uri="{9D8B030D-6E8A-4147-A177-3AD203B41FA5}">
                      <a16:colId xmlns:a16="http://schemas.microsoft.com/office/drawing/2014/main" xmlns="" val="4041432723"/>
                    </a:ext>
                  </a:extLst>
                </a:gridCol>
                <a:gridCol w="2099567">
                  <a:extLst>
                    <a:ext uri="{9D8B030D-6E8A-4147-A177-3AD203B41FA5}">
                      <a16:colId xmlns:a16="http://schemas.microsoft.com/office/drawing/2014/main" xmlns="" val="1732652224"/>
                    </a:ext>
                  </a:extLst>
                </a:gridCol>
              </a:tblGrid>
              <a:tr h="1102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Мужчины 18-64 лет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  женщин 18-64 лет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ЛУИН от общего населения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Оценочное число ЛУИН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Число зарегистрированных  ЛЖВ/ ЛУИН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выявленных ЛЖВ из оценочного числа ЛУИН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2224521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Бишкек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300797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35339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8272216"/>
                  </a:ext>
                </a:extLst>
              </a:tr>
              <a:tr h="2810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Чуйская область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88642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 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Кара-Балта (сайт БПИ)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10730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5998113"/>
                  </a:ext>
                </a:extLst>
              </a:tr>
              <a:tr h="316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Жайыльский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30114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7557913"/>
                  </a:ext>
                </a:extLst>
              </a:tr>
              <a:tr h="140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Московский район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29687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2955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3497744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Сокулукский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 (сайт БПИ)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56352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5787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6975587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Ысык-Атинский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р-н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44524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4468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1250198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г.Токмок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17515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2170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8238538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Чуйский район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15259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6972329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Кеминский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1268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5083527"/>
                  </a:ext>
                </a:extLst>
              </a:tr>
              <a:tr h="281056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Иссык-Кульская область</a:t>
                      </a: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619400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г.Каракол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21559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2575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3474951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г.Чолпон-Ата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3001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599184"/>
                  </a:ext>
                </a:extLst>
              </a:tr>
              <a:tr h="281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г.Балыкчы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63" marR="7363" marT="7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13878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1570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363" marR="7363" marT="7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528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6927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92" y="155061"/>
            <a:ext cx="11627708" cy="832492"/>
          </a:xfrm>
        </p:spPr>
        <p:txBody>
          <a:bodyPr>
            <a:normAutofit/>
          </a:bodyPr>
          <a:lstStyle/>
          <a:p>
            <a:r>
              <a:rPr lang="ru-RU" sz="3600" b="1" dirty="0"/>
              <a:t>Оценочное число ЛУИН по сайтам </a:t>
            </a:r>
            <a:r>
              <a:rPr lang="ru-RU" sz="3600" b="1" dirty="0" smtClean="0"/>
              <a:t>(2)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633583"/>
              </p:ext>
            </p:extLst>
          </p:nvPr>
        </p:nvGraphicFramePr>
        <p:xfrm>
          <a:off x="457201" y="987553"/>
          <a:ext cx="11429999" cy="5220442"/>
        </p:xfrm>
        <a:graphic>
          <a:graphicData uri="http://schemas.openxmlformats.org/drawingml/2006/table">
            <a:tbl>
              <a:tblPr/>
              <a:tblGrid>
                <a:gridCol w="2260314">
                  <a:extLst>
                    <a:ext uri="{9D8B030D-6E8A-4147-A177-3AD203B41FA5}">
                      <a16:colId xmlns:a16="http://schemas.microsoft.com/office/drawing/2014/main" xmlns="" val="3903406231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xmlns="" val="3699364882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xmlns="" val="246900538"/>
                    </a:ext>
                  </a:extLst>
                </a:gridCol>
                <a:gridCol w="1669550">
                  <a:extLst>
                    <a:ext uri="{9D8B030D-6E8A-4147-A177-3AD203B41FA5}">
                      <a16:colId xmlns:a16="http://schemas.microsoft.com/office/drawing/2014/main" xmlns="" val="8598465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xmlns="" val="1301753349"/>
                    </a:ext>
                  </a:extLst>
                </a:gridCol>
                <a:gridCol w="1489752">
                  <a:extLst>
                    <a:ext uri="{9D8B030D-6E8A-4147-A177-3AD203B41FA5}">
                      <a16:colId xmlns:a16="http://schemas.microsoft.com/office/drawing/2014/main" xmlns="" val="4221291749"/>
                    </a:ext>
                  </a:extLst>
                </a:gridCol>
                <a:gridCol w="2311686">
                  <a:extLst>
                    <a:ext uri="{9D8B030D-6E8A-4147-A177-3AD203B41FA5}">
                      <a16:colId xmlns:a16="http://schemas.microsoft.com/office/drawing/2014/main" xmlns="" val="3066029611"/>
                    </a:ext>
                  </a:extLst>
                </a:gridCol>
              </a:tblGrid>
              <a:tr h="1226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Мужчины 18-64 лет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  женщин 18-64 лет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ЛУИН от общего населения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Оценочное число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Число зарегистрированных  ЛЖВ/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выявленных ЛЖВ из оценочного числа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7630270"/>
                  </a:ext>
                </a:extLst>
              </a:tr>
              <a:tr h="337716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Нарынская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5904548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с.Чаек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0810160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c.</a:t>
                      </a:r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Кочкор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7020338"/>
                  </a:ext>
                </a:extLst>
              </a:tr>
              <a:tr h="31307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Таласская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6085477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г.Талас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9652841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г.Ош</a:t>
                      </a:r>
                      <a:r>
                        <a:rPr lang="ru-RU" sz="18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(сайт БПИ)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8446999"/>
                  </a:ext>
                </a:extLst>
              </a:tr>
              <a:tr h="253317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Ошская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область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2307146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г.Узген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1845342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г.Ноокат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3619545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с.Кара-Кулжа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6719910"/>
                  </a:ext>
                </a:extLst>
              </a:tr>
              <a:tr h="3009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Кара-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Суйский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район (сайт БПИ)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8880658"/>
                  </a:ext>
                </a:extLst>
              </a:tr>
              <a:tr h="3130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Алайский район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556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28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AA8E70-1B60-4D9F-BF25-FF7D6B3E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1623317"/>
            <a:ext cx="4985885" cy="4055588"/>
          </a:xfrm>
        </p:spPr>
        <p:txBody>
          <a:bodyPr>
            <a:noAutofit/>
          </a:bodyPr>
          <a:lstStyle/>
          <a:p>
            <a:r>
              <a:rPr lang="ru-RU" sz="5400" b="1" dirty="0"/>
              <a:t>ОЧН на сайтах БПИ 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ru-RU" sz="3600" b="1" u="sng" dirty="0"/>
              <a:t>МСМ</a:t>
            </a:r>
            <a:r>
              <a:rPr lang="en-US" sz="3600" dirty="0"/>
              <a:t>: </a:t>
            </a:r>
            <a:r>
              <a:rPr lang="ru-RU" sz="3600" dirty="0"/>
              <a:t>Бишкек, Ош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ru-RU" sz="3600" b="1" u="sng" dirty="0"/>
              <a:t>ЛУИН</a:t>
            </a:r>
            <a:r>
              <a:rPr lang="en-US" sz="3600" dirty="0"/>
              <a:t>: </a:t>
            </a:r>
            <a:r>
              <a:rPr lang="ru-RU" sz="3600" dirty="0"/>
              <a:t>Бишкек, Ош</a:t>
            </a:r>
            <a:r>
              <a:rPr lang="en-US" sz="3600" dirty="0"/>
              <a:t>, </a:t>
            </a:r>
            <a:r>
              <a:rPr lang="ru-RU" sz="3600" dirty="0" smtClean="0"/>
              <a:t>Кара-</a:t>
            </a:r>
            <a:r>
              <a:rPr lang="ru-RU" sz="3600" dirty="0" err="1" smtClean="0"/>
              <a:t>Суу</a:t>
            </a:r>
            <a:r>
              <a:rPr lang="ru-RU" sz="3600" dirty="0"/>
              <a:t>, Сокулук, Токмок, Кара-Балта </a:t>
            </a:r>
            <a:r>
              <a:rPr lang="en-US" sz="3600" dirty="0"/>
              <a:t> </a:t>
            </a:r>
            <a:endParaRPr lang="en-US" sz="5400" dirty="0"/>
          </a:p>
        </p:txBody>
      </p: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xmlns="" id="{48D1D722-4AE8-46BC-AD97-9831B1E7E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79934" y="1815945"/>
            <a:ext cx="6835845" cy="471960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42C52F8-01CD-477A-92B3-BB9595A4EEB4}"/>
              </a:ext>
            </a:extLst>
          </p:cNvPr>
          <p:cNvSpPr/>
          <p:nvPr/>
        </p:nvSpPr>
        <p:spPr>
          <a:xfrm>
            <a:off x="7357713" y="2072959"/>
            <a:ext cx="2154348" cy="103769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6114972-4707-41CC-8B00-4151A4109D09}"/>
              </a:ext>
            </a:extLst>
          </p:cNvPr>
          <p:cNvSpPr/>
          <p:nvPr/>
        </p:nvSpPr>
        <p:spPr>
          <a:xfrm>
            <a:off x="6339717" y="4405353"/>
            <a:ext cx="2035993" cy="1037690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41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2" y="37654"/>
            <a:ext cx="11210544" cy="841883"/>
          </a:xfrm>
        </p:spPr>
        <p:txBody>
          <a:bodyPr>
            <a:normAutofit/>
          </a:bodyPr>
          <a:lstStyle/>
          <a:p>
            <a:r>
              <a:rPr lang="ru-RU" sz="3600" b="1" dirty="0"/>
              <a:t>Оценочное число ЛУИН по сайтам </a:t>
            </a:r>
            <a:r>
              <a:rPr lang="ru-RU" sz="3600" b="1" dirty="0" smtClean="0"/>
              <a:t>(3)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9210029"/>
              </p:ext>
            </p:extLst>
          </p:nvPr>
        </p:nvGraphicFramePr>
        <p:xfrm>
          <a:off x="576073" y="879536"/>
          <a:ext cx="11210543" cy="5516939"/>
        </p:xfrm>
        <a:graphic>
          <a:graphicData uri="http://schemas.openxmlformats.org/drawingml/2006/table">
            <a:tbl>
              <a:tblPr/>
              <a:tblGrid>
                <a:gridCol w="2634613">
                  <a:extLst>
                    <a:ext uri="{9D8B030D-6E8A-4147-A177-3AD203B41FA5}">
                      <a16:colId xmlns:a16="http://schemas.microsoft.com/office/drawing/2014/main" xmlns="" val="4196822110"/>
                    </a:ext>
                  </a:extLst>
                </a:gridCol>
                <a:gridCol w="1290422">
                  <a:extLst>
                    <a:ext uri="{9D8B030D-6E8A-4147-A177-3AD203B41FA5}">
                      <a16:colId xmlns:a16="http://schemas.microsoft.com/office/drawing/2014/main" xmlns="" val="12375777"/>
                    </a:ext>
                  </a:extLst>
                </a:gridCol>
                <a:gridCol w="1290422">
                  <a:extLst>
                    <a:ext uri="{9D8B030D-6E8A-4147-A177-3AD203B41FA5}">
                      <a16:colId xmlns:a16="http://schemas.microsoft.com/office/drawing/2014/main" xmlns="" val="3974137329"/>
                    </a:ext>
                  </a:extLst>
                </a:gridCol>
                <a:gridCol w="1290422">
                  <a:extLst>
                    <a:ext uri="{9D8B030D-6E8A-4147-A177-3AD203B41FA5}">
                      <a16:colId xmlns:a16="http://schemas.microsoft.com/office/drawing/2014/main" xmlns="" val="1259760177"/>
                    </a:ext>
                  </a:extLst>
                </a:gridCol>
                <a:gridCol w="1290422">
                  <a:extLst>
                    <a:ext uri="{9D8B030D-6E8A-4147-A177-3AD203B41FA5}">
                      <a16:colId xmlns:a16="http://schemas.microsoft.com/office/drawing/2014/main" xmlns="" val="2912529773"/>
                    </a:ext>
                  </a:extLst>
                </a:gridCol>
                <a:gridCol w="1290422">
                  <a:extLst>
                    <a:ext uri="{9D8B030D-6E8A-4147-A177-3AD203B41FA5}">
                      <a16:colId xmlns:a16="http://schemas.microsoft.com/office/drawing/2014/main" xmlns="" val="1873980539"/>
                    </a:ext>
                  </a:extLst>
                </a:gridCol>
                <a:gridCol w="2123820">
                  <a:extLst>
                    <a:ext uri="{9D8B030D-6E8A-4147-A177-3AD203B41FA5}">
                      <a16:colId xmlns:a16="http://schemas.microsoft.com/office/drawing/2014/main" xmlns="" val="3803318214"/>
                    </a:ext>
                  </a:extLst>
                </a:gridCol>
              </a:tblGrid>
              <a:tr h="11699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Мужчины 18-64 лет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10%  женщин 18-64 лет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ЛУИН от общего населения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Оценочное число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Число зарегистрированных  ЛЖВ/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выявленных ЛЖВ из оценочного числа ЛУИН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0149212"/>
                  </a:ext>
                </a:extLst>
              </a:tr>
              <a:tr h="410628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Жалал-Абадская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7582410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г.Жалал-Абад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0845817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Сузакский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1182734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г.База-Коргон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5175933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г.Таш-Кумыр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9367485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г.Токтогул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2572329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Ноокенский район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2817246"/>
                  </a:ext>
                </a:extLst>
              </a:tr>
              <a:tr h="35399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Баткенская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область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6183871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г.Кызыл-Кыя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3505029"/>
                  </a:ext>
                </a:extLst>
              </a:tr>
              <a:tr h="353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г.Кадамжай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2433032"/>
                  </a:ext>
                </a:extLst>
              </a:tr>
              <a:tr h="41062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г.Айдаркен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4529033"/>
                  </a:ext>
                </a:extLst>
              </a:tr>
              <a:tr h="3398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оценочное число ЛУИН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11012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57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852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81661"/>
            <a:ext cx="10515600" cy="95161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Оценочное число </a:t>
            </a:r>
            <a:r>
              <a:rPr lang="ru-RU" sz="3600" b="1" dirty="0"/>
              <a:t>ЛУИН с учётом распространенности ВИЧ среди ЛУИН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97864"/>
                <a:ext cx="10668000" cy="51584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Расчёт ОЧН исходя из данных:</a:t>
                </a:r>
              </a:p>
              <a:p>
                <a:pPr lvl="1"/>
                <a:r>
                  <a:rPr lang="ru-RU" dirty="0" smtClean="0"/>
                  <a:t>распространенность ВИЧ среди ЛУИН по результатам БПИ 2021г. составил 16,2% (медиана взвешенных показателей по 5-ти сайтам БПИ);</a:t>
                </a:r>
              </a:p>
              <a:p>
                <a:pPr lvl="1"/>
                <a:r>
                  <a:rPr lang="ru-RU" dirty="0" smtClean="0"/>
                  <a:t>в СЭС за случаями ВИЧ зарегистрировано 1545 ЛУИН/ ЛЖВ (мужчин и женщин);</a:t>
                </a:r>
              </a:p>
              <a:p>
                <a:pPr lvl="1"/>
                <a:r>
                  <a:rPr lang="ru-RU" dirty="0"/>
                  <a:t>по результатам БПИ </a:t>
                </a:r>
                <a:r>
                  <a:rPr lang="ru-RU" dirty="0" smtClean="0"/>
                  <a:t>2021г. доля ЛУИН</a:t>
                </a:r>
                <a:r>
                  <a:rPr lang="ru-RU" dirty="0"/>
                  <a:t>/ ЛЖВ</a:t>
                </a:r>
                <a:r>
                  <a:rPr lang="ru-RU" dirty="0" smtClean="0"/>
                  <a:t>, знающих свой ВИЧ-статус, составила </a:t>
                </a:r>
                <a:r>
                  <a:rPr lang="ru-RU" dirty="0"/>
                  <a:t>82,6</a:t>
                </a:r>
                <a:r>
                  <a:rPr lang="ru-RU" dirty="0" smtClean="0"/>
                  <a:t>% </a:t>
                </a:r>
                <a:r>
                  <a:rPr lang="ru-RU" dirty="0"/>
                  <a:t>(медиана взвешенных показателей по 5-ти сайтам БПИ</a:t>
                </a:r>
                <a:r>
                  <a:rPr lang="ru-RU" dirty="0" smtClean="0"/>
                  <a:t>).</a:t>
                </a:r>
                <a:endParaRPr lang="ru-RU" dirty="0"/>
              </a:p>
              <a:p>
                <a:r>
                  <a:rPr lang="ru-RU" dirty="0" smtClean="0"/>
                  <a:t>Оценочное </a:t>
                </a:r>
                <a:r>
                  <a:rPr lang="ru-RU" dirty="0"/>
                  <a:t>число ЛУИН/ </a:t>
                </a:r>
                <a:r>
                  <a:rPr lang="ru-RU" dirty="0" smtClean="0"/>
                  <a:t>ЛЖВ – 1870 человек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1545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82,6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×100=1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870</m:t>
                      </m:r>
                    </m:oMath>
                  </m:oMathPara>
                </a14:m>
                <a:endParaRPr lang="ru-RU" dirty="0" smtClean="0"/>
              </a:p>
              <a:p>
                <a:r>
                  <a:rPr lang="ru-RU" dirty="0" smtClean="0"/>
                  <a:t>Оценочное число ЛУИН </a:t>
                </a:r>
                <a:r>
                  <a:rPr lang="ru-RU" dirty="0"/>
                  <a:t>при распространенности </a:t>
                </a:r>
                <a:r>
                  <a:rPr lang="ru-RU" dirty="0" smtClean="0"/>
                  <a:t>ВИЧ </a:t>
                </a:r>
                <a:r>
                  <a:rPr lang="ru-RU" dirty="0"/>
                  <a:t>16,2% </a:t>
                </a:r>
                <a:r>
                  <a:rPr lang="ru-RU"/>
                  <a:t>- </a:t>
                </a:r>
                <a:r>
                  <a:rPr lang="ru-RU" smtClean="0"/>
                  <a:t>11546 </a:t>
                </a:r>
                <a:r>
                  <a:rPr lang="ru-RU" dirty="0" smtClean="0"/>
                  <a:t>человек</a:t>
                </a:r>
                <a:endParaRPr lang="ru-RU" dirty="0"/>
              </a:p>
              <a:p>
                <a:pPr marL="0" lvl="1" indent="0">
                  <a:spcBef>
                    <a:spcPts val="100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1870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16,2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×100=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11546</m:t>
                      </m:r>
                    </m:oMath>
                  </m:oMathPara>
                </a14:m>
                <a:endParaRPr lang="ru-RU" dirty="0"/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457200" lvl="1" indent="0">
                  <a:buNone/>
                </a:pPr>
                <a:endParaRPr lang="ru-RU" dirty="0" smtClean="0"/>
              </a:p>
              <a:p>
                <a:pPr lvl="1"/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97864"/>
                <a:ext cx="10668000" cy="5158486"/>
              </a:xfrm>
              <a:blipFill>
                <a:blip r:embed="rId2"/>
                <a:stretch>
                  <a:fillRect l="-1029" t="-2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59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7FFC94-DF18-4E14-BCD3-CD9C147F2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43205"/>
            <a:ext cx="11240589" cy="1325563"/>
          </a:xfrm>
        </p:spPr>
        <p:txBody>
          <a:bodyPr>
            <a:normAutofit/>
          </a:bodyPr>
          <a:lstStyle/>
          <a:p>
            <a:r>
              <a:rPr lang="ru-RU" b="1" dirty="0"/>
              <a:t>Трудности с получением «идеальных» оценочных чисел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1BC732-8E40-4F79-AC56-B691BBEB0F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90" y="1786890"/>
            <a:ext cx="11449595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Особенно трудно рассчитать выборку  без какой-либо систематической ошибки</a:t>
            </a:r>
            <a:r>
              <a:rPr lang="en-US" dirty="0"/>
              <a:t> </a:t>
            </a:r>
            <a:r>
              <a:rPr lang="ru-RU" dirty="0"/>
              <a:t>среди КН, например скрытые популяции, проблемы с отчетными данными </a:t>
            </a:r>
          </a:p>
          <a:p>
            <a:r>
              <a:rPr lang="ru-RU" dirty="0"/>
              <a:t>КН не являются однородной группой, поэтому предположения и подходы могут различаться в пределах популяций</a:t>
            </a:r>
          </a:p>
          <a:p>
            <a:pPr lvl="1"/>
            <a:r>
              <a:rPr lang="ru-RU" dirty="0"/>
              <a:t>Молодые в сравнении с ЛУИН более старшего возраста </a:t>
            </a:r>
            <a:endParaRPr lang="en-US" dirty="0"/>
          </a:p>
          <a:p>
            <a:r>
              <a:rPr lang="ru-RU" dirty="0"/>
              <a:t>Нет абсолютного «золотого стандарта» для ОЧН </a:t>
            </a:r>
          </a:p>
          <a:p>
            <a:pPr lvl="1"/>
            <a:r>
              <a:rPr lang="ru-RU" dirty="0"/>
              <a:t>Доступны многие методы, которые находятся в стадии разработки, например,  достижения в моделировании</a:t>
            </a:r>
          </a:p>
          <a:p>
            <a:pPr lvl="1"/>
            <a:r>
              <a:rPr lang="ru-RU" dirty="0"/>
              <a:t>У всех свои преимущества и недостатки </a:t>
            </a:r>
            <a:endParaRPr lang="en-US" dirty="0"/>
          </a:p>
          <a:p>
            <a:r>
              <a:rPr lang="ru-RU" dirty="0"/>
              <a:t>РЕКОМЕНДАЦИИ</a:t>
            </a:r>
            <a:r>
              <a:rPr lang="en-US" dirty="0"/>
              <a:t>: </a:t>
            </a:r>
            <a:r>
              <a:rPr lang="ru-RU" dirty="0"/>
              <a:t>использовать множество методов и проводить триангуляцию данных, чтобы определить ОЧН и границы ранжирования </a:t>
            </a:r>
            <a:r>
              <a:rPr lang="en-US" dirty="0"/>
              <a:t> </a:t>
            </a:r>
          </a:p>
          <a:p>
            <a:pPr lvl="1"/>
            <a:r>
              <a:rPr lang="ru-RU" dirty="0"/>
              <a:t>Документировать сильные стороны и ограничения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583423-7F1F-44F4-89D2-34CABDB34C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EB8882-6FB9-4698-9DAB-D2BD824C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50" y="136525"/>
            <a:ext cx="10515600" cy="1325563"/>
          </a:xfrm>
        </p:spPr>
        <p:txBody>
          <a:bodyPr/>
          <a:lstStyle/>
          <a:p>
            <a:r>
              <a:rPr lang="ru-RU" b="1" dirty="0"/>
              <a:t>Методы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E63EAE-DE15-4B8E-850D-66BB9573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0" y="1287379"/>
            <a:ext cx="11329851" cy="5434096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/>
              <a:t>Оценки размера населения представляют собой медианное значение, если не указано иное</a:t>
            </a:r>
          </a:p>
          <a:p>
            <a:r>
              <a:rPr lang="ru-RU" sz="2400" dirty="0"/>
              <a:t>Множитель услуг </a:t>
            </a:r>
            <a:endParaRPr lang="en-US" sz="2400" dirty="0"/>
          </a:p>
          <a:p>
            <a:pPr lvl="1"/>
            <a:r>
              <a:rPr lang="ru-RU" sz="2000" dirty="0"/>
              <a:t>Количество де-дуплицированных клиентов, получающих услуги в некоторых службах, например в НПО по ТиК на ВИЧ, </a:t>
            </a:r>
          </a:p>
          <a:p>
            <a:pPr lvl="1"/>
            <a:r>
              <a:rPr lang="ru-RU" sz="2000" dirty="0"/>
              <a:t>% респондентов, ответивших ,что пользуются услугой </a:t>
            </a:r>
            <a:endParaRPr lang="en-US" sz="2000" dirty="0"/>
          </a:p>
          <a:p>
            <a:r>
              <a:rPr lang="ru-RU" sz="2400" dirty="0"/>
              <a:t>Множитель по УО </a:t>
            </a:r>
            <a:r>
              <a:rPr lang="en-US" sz="2400" dirty="0"/>
              <a:t>(</a:t>
            </a:r>
            <a:r>
              <a:rPr lang="ru-RU" sz="2400" dirty="0"/>
              <a:t>Охват </a:t>
            </a:r>
            <a:r>
              <a:rPr lang="en-US" sz="2400" dirty="0"/>
              <a:t> 1 </a:t>
            </a:r>
            <a:r>
              <a:rPr lang="ru-RU" sz="2400" dirty="0"/>
              <a:t>и Охват </a:t>
            </a:r>
            <a:r>
              <a:rPr lang="en-US" sz="2400" dirty="0"/>
              <a:t> 2)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УО включенные в модель валидированы (удалили записи, если например ответ на вопрос - купил ли УО был = да, и т.д.</a:t>
            </a:r>
            <a:r>
              <a:rPr lang="en-US" sz="2000" dirty="0"/>
              <a:t>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Предназначен для первых двух раундов охвата для Метода тройного охвата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Данные для некоторых сайтов для третьего раунда сбора данных, не связанного с опросом, недоступны, поэтому анализируются как два отдельных традиционных множителя опроса.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Традиционный анализ в R с подсчетом  95%ДИ </a:t>
            </a:r>
          </a:p>
          <a:p>
            <a:r>
              <a:rPr lang="ru-RU" sz="2400" dirty="0"/>
              <a:t>Метод тройного охвата </a:t>
            </a:r>
          </a:p>
          <a:p>
            <a:pPr lvl="1"/>
            <a:r>
              <a:rPr lang="ru-RU" sz="2000" dirty="0"/>
              <a:t>Проводился там, где данные были доступны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Небольшие числа для некоторых шаблонов охвата дали широкие ДИ 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Байесовские непараметрические модели латентного класса с использованием 95% ДИ  в R</a:t>
            </a:r>
            <a:endParaRPr lang="en-US" sz="2000" dirty="0"/>
          </a:p>
          <a:p>
            <a:r>
              <a:rPr lang="en-US" sz="2400" dirty="0"/>
              <a:t>SS-PSE (</a:t>
            </a:r>
            <a:r>
              <a:rPr lang="ru-RU" sz="2400" dirty="0"/>
              <a:t>последовательная выборка</a:t>
            </a:r>
            <a:r>
              <a:rPr lang="en-US" sz="2400" dirty="0"/>
              <a:t>)</a:t>
            </a:r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Проанализировано с использованием переменной размера сети</a:t>
            </a:r>
            <a:r>
              <a:rPr lang="en-US" sz="2000" dirty="0"/>
              <a:t>(DG14SEEN_NUMBER) </a:t>
            </a:r>
            <a:r>
              <a:rPr lang="ru-RU" sz="2000" dirty="0"/>
              <a:t>и Вмененная видимость </a:t>
            </a:r>
            <a:r>
              <a:rPr lang="en-US" sz="2000" dirty="0"/>
              <a:t>in RDS-A </a:t>
            </a:r>
            <a:r>
              <a:rPr lang="ru-RU" sz="2000" dirty="0"/>
              <a:t>с </a:t>
            </a:r>
            <a:r>
              <a:rPr lang="en-US" sz="2000" dirty="0"/>
              <a:t>95% </a:t>
            </a:r>
            <a:r>
              <a:rPr lang="ru-RU" sz="2000" dirty="0"/>
              <a:t>ДИ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–"/>
            </a:pPr>
            <a:r>
              <a:rPr lang="ru-RU" sz="2000" dirty="0"/>
              <a:t>Размеры сети, о которых сообщают сами респонденты , и предыдущие (взятые из протокола) могли повлиять на результаты.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8F8355B-9ED0-47FE-9B41-3C3F574C6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84ECC-D07A-4855-AD50-D5E8A08BF1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06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3"/>
          <p:cNvSpPr txBox="1"/>
          <p:nvPr/>
        </p:nvSpPr>
        <p:spPr>
          <a:xfrm>
            <a:off x="1316521" y="2689014"/>
            <a:ext cx="3407879" cy="1728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240">
              <a:lnSpc>
                <a:spcPts val="4211"/>
              </a:lnSpc>
            </a:pPr>
            <a:r>
              <a:rPr sz="4200" spc="-26" dirty="0">
                <a:solidFill>
                  <a:srgbClr val="FFFFFF"/>
                </a:solidFill>
                <a:latin typeface="CQCVPU+CalibriLight"/>
                <a:cs typeface="CQCVPU+CalibriLight"/>
              </a:rPr>
              <a:t>(Услуги)</a:t>
            </a:r>
          </a:p>
          <a:p>
            <a:pPr marL="510544">
              <a:lnSpc>
                <a:spcPts val="4211"/>
              </a:lnSpc>
              <a:spcBef>
                <a:spcPts val="386"/>
              </a:spcBef>
            </a:pPr>
            <a:r>
              <a:rPr sz="4200" spc="-30" dirty="0">
                <a:solidFill>
                  <a:srgbClr val="FFFFFF"/>
                </a:solidFill>
                <a:latin typeface="CQCVPU+CalibriLight"/>
                <a:cs typeface="CQCVPU+CalibriLight"/>
              </a:rPr>
              <a:t>Метод</a:t>
            </a:r>
          </a:p>
          <a:p>
            <a:pPr>
              <a:lnSpc>
                <a:spcPts val="4211"/>
              </a:lnSpc>
              <a:spcBef>
                <a:spcPts val="335"/>
              </a:spcBef>
            </a:pPr>
            <a:r>
              <a:rPr sz="4200" spc="-31" dirty="0">
                <a:solidFill>
                  <a:srgbClr val="FFFFFF"/>
                </a:solidFill>
                <a:latin typeface="CQCVPU+CalibriLight"/>
                <a:cs typeface="CQCVPU+CalibriLight"/>
              </a:rPr>
              <a:t>множителя</a:t>
            </a:r>
          </a:p>
        </p:txBody>
      </p:sp>
      <p:sp>
        <p:nvSpPr>
          <p:cNvPr id="8" name="object 1"/>
          <p:cNvSpPr/>
          <p:nvPr/>
        </p:nvSpPr>
        <p:spPr>
          <a:xfrm>
            <a:off x="337332" y="543982"/>
            <a:ext cx="11773604" cy="63140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3"/>
          <p:cNvSpPr txBox="1"/>
          <p:nvPr/>
        </p:nvSpPr>
        <p:spPr>
          <a:xfrm>
            <a:off x="1187443" y="2244503"/>
            <a:ext cx="3407879" cy="1728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4240" marR="0">
              <a:lnSpc>
                <a:spcPts val="4211"/>
              </a:lnSpc>
              <a:spcBef>
                <a:spcPts val="0"/>
              </a:spcBef>
              <a:spcAft>
                <a:spcPts val="0"/>
              </a:spcAft>
            </a:pPr>
            <a:r>
              <a:rPr sz="4200" spc="-26" dirty="0">
                <a:solidFill>
                  <a:srgbClr val="FFFFFF"/>
                </a:solidFill>
                <a:latin typeface="CQCVPU+CalibriLight"/>
                <a:cs typeface="CQCVPU+CalibriLight"/>
              </a:rPr>
              <a:t>(Услуги)</a:t>
            </a:r>
          </a:p>
          <a:p>
            <a:pPr marL="510544" marR="0">
              <a:lnSpc>
                <a:spcPts val="4211"/>
              </a:lnSpc>
              <a:spcBef>
                <a:spcPts val="386"/>
              </a:spcBef>
              <a:spcAft>
                <a:spcPts val="0"/>
              </a:spcAft>
            </a:pPr>
            <a:r>
              <a:rPr sz="4200" spc="-30" dirty="0">
                <a:solidFill>
                  <a:srgbClr val="FFFFFF"/>
                </a:solidFill>
                <a:latin typeface="CQCVPU+CalibriLight"/>
                <a:cs typeface="CQCVPU+CalibriLight"/>
              </a:rPr>
              <a:t>Метод</a:t>
            </a:r>
          </a:p>
          <a:p>
            <a:pPr marL="0" marR="0">
              <a:lnSpc>
                <a:spcPts val="4211"/>
              </a:lnSpc>
              <a:spcBef>
                <a:spcPts val="335"/>
              </a:spcBef>
              <a:spcAft>
                <a:spcPts val="0"/>
              </a:spcAft>
            </a:pPr>
            <a:r>
              <a:rPr sz="4200" spc="-31" dirty="0">
                <a:solidFill>
                  <a:srgbClr val="FFFFFF"/>
                </a:solidFill>
                <a:latin typeface="CQCVPU+CalibriLight"/>
                <a:cs typeface="CQCVPU+CalibriLight"/>
              </a:rPr>
              <a:t>множителя</a:t>
            </a:r>
          </a:p>
        </p:txBody>
      </p:sp>
    </p:spTree>
    <p:extLst>
      <p:ext uri="{BB962C8B-B14F-4D97-AF65-F5344CB8AC3E}">
        <p14:creationId xmlns:p14="http://schemas.microsoft.com/office/powerpoint/2010/main" val="2164920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8370034-C314-40B4-8C6C-39915CCE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153090"/>
            <a:ext cx="10515600" cy="867369"/>
          </a:xfrm>
        </p:spPr>
        <p:txBody>
          <a:bodyPr/>
          <a:lstStyle/>
          <a:p>
            <a:r>
              <a:rPr lang="ru-RU" b="1" dirty="0"/>
              <a:t>Работа сданными 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C0FEF19F-87E2-42B0-8A4E-9EAC2B85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23" y="1020459"/>
            <a:ext cx="10971998" cy="5486358"/>
          </a:xfrm>
        </p:spPr>
        <p:txBody>
          <a:bodyPr>
            <a:normAutofit/>
          </a:bodyPr>
          <a:lstStyle/>
          <a:p>
            <a:r>
              <a:rPr lang="ru-RU" dirty="0"/>
              <a:t>Источники данных </a:t>
            </a:r>
            <a:endParaRPr lang="en-US" dirty="0"/>
          </a:p>
          <a:p>
            <a:pPr lvl="1"/>
            <a:r>
              <a:rPr lang="ru-RU" dirty="0"/>
              <a:t>Данные ПРООН,</a:t>
            </a:r>
            <a:r>
              <a:rPr lang="en-US" dirty="0"/>
              <a:t> EpiC, </a:t>
            </a:r>
            <a:r>
              <a:rPr lang="ru-RU" dirty="0"/>
              <a:t> </a:t>
            </a:r>
            <a:r>
              <a:rPr lang="en-US" dirty="0"/>
              <a:t> </a:t>
            </a:r>
            <a:r>
              <a:rPr lang="ru-RU" dirty="0"/>
              <a:t>по предоставляемым услугам, например тестирование, ОЗТ </a:t>
            </a:r>
            <a:endParaRPr lang="en-US" dirty="0"/>
          </a:p>
          <a:p>
            <a:pPr lvl="2"/>
            <a:r>
              <a:rPr lang="ru-RU" dirty="0"/>
              <a:t>Де-дупликация </a:t>
            </a:r>
            <a:r>
              <a:rPr lang="en-US" dirty="0"/>
              <a:t> </a:t>
            </a:r>
          </a:p>
          <a:p>
            <a:pPr lvl="1"/>
            <a:r>
              <a:rPr lang="ru-RU" dirty="0"/>
              <a:t>Данные по регистрации на наркологическом учете </a:t>
            </a:r>
            <a:endParaRPr lang="en-US" dirty="0"/>
          </a:p>
          <a:p>
            <a:pPr lvl="1"/>
            <a:r>
              <a:rPr lang="ru-RU" dirty="0"/>
              <a:t>Вопросы в вопроснике по БПИ, чтобы получить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репрезентативный </a:t>
            </a:r>
            <a:r>
              <a:rPr lang="en-US" dirty="0"/>
              <a:t>% </a:t>
            </a:r>
            <a:endParaRPr lang="ru-RU" dirty="0" smtClean="0"/>
          </a:p>
          <a:p>
            <a:pPr marL="457200" lvl="1" indent="0">
              <a:buNone/>
            </a:pPr>
            <a:endParaRPr lang="ru-RU" dirty="0"/>
          </a:p>
          <a:p>
            <a:r>
              <a:rPr lang="ru-RU" dirty="0"/>
              <a:t>Анализ данных </a:t>
            </a:r>
          </a:p>
          <a:p>
            <a:pPr lvl="1"/>
            <a:r>
              <a:rPr lang="ru-RU" dirty="0"/>
              <a:t>ОЧН и ДИ были получены при использовании байесовской непараметрической модели латентного класса для тройного охвата</a:t>
            </a:r>
          </a:p>
          <a:p>
            <a:pPr lvl="1"/>
            <a:r>
              <a:rPr lang="ru-RU" dirty="0"/>
              <a:t>Анализ проведен в приложении </a:t>
            </a:r>
            <a:r>
              <a:rPr lang="en-US" dirty="0"/>
              <a:t> “EpiApps” shiny app</a:t>
            </a:r>
            <a:r>
              <a:rPr lang="ru-RU" dirty="0"/>
              <a:t>, разработанного для программного обеспечения </a:t>
            </a:r>
            <a:r>
              <a:rPr lang="en-US" dirty="0"/>
              <a:t>R-</a:t>
            </a:r>
            <a:r>
              <a:rPr lang="ru-RU" dirty="0"/>
              <a:t> для анализа данных тройного охвата </a:t>
            </a:r>
            <a:endParaRPr lang="en-US" dirty="0"/>
          </a:p>
          <a:p>
            <a:pPr lvl="1"/>
            <a:r>
              <a:rPr lang="fr-FR" dirty="0">
                <a:hlinkClick r:id="rId3"/>
              </a:rPr>
              <a:t>Multiple Source Capture Recapture </a:t>
            </a:r>
            <a:r>
              <a:rPr lang="fr-FR" dirty="0" err="1">
                <a:hlinkClick r:id="rId3"/>
              </a:rPr>
              <a:t>Analysis</a:t>
            </a:r>
            <a:r>
              <a:rPr lang="fr-FR" dirty="0">
                <a:hlinkClick r:id="rId3"/>
              </a:rPr>
              <a:t> (epiapps.com)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E7E358-CD48-4523-96A8-37988151F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84535" y="3238866"/>
            <a:ext cx="3866322" cy="86401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ts val="959"/>
              </a:lnSpc>
            </a:pPr>
            <a:r>
              <a:rPr lang="ru-RU" sz="5600" dirty="0">
                <a:solidFill>
                  <a:srgbClr val="000000"/>
                </a:solidFill>
                <a:latin typeface="PDNDCU+Calibri,Bold"/>
                <a:cs typeface="PDNDCU+Calibri,Bold"/>
              </a:rPr>
              <a:t>N=ОЧН;</a:t>
            </a:r>
            <a:r>
              <a:rPr lang="ru-RU" sz="5600" spc="20" dirty="0">
                <a:solidFill>
                  <a:srgbClr val="000000"/>
                </a:solidFill>
                <a:latin typeface="PDNDCU+Calibri,Bold"/>
                <a:cs typeface="PDNDCU+Calibri,Bold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PDNDCU+Calibri,Bold"/>
                <a:cs typeface="PDNDCU+Calibri,Bold"/>
              </a:rPr>
              <a:t>n-число КН,</a:t>
            </a:r>
            <a:r>
              <a:rPr lang="ru-RU" sz="5600" spc="40" dirty="0">
                <a:solidFill>
                  <a:srgbClr val="000000"/>
                </a:solidFill>
                <a:latin typeface="PDNDCU+Calibri,Bold"/>
                <a:cs typeface="PDNDCU+Calibri,Bold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PDNDCU+Calibri,Bold"/>
                <a:cs typeface="PDNDCU+Calibri,Bold"/>
              </a:rPr>
              <a:t>получавшие</a:t>
            </a:r>
          </a:p>
          <a:p>
            <a:pPr>
              <a:lnSpc>
                <a:spcPts val="923"/>
              </a:lnSpc>
            </a:pPr>
            <a:r>
              <a:rPr lang="ru-RU" sz="5600" dirty="0">
                <a:solidFill>
                  <a:srgbClr val="000000"/>
                </a:solidFill>
                <a:latin typeface="PDNDCU+Calibri,Bold"/>
                <a:cs typeface="PDNDCU+Calibri,Bold"/>
              </a:rPr>
              <a:t>определенные услуги;</a:t>
            </a:r>
            <a:r>
              <a:rPr lang="ru-RU" sz="5600" spc="239" dirty="0">
                <a:solidFill>
                  <a:srgbClr val="000000"/>
                </a:solidFill>
                <a:latin typeface="PDNDCU+Calibri,Bold"/>
                <a:cs typeface="PDNDCU+Calibri,Bold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PDNDCU+Calibri,Bold"/>
                <a:cs typeface="PDNDCU+Calibri,Bold"/>
              </a:rPr>
              <a:t>p – %</a:t>
            </a:r>
          </a:p>
          <a:p>
            <a:pPr>
              <a:lnSpc>
                <a:spcPts val="923"/>
              </a:lnSpc>
            </a:pPr>
            <a:r>
              <a:rPr lang="ru-RU" sz="5600" dirty="0">
                <a:solidFill>
                  <a:srgbClr val="000000"/>
                </a:solidFill>
                <a:latin typeface="PDNDCU+Calibri,Bold"/>
                <a:cs typeface="PDNDCU+Calibri,Bold"/>
              </a:rPr>
              <a:t>участников</a:t>
            </a:r>
            <a:r>
              <a:rPr lang="ru-RU" sz="5600" spc="16" dirty="0">
                <a:solidFill>
                  <a:srgbClr val="000000"/>
                </a:solidFill>
                <a:latin typeface="PDNDCU+Calibri,Bold"/>
                <a:cs typeface="PDNDCU+Calibri,Bold"/>
              </a:rPr>
              <a:t> </a:t>
            </a:r>
            <a:r>
              <a:rPr lang="ru-RU" sz="5600" dirty="0">
                <a:solidFill>
                  <a:srgbClr val="000000"/>
                </a:solidFill>
                <a:latin typeface="PDNDCU+Calibri,Bold"/>
                <a:cs typeface="PDNDCU+Calibri,Bold"/>
              </a:rPr>
              <a:t>исследования, кто</a:t>
            </a:r>
            <a:r>
              <a:rPr lang="ru-RU" sz="5600" spc="13" dirty="0">
                <a:solidFill>
                  <a:srgbClr val="000000"/>
                </a:solidFill>
                <a:latin typeface="PDNDCU+Calibri,Bold"/>
                <a:cs typeface="PDNDCU+Calibri,Bold"/>
              </a:rPr>
              <a:t> </a:t>
            </a:r>
            <a:r>
              <a:rPr lang="ru-RU" sz="5600" dirty="0" smtClean="0">
                <a:solidFill>
                  <a:srgbClr val="000000"/>
                </a:solidFill>
                <a:latin typeface="PDNDCU+Calibri,Bold"/>
                <a:cs typeface="PDNDCU+Calibri,Bold"/>
              </a:rPr>
              <a:t>сказал,</a:t>
            </a:r>
          </a:p>
          <a:p>
            <a:pPr>
              <a:lnSpc>
                <a:spcPts val="923"/>
              </a:lnSpc>
            </a:pPr>
            <a:r>
              <a:rPr lang="ru-RU" sz="5600" dirty="0" smtClean="0">
                <a:solidFill>
                  <a:srgbClr val="000000"/>
                </a:solidFill>
                <a:latin typeface="PDNDCU+Calibri,Bold"/>
                <a:cs typeface="PDNDCU+Calibri,Bold"/>
              </a:rPr>
              <a:t>что получает услуги</a:t>
            </a:r>
          </a:p>
          <a:p>
            <a:endParaRPr lang="en-US" dirty="0"/>
          </a:p>
        </p:txBody>
      </p:sp>
      <p:sp>
        <p:nvSpPr>
          <p:cNvPr id="6" name="object 9"/>
          <p:cNvSpPr txBox="1"/>
          <p:nvPr/>
        </p:nvSpPr>
        <p:spPr>
          <a:xfrm>
            <a:off x="9741214" y="2752873"/>
            <a:ext cx="78207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906" dirty="0">
                <a:solidFill>
                  <a:srgbClr val="000000"/>
                </a:solidFill>
                <a:latin typeface="PDNDCU+Calibri,Bold"/>
                <a:cs typeface="PDNDCU+Calibri,Bold"/>
              </a:rPr>
              <a:t>N=n/p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84535" y="2722789"/>
            <a:ext cx="3274943" cy="1380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85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object 1"/>
          <p:cNvSpPr/>
          <p:nvPr/>
        </p:nvSpPr>
        <p:spPr>
          <a:xfrm>
            <a:off x="0" y="771143"/>
            <a:ext cx="10693400" cy="60182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object 3"/>
          <p:cNvSpPr txBox="1"/>
          <p:nvPr/>
        </p:nvSpPr>
        <p:spPr>
          <a:xfrm>
            <a:off x="1179456" y="2370962"/>
            <a:ext cx="2223401" cy="1728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469" marR="0">
              <a:lnSpc>
                <a:spcPts val="4211"/>
              </a:lnSpc>
              <a:spcBef>
                <a:spcPts val="0"/>
              </a:spcBef>
              <a:spcAft>
                <a:spcPts val="0"/>
              </a:spcAft>
            </a:pPr>
            <a:r>
              <a:rPr sz="4200" spc="-30" dirty="0">
                <a:solidFill>
                  <a:srgbClr val="FFFFFF"/>
                </a:solidFill>
                <a:latin typeface="CQCVPU+CalibriLight"/>
                <a:cs typeface="CQCVPU+CalibriLight"/>
              </a:rPr>
              <a:t>Метод</a:t>
            </a:r>
          </a:p>
          <a:p>
            <a:pPr marL="0" marR="0">
              <a:lnSpc>
                <a:spcPts val="4211"/>
              </a:lnSpc>
              <a:spcBef>
                <a:spcPts val="386"/>
              </a:spcBef>
              <a:spcAft>
                <a:spcPts val="0"/>
              </a:spcAft>
            </a:pPr>
            <a:r>
              <a:rPr sz="4200" spc="-25" dirty="0">
                <a:solidFill>
                  <a:srgbClr val="FFFFFF"/>
                </a:solidFill>
                <a:latin typeface="CQCVPU+CalibriLight"/>
                <a:cs typeface="CQCVPU+CalibriLight"/>
              </a:rPr>
              <a:t>тройного</a:t>
            </a:r>
          </a:p>
          <a:p>
            <a:pPr marL="298709" marR="0">
              <a:lnSpc>
                <a:spcPts val="4211"/>
              </a:lnSpc>
              <a:spcBef>
                <a:spcPts val="335"/>
              </a:spcBef>
              <a:spcAft>
                <a:spcPts val="0"/>
              </a:spcAft>
            </a:pPr>
            <a:r>
              <a:rPr sz="4200" spc="-24" dirty="0">
                <a:solidFill>
                  <a:srgbClr val="FFFFFF"/>
                </a:solidFill>
                <a:latin typeface="CQCVPU+CalibriLight"/>
                <a:cs typeface="CQCVPU+CalibriLight"/>
              </a:rPr>
              <a:t>охвата</a:t>
            </a:r>
          </a:p>
        </p:txBody>
      </p:sp>
    </p:spTree>
    <p:extLst>
      <p:ext uri="{BB962C8B-B14F-4D97-AF65-F5344CB8AC3E}">
        <p14:creationId xmlns:p14="http://schemas.microsoft.com/office/powerpoint/2010/main" val="376157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тройного охвата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2210"/>
            <a:ext cx="10515600" cy="4904753"/>
          </a:xfrm>
        </p:spPr>
        <p:txBody>
          <a:bodyPr/>
          <a:lstStyle/>
          <a:p>
            <a:r>
              <a:rPr lang="ru-RU" dirty="0" smtClean="0">
                <a:solidFill>
                  <a:srgbClr val="005EAA"/>
                </a:solidFill>
                <a:latin typeface="PDNDCU+Calibri,Bold"/>
                <a:cs typeface="PDNDCU+Calibri,Bold"/>
              </a:rPr>
              <a:t>КН</a:t>
            </a:r>
            <a:r>
              <a:rPr lang="ru-RU" spc="-21" dirty="0" smtClean="0">
                <a:solidFill>
                  <a:srgbClr val="005EAA"/>
                </a:solidFill>
                <a:latin typeface="PDNDCU+Calibri,Bold"/>
                <a:cs typeface="PDNDCU+Calibri,Bold"/>
              </a:rPr>
              <a:t> </a:t>
            </a:r>
            <a:r>
              <a:rPr lang="ru-RU" spc="-12" dirty="0">
                <a:solidFill>
                  <a:srgbClr val="005EAA"/>
                </a:solidFill>
                <a:latin typeface="PDNDCU+Calibri,Bold"/>
                <a:cs typeface="PDNDCU+Calibri,Bold"/>
              </a:rPr>
              <a:t>«отбираются»</a:t>
            </a:r>
            <a:r>
              <a:rPr lang="ru-RU" spc="20" dirty="0">
                <a:solidFill>
                  <a:srgbClr val="005EAA"/>
                </a:solidFill>
                <a:latin typeface="PDNDCU+Calibri,Bold"/>
                <a:cs typeface="PDNDCU+Calibri,Bold"/>
              </a:rPr>
              <a:t> </a:t>
            </a:r>
            <a:r>
              <a:rPr lang="ru-RU" dirty="0">
                <a:solidFill>
                  <a:srgbClr val="005EAA"/>
                </a:solidFill>
                <a:latin typeface="PDNDCU+Calibri,Bold"/>
                <a:cs typeface="PDNDCU+Calibri,Bold"/>
              </a:rPr>
              <a:t>во</a:t>
            </a:r>
            <a:r>
              <a:rPr lang="ru-RU" spc="-18" dirty="0">
                <a:solidFill>
                  <a:srgbClr val="005EAA"/>
                </a:solidFill>
                <a:latin typeface="PDNDCU+Calibri,Bold"/>
                <a:cs typeface="PDNDCU+Calibri,Bold"/>
              </a:rPr>
              <a:t> </a:t>
            </a:r>
            <a:r>
              <a:rPr lang="ru-RU" spc="-13" dirty="0">
                <a:solidFill>
                  <a:srgbClr val="005EAA"/>
                </a:solidFill>
                <a:latin typeface="PDNDCU+Calibri,Bold"/>
                <a:cs typeface="PDNDCU+Calibri,Bold"/>
              </a:rPr>
              <a:t>время</a:t>
            </a:r>
            <a:r>
              <a:rPr lang="ru-RU" dirty="0">
                <a:solidFill>
                  <a:srgbClr val="005EAA"/>
                </a:solidFill>
                <a:latin typeface="PDNDCU+Calibri,Bold"/>
                <a:cs typeface="PDNDCU+Calibri,Bold"/>
              </a:rPr>
              <a:t> 3</a:t>
            </a:r>
            <a:r>
              <a:rPr lang="ru-RU" spc="-30" dirty="0">
                <a:solidFill>
                  <a:srgbClr val="005EAA"/>
                </a:solidFill>
                <a:latin typeface="PDNDCU+Calibri,Bold"/>
                <a:cs typeface="PDNDCU+Calibri,Bold"/>
              </a:rPr>
              <a:t> </a:t>
            </a:r>
            <a:r>
              <a:rPr lang="ru-RU" dirty="0">
                <a:solidFill>
                  <a:srgbClr val="005EAA"/>
                </a:solidFill>
                <a:latin typeface="PDNDCU+Calibri,Bold"/>
                <a:cs typeface="PDNDCU+Calibri,Bold"/>
              </a:rPr>
              <a:t>независимых</a:t>
            </a:r>
            <a:r>
              <a:rPr lang="ru-RU" spc="-32" dirty="0">
                <a:solidFill>
                  <a:srgbClr val="005EAA"/>
                </a:solidFill>
                <a:latin typeface="PDNDCU+Calibri,Bold"/>
                <a:cs typeface="PDNDCU+Calibri,Bold"/>
              </a:rPr>
              <a:t> </a:t>
            </a:r>
            <a:r>
              <a:rPr lang="ru-RU" spc="-13" dirty="0">
                <a:solidFill>
                  <a:srgbClr val="005EAA"/>
                </a:solidFill>
                <a:latin typeface="PDNDCU+Calibri,Bold"/>
                <a:cs typeface="PDNDCU+Calibri,Bold"/>
              </a:rPr>
              <a:t>«охватов</a:t>
            </a:r>
            <a:r>
              <a:rPr lang="ru-RU" spc="-13" dirty="0" smtClean="0">
                <a:solidFill>
                  <a:srgbClr val="005EAA"/>
                </a:solidFill>
                <a:latin typeface="PDNDCU+Calibri,Bold"/>
                <a:cs typeface="PDNDCU+Calibri,Bold"/>
              </a:rPr>
              <a:t>»</a:t>
            </a:r>
          </a:p>
          <a:p>
            <a:r>
              <a:rPr lang="ru-RU" dirty="0" smtClean="0">
                <a:solidFill>
                  <a:srgbClr val="005EAA"/>
                </a:solidFill>
                <a:latin typeface="PDNDCU+Calibri,Bold"/>
                <a:cs typeface="PDNDCU+Calibri,Bold"/>
              </a:rPr>
              <a:t>Включает в себя </a:t>
            </a:r>
            <a:r>
              <a:rPr lang="ru-RU" spc="-10" dirty="0" smtClean="0">
                <a:solidFill>
                  <a:srgbClr val="005EAA"/>
                </a:solidFill>
                <a:latin typeface="PDNDCU+Calibri,Bold"/>
                <a:cs typeface="PDNDCU+Calibri,Bold"/>
              </a:rPr>
              <a:t>:</a:t>
            </a:r>
          </a:p>
          <a:p>
            <a:pPr lvl="1"/>
            <a:r>
              <a:rPr lang="ru-RU" spc="-10" dirty="0" smtClean="0">
                <a:latin typeface="PDNDCU+Calibri,Bold"/>
                <a:cs typeface="PDNDCU+Calibri,Bold"/>
              </a:rPr>
              <a:t>Распространение УО </a:t>
            </a:r>
            <a:r>
              <a:rPr lang="ru-RU" spc="-10" dirty="0">
                <a:latin typeface="PDNDCU+Calibri,Bold"/>
                <a:cs typeface="PDNDCU+Calibri,Bold"/>
              </a:rPr>
              <a:t>в местах, где чаще встречаются ЛУИН и МСМ (охват 1 и охват 2)</a:t>
            </a:r>
          </a:p>
          <a:p>
            <a:pPr lvl="1"/>
            <a:r>
              <a:rPr lang="ru-RU" spc="-10" dirty="0" smtClean="0">
                <a:latin typeface="PDNDCU+Calibri,Bold"/>
                <a:cs typeface="PDNDCU+Calibri,Bold"/>
              </a:rPr>
              <a:t>Участие </a:t>
            </a:r>
            <a:r>
              <a:rPr lang="ru-RU" spc="-10" dirty="0">
                <a:latin typeface="PDNDCU+Calibri,Bold"/>
                <a:cs typeface="PDNDCU+Calibri,Bold"/>
              </a:rPr>
              <a:t>в БПИ (охват 3)</a:t>
            </a:r>
          </a:p>
          <a:p>
            <a:r>
              <a:rPr lang="ru-RU" dirty="0"/>
              <a:t>Во время каждого «охвата» МСМ и ЛУИН спрашивают о получении </a:t>
            </a:r>
            <a:r>
              <a:rPr lang="ru-RU" dirty="0" smtClean="0"/>
              <a:t>уникального объекта</a:t>
            </a:r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30" y="4795594"/>
            <a:ext cx="9716856" cy="17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70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Тройной охват: </a:t>
            </a:r>
            <a:r>
              <a:rPr lang="ru-RU" dirty="0" smtClean="0"/>
              <a:t>уникальные объекты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8034" r="1131" b="3731"/>
          <a:stretch/>
        </p:blipFill>
        <p:spPr>
          <a:xfrm>
            <a:off x="838200" y="1873250"/>
            <a:ext cx="10572345" cy="4665662"/>
          </a:xfrm>
          <a:prstGeom prst="rect">
            <a:avLst/>
          </a:prstGeom>
        </p:spPr>
      </p:pic>
      <p:sp>
        <p:nvSpPr>
          <p:cNvPr id="7" name="object 4"/>
          <p:cNvSpPr txBox="1"/>
          <p:nvPr/>
        </p:nvSpPr>
        <p:spPr>
          <a:xfrm>
            <a:off x="1526581" y="2291513"/>
            <a:ext cx="1467949" cy="350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9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0000"/>
                </a:solidFill>
                <a:latin typeface="PDNDCU+Calibri,Bold"/>
                <a:cs typeface="PDNDCU+Calibri,Bold"/>
              </a:rPr>
              <a:t>МСМ </a:t>
            </a:r>
            <a:r>
              <a:rPr sz="2450" spc="-23" dirty="0">
                <a:solidFill>
                  <a:srgbClr val="FF0000"/>
                </a:solidFill>
                <a:latin typeface="PDNDCU+Calibri,Bold"/>
                <a:cs typeface="PDNDCU+Calibri,Bold"/>
              </a:rPr>
              <a:t>УО1</a:t>
            </a:r>
          </a:p>
        </p:txBody>
      </p:sp>
      <p:sp>
        <p:nvSpPr>
          <p:cNvPr id="8" name="object 4"/>
          <p:cNvSpPr txBox="1"/>
          <p:nvPr/>
        </p:nvSpPr>
        <p:spPr>
          <a:xfrm>
            <a:off x="4111717" y="2278145"/>
            <a:ext cx="146794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9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0000"/>
                </a:solidFill>
                <a:latin typeface="PDNDCU+Calibri,Bold"/>
                <a:cs typeface="PDNDCU+Calibri,Bold"/>
              </a:rPr>
              <a:t>МСМ </a:t>
            </a:r>
            <a:r>
              <a:rPr sz="2450" spc="-23" dirty="0" smtClean="0">
                <a:solidFill>
                  <a:srgbClr val="FF0000"/>
                </a:solidFill>
                <a:latin typeface="PDNDCU+Calibri,Bold"/>
                <a:cs typeface="PDNDCU+Calibri,Bold"/>
              </a:rPr>
              <a:t>УО</a:t>
            </a:r>
            <a:r>
              <a:rPr lang="ru-RU" sz="2450" spc="-23" dirty="0" smtClean="0">
                <a:solidFill>
                  <a:srgbClr val="FF0000"/>
                </a:solidFill>
                <a:latin typeface="PDNDCU+Calibri,Bold"/>
                <a:cs typeface="PDNDCU+Calibri,Bold"/>
              </a:rPr>
              <a:t>2</a:t>
            </a:r>
            <a:endParaRPr sz="2450" spc="-23" dirty="0">
              <a:solidFill>
                <a:srgbClr val="FF0000"/>
              </a:solidFill>
              <a:latin typeface="PDNDCU+Calibri,Bold"/>
              <a:cs typeface="PDNDCU+Calibri,Bold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6373722" y="2278144"/>
            <a:ext cx="1887799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9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0000"/>
                </a:solidFill>
                <a:latin typeface="PDNDCU+Calibri,Bold"/>
                <a:cs typeface="PDNDCU+Calibri,Bold"/>
              </a:rPr>
              <a:t>ЛУИН </a:t>
            </a:r>
            <a:r>
              <a:rPr sz="2450" spc="-23" dirty="0">
                <a:solidFill>
                  <a:srgbClr val="FF0000"/>
                </a:solidFill>
                <a:latin typeface="PDNDCU+Calibri,Bold"/>
                <a:cs typeface="PDNDCU+Calibri,Bold"/>
              </a:rPr>
              <a:t>УО1</a:t>
            </a:r>
          </a:p>
        </p:txBody>
      </p:sp>
      <p:sp>
        <p:nvSpPr>
          <p:cNvPr id="10" name="object 6"/>
          <p:cNvSpPr txBox="1"/>
          <p:nvPr/>
        </p:nvSpPr>
        <p:spPr>
          <a:xfrm>
            <a:off x="8853183" y="2278143"/>
            <a:ext cx="199448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9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FF0000"/>
                </a:solidFill>
                <a:latin typeface="PDNDCU+Calibri,Bold"/>
                <a:cs typeface="PDNDCU+Calibri,Bold"/>
              </a:rPr>
              <a:t>ЛУИН </a:t>
            </a:r>
            <a:r>
              <a:rPr sz="2450" spc="-23" dirty="0" smtClean="0">
                <a:solidFill>
                  <a:srgbClr val="FF0000"/>
                </a:solidFill>
                <a:latin typeface="PDNDCU+Calibri,Bold"/>
                <a:cs typeface="PDNDCU+Calibri,Bold"/>
              </a:rPr>
              <a:t>УО</a:t>
            </a:r>
            <a:r>
              <a:rPr lang="ru-RU" sz="2450" spc="-23" dirty="0" smtClean="0">
                <a:solidFill>
                  <a:srgbClr val="FF0000"/>
                </a:solidFill>
                <a:latin typeface="PDNDCU+Calibri,Bold"/>
                <a:cs typeface="PDNDCU+Calibri,Bold"/>
              </a:rPr>
              <a:t>2</a:t>
            </a:r>
            <a:endParaRPr sz="2450" spc="-23" dirty="0">
              <a:solidFill>
                <a:srgbClr val="FF0000"/>
              </a:solidFill>
              <a:latin typeface="PDNDCU+Calibri,Bold"/>
              <a:cs typeface="PDNDCU+Calibri,Bold"/>
            </a:endParaRPr>
          </a:p>
        </p:txBody>
      </p:sp>
    </p:spTree>
    <p:extLst>
      <p:ext uri="{BB962C8B-B14F-4D97-AF65-F5344CB8AC3E}">
        <p14:creationId xmlns:p14="http://schemas.microsoft.com/office/powerpoint/2010/main" val="98490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GHT">
      <a:dk1>
        <a:sysClr val="windowText" lastClr="000000"/>
      </a:dk1>
      <a:lt1>
        <a:sysClr val="window" lastClr="FFFFFF"/>
      </a:lt1>
      <a:dk2>
        <a:srgbClr val="4B94DD"/>
      </a:dk2>
      <a:lt2>
        <a:srgbClr val="D5E6F7"/>
      </a:lt2>
      <a:accent1>
        <a:srgbClr val="005EAA"/>
      </a:accent1>
      <a:accent2>
        <a:srgbClr val="4B94DD"/>
      </a:accent2>
      <a:accent3>
        <a:srgbClr val="B81020"/>
      </a:accent3>
      <a:accent4>
        <a:srgbClr val="FF6D82"/>
      </a:accent4>
      <a:accent5>
        <a:srgbClr val="7F7F7F"/>
      </a:accent5>
      <a:accent6>
        <a:srgbClr val="3E3E3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GHT_PowerPoint_Template_20181116 [Read-Only]" id="{5FBA8495-4DA5-4400-88F5-00B5046A0EEA}" vid="{23EF0802-8EF7-41C7-9B3C-9CD72A920D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9BFBCF94F05340A4532D0312345107" ma:contentTypeVersion="16" ma:contentTypeDescription="Create a new document." ma:contentTypeScope="" ma:versionID="4f776f5a1fadac116edb3850ba029ba7">
  <xsd:schema xmlns:xsd="http://www.w3.org/2001/XMLSchema" xmlns:xs="http://www.w3.org/2001/XMLSchema" xmlns:p="http://schemas.microsoft.com/office/2006/metadata/properties" xmlns:ns1="http://schemas.microsoft.com/sharepoint/v3" xmlns:ns2="a707667e-a6fa-4fc6-93c8-8bd5cf83ffaa" xmlns:ns3="7c4789a3-7558-4fcd-a541-d36fd008e9af" targetNamespace="http://schemas.microsoft.com/office/2006/metadata/properties" ma:root="true" ma:fieldsID="328088fd5ce28f0084a57a8e346cc8aa" ns1:_="" ns2:_="" ns3:_="">
    <xsd:import namespace="http://schemas.microsoft.com/sharepoint/v3"/>
    <xsd:import namespace="a707667e-a6fa-4fc6-93c8-8bd5cf83ffaa"/>
    <xsd:import namespace="7c4789a3-7558-4fcd-a541-d36fd008e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7667e-a6fa-4fc6-93c8-8bd5cf83ff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53dbe8-8260-4ccf-8219-3d2995e6f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789a3-7558-4fcd-a541-d36fd008e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f303abe-0a76-440f-bafb-60ee29db236f}" ma:internalName="TaxCatchAll" ma:showField="CatchAllData" ma:web="7c4789a3-7558-4fcd-a541-d36fd008e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7c4789a3-7558-4fcd-a541-d36fd008e9af" xsi:nil="true"/>
    <lcf76f155ced4ddcb4097134ff3c332f xmlns="a707667e-a6fa-4fc6-93c8-8bd5cf83ffa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9C2A29-AEEF-4AB6-87D2-D20E5EA7D9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07667e-a6fa-4fc6-93c8-8bd5cf83ffaa"/>
    <ds:schemaRef ds:uri="7c4789a3-7558-4fcd-a541-d36fd008e9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599743-D77F-4C82-8870-80C22F411A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3509CD-253C-457B-8487-EE1DB7C1C466}">
  <ds:schemaRefs>
    <ds:schemaRef ds:uri="http://schemas.microsoft.com/office/2006/metadata/properties"/>
    <ds:schemaRef ds:uri="http://schemas.microsoft.com/sharepoint/v3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7c4789a3-7558-4fcd-a541-d36fd008e9af"/>
    <ds:schemaRef ds:uri="a707667e-a6fa-4fc6-93c8-8bd5cf83ff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3950</TotalTime>
  <Words>1763</Words>
  <Application>Microsoft Office PowerPoint</Application>
  <PresentationFormat>Широкоэкранный</PresentationFormat>
  <Paragraphs>691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New</vt:lpstr>
      <vt:lpstr>CQCVPU+CalibriLight</vt:lpstr>
      <vt:lpstr>PDNDCU+Calibri,Bold</vt:lpstr>
      <vt:lpstr>Times New Roman</vt:lpstr>
      <vt:lpstr>Wingdings</vt:lpstr>
      <vt:lpstr>Office Theme</vt:lpstr>
      <vt:lpstr>Оценка численности населения во время БПИ среди ЛУИН, КР,  2021 # Страновые оценочные данные, экстраполяция данных на КР, 2021  </vt:lpstr>
      <vt:lpstr>ОЧН на сайтах БПИ  МСМ: Бишкек, Ош  ЛУИН: Бишкек, Ош, Кара-Суу, Сокулук, Токмок, Кара-Балта  </vt:lpstr>
      <vt:lpstr>Трудности с получением «идеальных» оценочных чисел </vt:lpstr>
      <vt:lpstr>Методы </vt:lpstr>
      <vt:lpstr>Презентация PowerPoint</vt:lpstr>
      <vt:lpstr>Работа сданными </vt:lpstr>
      <vt:lpstr>Презентация PowerPoint</vt:lpstr>
      <vt:lpstr>Метод тройного охвата </vt:lpstr>
      <vt:lpstr>Тройной охват: уникальные объекты</vt:lpstr>
      <vt:lpstr>Количество УО (ЛУИН)</vt:lpstr>
      <vt:lpstr>Презентация PowerPoint</vt:lpstr>
      <vt:lpstr>SS-PSE </vt:lpstr>
      <vt:lpstr>Модель синтеза </vt:lpstr>
      <vt:lpstr>Различные методы ОЧН с ДИ </vt:lpstr>
      <vt:lpstr>Результаты модели синтеза </vt:lpstr>
      <vt:lpstr>Выбор сайтов для расчета оценочной численности ЛУИН и МСМ</vt:lpstr>
      <vt:lpstr>Распределение ЛУИН/ ЛЖВ в разрезе городов/районов (по данным СЭС)</vt:lpstr>
      <vt:lpstr>Оценочное число ЛУИН по сайтам (1)</vt:lpstr>
      <vt:lpstr>Оценочное число ЛУИН по сайтам (2)</vt:lpstr>
      <vt:lpstr>Оценочное число ЛУИН по сайтам (3)</vt:lpstr>
      <vt:lpstr>Оценочное число ЛУИН с учётом распространенности ВИЧ среди ЛУИН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Тренинг по тройному охвату для оценки численности населения ЛУИН и МСМ в Кыргызстане</dc:title>
  <dc:creator>Usmanova, Nazira (CDC/DDPHSIS/CGH/DGHT)</dc:creator>
  <cp:lastModifiedBy>Админ</cp:lastModifiedBy>
  <cp:revision>99</cp:revision>
  <dcterms:created xsi:type="dcterms:W3CDTF">2021-07-13T04:12:26Z</dcterms:created>
  <dcterms:modified xsi:type="dcterms:W3CDTF">2022-12-23T11:59:20Z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2021-07-13T04:14:11Z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1161f026-cb48-4e80-bac5-dd81da3350bf</vt:lpwstr>
  </property>
  <property fmtid="{D5CDD505-2E9C-101B-9397-08002B2CF9AE}" pid="8" name="MSIP_Label_7b94a7b8-f06c-4dfe-bdcc-9b548fd58c31_ContentBits">
    <vt:lpwstr>0</vt:lpwstr>
  </property>
  <property fmtid="{D5CDD505-2E9C-101B-9397-08002B2CF9AE}" pid="9" name="ContentTypeId">
    <vt:lpwstr>0x010100CD9BFBCF94F05340A4532D0312345107</vt:lpwstr>
  </property>
</Properties>
</file>