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72C2-2449-A313-65B2-76AE1CAD8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3FA61-C184-9662-45CF-50A4EE66C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4A8CA-4FA8-85C8-1E0A-303FF453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595A-7D29-E37F-8CC1-9BA07E71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5620F-69C2-2511-9629-611FA58D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4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5A6B-FA88-8D9E-AF0A-D41AF852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3F818-78B9-0FAE-2908-0E4421FB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3484-C8D2-7DCF-0EE5-3979DC8E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E9221-58FC-197C-7502-E4428DA6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148D8-87F4-4278-43FF-D5B19AB1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7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9D541-60AF-9BA9-D6DD-EAD9E3B99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F6B4A-AB10-7450-21C5-23366C312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F4371-0A01-C95A-1EEB-5AFFAA79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152B8-A0AD-9215-7E03-39DCD3CD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B293B-8608-6884-9298-4C3BDFC2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F574-92BA-881A-74F3-1BCF0608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1226-9EAD-34D6-969E-BEA38F560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F38A-AB9E-D671-3ED2-D50F26BE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73F2-0458-D32E-C068-7CE80454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9A9F-B1D7-EA59-E2D6-D508412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2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FAD0-B3FB-BE01-1558-1655E94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0550-5590-9F34-F4C8-5CB4EA39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BDD07-5BD3-9E2B-0399-35383549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EDCF5-4437-35CA-3334-DAC81A52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2333-ACBF-4764-73A4-6FFCDC4A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A984-498A-55F9-9083-F73AD68E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65C5-AC06-88D1-5690-D7437B6DB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EF98C-6676-C8D4-8142-D9817ABC2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E4AD4-C785-92E6-83BA-B7F60817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4D6E-067B-BC58-ACF3-0CC4DC36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A58F8-ED4C-4276-F85A-7D113D50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482F-BAE4-60A4-9EAC-85711943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EA974-5B00-6914-2668-8044605E1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CBDA8-F750-19D3-6805-73A8EA4CB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0B16B-AD61-9B02-1324-839737760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33771-B850-FE3E-1554-9C8ED0E5A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E6585-6A65-08B5-B3DE-057E80E8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FAD66-E27A-884E-B232-E94E5197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BEF8A-2146-C350-2CF5-1A985C44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9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C48E-E959-9F94-68A3-13B880DA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16113-A1A8-E5D7-06C7-5DDB0561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1C6B3-5C9E-A2DC-DE70-2C963999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60FFE-C048-C1AE-F251-A5137F5C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9995E-CEC8-93FB-33A4-E27611CD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B1503-11AE-7285-4557-24C0F03A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E0436-BD81-0C8B-303E-02957A86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84D6-2248-3B46-B544-C8A6162E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34C9-1FA6-B4B6-568D-288FC0A8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EB0A3-CF73-E57C-8EDF-89D89BA98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C7B9-01BB-9BDF-E335-E66E4F44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DE31B-FF36-EAE4-8B20-5D4A7EA5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6F66C-C3FC-66ED-347B-EA05DF21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6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58C7-AD20-9CAA-BB96-087609C9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C772B-801D-60F4-318A-E0FC5D9D4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72739-8910-801E-B4E4-C5AA873AC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4989B-DDA2-D31F-84DE-957B3A69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FF0D-35C6-A948-CD75-52A74742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2569D-88BF-E95D-010E-06447D21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9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C2B8A-E893-E763-EEBB-CD04E697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F43D3-CC65-7F08-E285-F8FEE23E2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2A7FE-EC65-60EA-C13A-B671DA88C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C630-7E71-4A1F-BE31-E5ED7F17109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141B-957C-0C83-5F17-9B949BA68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1FEC-AFC9-2025-283F-F28779EF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5DF3-14D6-7553-2531-65F710FA3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01" y="1248310"/>
            <a:ext cx="11260477" cy="2387600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Обзор отчёта проекта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USAID “Integrated Health System IDIQ”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Кислородные станции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для системы здравоохранения Кыргызской Республики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996BE-0391-DCB6-124E-C4A993CC1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928" y="4756935"/>
            <a:ext cx="4756936" cy="129454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Команда Центра развития здравоохранения при МЗ КР</a:t>
            </a:r>
          </a:p>
        </p:txBody>
      </p:sp>
    </p:spTree>
    <p:extLst>
      <p:ext uri="{BB962C8B-B14F-4D97-AF65-F5344CB8AC3E}">
        <p14:creationId xmlns:p14="http://schemas.microsoft.com/office/powerpoint/2010/main" val="317451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FE9A-FFC7-E32D-9B36-7A947BE7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Нормативно правовая база 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B17D7-A550-DEEB-A5DD-66D941CB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1" y="934948"/>
            <a:ext cx="11712539" cy="604120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Кыргызской Республики № 274 (от 6 июня 2018 г.) «О утверждении национального перечня жизненно необходимых лекарственных средств и изделий медицинского назначения»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КР № 312 (от 5 июля 2018 г.) «Об утверждении Порядка оценки качества лекарственных средств» закрепляет, что поставщики кислорода должны иметь лицензию и проводить проверку качества.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КР №165 (от 2 августа 2017 года) введено понятие «фармацевтические субстанции», не подлежащие государственной регистрации, а значит, не требующие сертификации у лицензированного поставщика медицинских услуг. Как отмечалось выше, местные поставщики кислорода ссылаются на это, чтобы избежать регламентированного процесса контроля качества.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Правительства Кыргызской Республики № 282-р (от 19 августа 2020 г.) – постановление, которым правительство приступило к установке систем централизованного снабжения жидким кислородом в 27 больницах страны для борьбы с нехваткой традиционного газообразного кислорода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Нормативно-правовая база в Кыргызской Республике определяет несколько руководящих органов и требований к соблюдению, но очевидно, что на практике никакого реального надзора не происходит. Этот недостаток является критической проблемой, с которой сегодня сталкивается медицинская кислородная экосистема в стране. Отсутствие ясности в отношении необходимости статуса фармацевтической лицензии, классификации кислорода как фармацевтического вещества, а также отсутствие проверок качества или мер безопасности являются серьёзными пробелами в существующей кислородной экосистеме.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338687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F9DF-B062-0B92-79F1-93FE0573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93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Ключевые рекомендации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4A0F-4D2F-9D7B-4D50-57F851B1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1" y="1047964"/>
            <a:ext cx="11671443" cy="565078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Расширить использование жидкого кислорода в медицинских учреждениях по всей стране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Устранить нормативные и законодательные противоречия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Потребовать от поставщиков жидкого кислорода пройти регистрацию для получения фармацевтических лицензий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Зафиксировать транспортные расходы, установив фиксированную цену за транспортировку кислорода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Поиск дополнительных местных, региональных и международных поставщиков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Регулярное техническое обслуживание и ремонт систем распределения жидкого кислорода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Проверка качества технического обслуживания систем снабжения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Поддерживать расширение местного производства жидкого кислорода в стране за счёт диверсификации рынка поставок и создание дополнительных производственных мощностей </a:t>
            </a:r>
          </a:p>
        </p:txBody>
      </p:sp>
    </p:spTree>
    <p:extLst>
      <p:ext uri="{BB962C8B-B14F-4D97-AF65-F5344CB8AC3E}">
        <p14:creationId xmlns:p14="http://schemas.microsoft.com/office/powerpoint/2010/main" val="232739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9579-FFD7-E4EC-D1CD-FEC4A83B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27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Готовность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85E6-9CB5-4313-F3AF-4B4D500F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79" y="1012005"/>
            <a:ext cx="11671442" cy="5640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качестве серьёзного шага к готовности к следующей чрезвычайной ситуации в области здравоохранения Минздраву следует рассмотреть вопрос о подключении всех больниц в Кыргызской Республике, которые в настоящее время используют газообразный кислород в качестве основного источника медицинского кислорода, к системе подачи жидкого кислорода.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Большая часть необходимой инфраструктуры, уже существующей для газообразного кислорода, может быть использована для подачи жидкого кислорода. Дополнительное финансирование необходимо для перехода на жидкий кислород относиться к:</a:t>
            </a:r>
          </a:p>
          <a:p>
            <a:pPr lvl="1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1) получению необходимых разрешений от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Кыргызстандарта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для установки резервуаров для хранения VIE, 							</a:t>
            </a:r>
          </a:p>
          <a:p>
            <a:pPr lvl="1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2) закупке соответствующего резервуара для хранения VIE в соответствии с потребностями больницы и нормативными разрешениями; 				</a:t>
            </a:r>
          </a:p>
          <a:p>
            <a:pPr lvl="1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3) инфраструктура для размещения резервуара для хранения VIE; 		</a:t>
            </a:r>
          </a:p>
          <a:p>
            <a:pPr lvl="1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4) установка баллона и подключение к централизованной кислородной системе больницы</a:t>
            </a:r>
          </a:p>
        </p:txBody>
      </p:sp>
    </p:spTree>
    <p:extLst>
      <p:ext uri="{BB962C8B-B14F-4D97-AF65-F5344CB8AC3E}">
        <p14:creationId xmlns:p14="http://schemas.microsoft.com/office/powerpoint/2010/main" val="66203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C0FD-C2DD-4A0C-A675-57CA9B91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64" y="210343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8E652-0608-4B6D-5B51-33B19C88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958" y="4517453"/>
            <a:ext cx="10515600" cy="17600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88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1073-E483-D66B-EBE4-7B2BA523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системе здравоохранения КР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E40D-37DF-9A75-3A06-A585AA34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9" y="1322192"/>
            <a:ext cx="11702265" cy="24073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61 центр общей врачебной практики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686 семейных врачей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1057 фельдшерско-акушерских пунктов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126 больниц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 25 713 коек из них 758 коек в отделения интенсивной терапии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35 стационаров оборудованных для подачи жидкого кислорода</a:t>
            </a:r>
          </a:p>
          <a:p>
            <a:pPr marL="0" indent="0">
              <a:buNone/>
            </a:pPr>
            <a:endParaRPr lang="ru-RU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</a:rPr>
              <a:t>Обслуживаемое население 7 млн.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</a:rPr>
              <a:t>						около 20 врачей на 10 000 нас.</a:t>
            </a:r>
          </a:p>
        </p:txBody>
      </p:sp>
    </p:spTree>
    <p:extLst>
      <p:ext uri="{BB962C8B-B14F-4D97-AF65-F5344CB8AC3E}">
        <p14:creationId xmlns:p14="http://schemas.microsoft.com/office/powerpoint/2010/main" val="9123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4526-7FA3-3B96-4B73-2ED7D485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Потребность кислорода в КР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ED32-1AC7-8FE5-D335-7887F7B2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1690688"/>
            <a:ext cx="11291298" cy="4351338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ООО «Бишкек Тех Газ» заключил соглашение на поставку 210 тонн жидкого кислорода в месяц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Обеспечено 60 тонн в месяц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150 тонн импортируется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Казахстана (ТОО Линде Газ Казахстан)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Узбекистана (Узбекский металлургический завод)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АО «Кислород» в Чуйской области производит до 3000 баллонов в месяц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02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6F77-F0C7-4161-87F1-DC65D18B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09" y="60843"/>
            <a:ext cx="10515600" cy="8677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Ситуация </a:t>
            </a:r>
            <a:r>
              <a:rPr lang="ky-KG" b="1">
                <a:solidFill>
                  <a:schemeClr val="accent1"/>
                </a:solidFill>
              </a:rPr>
              <a:t>по </a:t>
            </a:r>
            <a:r>
              <a:rPr lang="en-US" b="1">
                <a:solidFill>
                  <a:schemeClr val="accent1"/>
                </a:solidFill>
              </a:rPr>
              <a:t>COVID – 19</a:t>
            </a:r>
            <a:br>
              <a:rPr lang="ru-RU" b="1">
                <a:solidFill>
                  <a:schemeClr val="accent1"/>
                </a:solidFill>
              </a:rPr>
            </a:br>
            <a:r>
              <a:rPr lang="en-GB" sz="2200" b="1">
                <a:solidFill>
                  <a:schemeClr val="accent1"/>
                </a:solidFill>
              </a:rPr>
              <a:t>https://www.worldometers.info/coronavirus/country/kyrgyzstan/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301D7-785F-1629-0904-41067402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928616"/>
            <a:ext cx="11691991" cy="524834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Зарегистрировано: 206 740   	Умерших: 2 991 	     Выздоровело: 196 406</a:t>
            </a: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C4F22-43B5-415A-33AC-E9ABD610A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" t="23283" r="34531" b="8681"/>
          <a:stretch/>
        </p:blipFill>
        <p:spPr bwMode="auto">
          <a:xfrm>
            <a:off x="287676" y="1487370"/>
            <a:ext cx="3801438" cy="2516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AB387-B9FB-956B-15C2-24F2D69F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63" b="7134"/>
          <a:stretch/>
        </p:blipFill>
        <p:spPr>
          <a:xfrm>
            <a:off x="3926274" y="1487370"/>
            <a:ext cx="4092870" cy="2743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D1F10-D8D2-753E-9D17-039615C9C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2" t="13541" r="34691" b="18352"/>
          <a:stretch/>
        </p:blipFill>
        <p:spPr>
          <a:xfrm>
            <a:off x="318498" y="3889571"/>
            <a:ext cx="3770616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AF69FC-76DF-862C-2E1E-7DABE6FD35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2" t="23221" r="36376" b="8764"/>
          <a:stretch/>
        </p:blipFill>
        <p:spPr>
          <a:xfrm>
            <a:off x="4038730" y="4064616"/>
            <a:ext cx="3973784" cy="2516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D5E60-8562-E5CD-14B7-E75E33B08199}"/>
              </a:ext>
            </a:extLst>
          </p:cNvPr>
          <p:cNvSpPr txBox="1"/>
          <p:nvPr/>
        </p:nvSpPr>
        <p:spPr>
          <a:xfrm>
            <a:off x="8019144" y="1487370"/>
            <a:ext cx="40928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Во время </a:t>
            </a:r>
            <a:r>
              <a:rPr lang="ky-KG" sz="2400" b="1" dirty="0">
                <a:solidFill>
                  <a:schemeClr val="accent1"/>
                </a:solidFill>
              </a:rPr>
              <a:t>С</a:t>
            </a:r>
            <a:r>
              <a:rPr lang="en-US" sz="2400" b="1" dirty="0">
                <a:solidFill>
                  <a:schemeClr val="accent1"/>
                </a:solidFill>
              </a:rPr>
              <a:t>OVID – 19 </a:t>
            </a:r>
            <a:r>
              <a:rPr lang="ru-RU" sz="2400" b="1" dirty="0">
                <a:solidFill>
                  <a:schemeClr val="accent1"/>
                </a:solidFill>
              </a:rPr>
              <a:t>потребность в кислороде возросла  </a:t>
            </a:r>
            <a:r>
              <a:rPr lang="en-US" sz="2400" b="1" dirty="0">
                <a:solidFill>
                  <a:schemeClr val="accent1"/>
                </a:solidFill>
              </a:rPr>
              <a:t>	 &gt; </a:t>
            </a:r>
            <a:r>
              <a:rPr lang="ru-RU" sz="2400" b="1" dirty="0">
                <a:solidFill>
                  <a:schemeClr val="accent1"/>
                </a:solidFill>
              </a:rPr>
              <a:t>чем 3 раза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до 600 тонн ежемесячно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Казахстан и Узбекистан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Поставляли по 68 сом за кг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При установке в кислородного оборудования стоимость будет 7,2 сом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экономия 28 млн. сом</a:t>
            </a:r>
          </a:p>
        </p:txBody>
      </p:sp>
    </p:spTree>
    <p:extLst>
      <p:ext uri="{BB962C8B-B14F-4D97-AF65-F5344CB8AC3E}">
        <p14:creationId xmlns:p14="http://schemas.microsoft.com/office/powerpoint/2010/main" val="222410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56F7-EC54-23EF-F5DA-4CBDC30F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4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кислородом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C510-EDE7-71CD-0B9A-888A3BB6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5" y="1435207"/>
            <a:ext cx="11178283" cy="43513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Кислородные концентраторы 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Портативные переносные (до 10 л мин при давлении 0,6 атмосферы)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Стационарные (210 л в мин г. Бишкек и г. Ош)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Кислородные рампы для газообразного кислорода до 90 стационаров (10 баллонов по 40 л при среднем расходе 15 кубометров в сутки на 4-5 дней) до 60 баллонов в месяц (3000 баллонов для 50 стационаров)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Централизованная подача жидкого кислорода 35 стационаров - 48 %</a:t>
            </a:r>
          </a:p>
        </p:txBody>
      </p:sp>
    </p:spTree>
    <p:extLst>
      <p:ext uri="{BB962C8B-B14F-4D97-AF65-F5344CB8AC3E}">
        <p14:creationId xmlns:p14="http://schemas.microsoft.com/office/powerpoint/2010/main" val="281515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2C86-7784-B3D1-E517-05E99867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365125"/>
            <a:ext cx="1160979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Преимущества жидкого кислорода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3C3A-52C7-70D7-3CFD-3B41AD2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97" y="1476303"/>
            <a:ext cx="112159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транспортировки и хранения: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Больший объем кислорода может храниться в одном и том же кубическом пространстве в виде жидкости, чем в виде газа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Требования безопасности и технического обслуживания значительно проще (жидкий кислород хранится и транспортируется под низким давлением, а газообразный в баллонах под высоким давлением)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Устранение необходимости в тяжёлых баллонах снижает затраты  (вес при транспортировке в 18 раз меньше)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Жидкий кислород менее чувствителен к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10% меньше отходов, более надёжна, меньше риска загрязнения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42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48CA-14EE-7A30-AB6C-20A1201B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Недостатки жидкого кислорода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299B-037E-A2B5-653E-31395D6B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825625"/>
            <a:ext cx="10644026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Производство 1 кг жидкого кислорода потребляет больше энергии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Расходы на транспортировку кислорода в отдалённые районы дороже </a:t>
            </a:r>
          </a:p>
          <a:p>
            <a:pPr lvl="1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 автозаправщик 26 кубометров</a:t>
            </a:r>
          </a:p>
          <a:p>
            <a:pPr lvl="1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3 автозаправщика 16 кубометров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Один производитель ООО Бишкек Тех Газ монополист с недостаточной мощностью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2C15-E08A-60D8-5937-2DF40965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7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Стоимость жидкого кислорода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236A-3D7E-0C1F-A975-3833F669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36"/>
            <a:ext cx="11131193" cy="435133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 кг жидкого кислорода – от 32,5  (Бишкек) 										до 78 сомов (сельские районы)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50% производимого жидкого кислорода потребляется в г. Бишкек и Иссык-Кульской области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ООО Евраз Метал Комплект импортирует 124 кислородных баллона в месяц по 9283 сома за каждый баллон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ООО Марча Индустрия импортирует 150 баллонов по 37,5 сома за кг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87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E613-49A8-AC21-FD31-42B4F570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Нормативно правовая база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36C9-834B-6A0B-34F6-39F8CFEA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1486577"/>
            <a:ext cx="11085815" cy="507860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Надзор и контроль качества медицинского кислорода в Кыргызской Республике являются важнейшей областью укрепления потенциала. Постановлением № 274 (от 6 июня 2018 г.) Департамент лекарственного обеспечения и медицинского оборудования при Минздраве уполномочен осуществлять надзор за регулирующим контролем всего использования кислорода в стране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Оба  поставщика медицинского кислорода в стране, Кислород (газообразный кислород) и ООО «Бишкек Тех Газ» (жидкий кислород), не имеют лицензии на фармацевтическую деятельность. Лицензия потребует, чтобы поставщики соответствовали важным нормативным стандартам и стандартам безопасности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Контроль качества каждой импортной или производственной партии осуществляется редко. </a:t>
            </a:r>
          </a:p>
        </p:txBody>
      </p:sp>
    </p:spTree>
    <p:extLst>
      <p:ext uri="{BB962C8B-B14F-4D97-AF65-F5344CB8AC3E}">
        <p14:creationId xmlns:p14="http://schemas.microsoft.com/office/powerpoint/2010/main" val="45667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1037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Обзор отчёта проекта USAID “Integrated Health System IDIQ”  Кислородные станции  для системы здравоохранения Кыргызской Республики  </vt:lpstr>
      <vt:lpstr>В системе здравоохранения КР</vt:lpstr>
      <vt:lpstr>Потребность кислорода в КР</vt:lpstr>
      <vt:lpstr>Ситуация по COVID – 19 https://www.worldometers.info/coronavirus/country/kyrgyzstan/</vt:lpstr>
      <vt:lpstr>Обеспечение кислородом </vt:lpstr>
      <vt:lpstr>Преимущества жидкого кислорода</vt:lpstr>
      <vt:lpstr>Недостатки жидкого кислорода</vt:lpstr>
      <vt:lpstr>Стоимость жидкого кислорода</vt:lpstr>
      <vt:lpstr>Нормативно правовая база </vt:lpstr>
      <vt:lpstr>Нормативно правовая база </vt:lpstr>
      <vt:lpstr>Ключевые рекомендации</vt:lpstr>
      <vt:lpstr>Готовность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отчёта проекта USAID “Integrated Health System IDIQ”  Кислородные станции  для системы здравоохранения Кыргызской Республики</dc:title>
  <dc:creator>Bakyt Myrzaliev</dc:creator>
  <cp:lastModifiedBy>Bakyt Myrzaliev</cp:lastModifiedBy>
  <cp:revision>3</cp:revision>
  <dcterms:created xsi:type="dcterms:W3CDTF">2023-03-22T16:16:07Z</dcterms:created>
  <dcterms:modified xsi:type="dcterms:W3CDTF">2023-03-25T09:47:59Z</dcterms:modified>
</cp:coreProperties>
</file>