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4570" autoAdjust="0"/>
  </p:normalViewPr>
  <p:slideViewPr>
    <p:cSldViewPr snapToGrid="0">
      <p:cViewPr varScale="1">
        <p:scale>
          <a:sx n="87" d="100"/>
          <a:sy n="87" d="100"/>
        </p:scale>
        <p:origin x="141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0CF4D-201E-4E87-8890-5D02B01C788B}" type="datetimeFigureOut">
              <a:rPr lang="ru-RU" smtClean="0"/>
              <a:t>27.06.2018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C7D44-8B14-4A1B-B21B-2A77E211B2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377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7D44-8B14-4A1B-B21B-2A77E211B2B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892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4</a:t>
            </a:r>
            <a:r>
              <a:rPr lang="ru-RU" sz="1200" dirty="0"/>
              <a:t>. </a:t>
            </a:r>
            <a:r>
              <a:rPr lang="ru-RU" sz="1200" b="1" dirty="0"/>
              <a:t>Сведения о гранте</a:t>
            </a:r>
            <a:endParaRPr lang="en-US" sz="1200" b="1" dirty="0"/>
          </a:p>
          <a:p>
            <a:r>
              <a:rPr lang="ru-RU" sz="1200" dirty="0"/>
              <a:t>Содержит информацию о гранте, в котором отражается страна реализации, название гранта, период реализации, данные портфолио-менеджера и местного агента фонда. Здесь также доступна информация о последнем рейтинге программы</a:t>
            </a:r>
            <a:r>
              <a:rPr lang="ru-RU" sz="1200" dirty="0" smtClean="0"/>
              <a:t>. Лист «Сведения о гранте», содержащий основную информацию о гранте. Этот</a:t>
            </a:r>
          </a:p>
          <a:p>
            <a:r>
              <a:rPr lang="ru-RU" sz="1200" dirty="0" smtClean="0"/>
              <a:t>лист создается автоматически на основе информации, вводимой в листе «Ввод</a:t>
            </a:r>
          </a:p>
          <a:p>
            <a:r>
              <a:rPr lang="ru-RU" sz="1200" dirty="0" smtClean="0"/>
              <a:t>данных».</a:t>
            </a:r>
            <a:endParaRPr lang="en-US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7D44-8B14-4A1B-B21B-2A77E211B2B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156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dirty="0"/>
              <a:t>Включает четыре диаграммы (F1, F2, F3, F4), которые отражают:</a:t>
            </a:r>
          </a:p>
          <a:p>
            <a:r>
              <a:rPr lang="ru-RU" sz="1200" dirty="0"/>
              <a:t>F1- общий предусмотренный заявкой бюджет и осуществленные выплаты от ГФ основному получателю </a:t>
            </a:r>
          </a:p>
          <a:p>
            <a:r>
              <a:rPr lang="ru-RU" sz="1200" dirty="0"/>
              <a:t>F2 - бюджет для каждой задачи и общие суммы, потраченные на каждую задачу гранта </a:t>
            </a:r>
          </a:p>
          <a:p>
            <a:r>
              <a:rPr lang="ru-RU" sz="1200" dirty="0"/>
              <a:t>F3 - движение средств от ГФ через ОП к </a:t>
            </a:r>
            <a:r>
              <a:rPr lang="ru-RU" sz="1200" dirty="0" err="1"/>
              <a:t>суб</a:t>
            </a:r>
            <a:r>
              <a:rPr lang="ru-RU" sz="1200" dirty="0"/>
              <a:t>-получателям </a:t>
            </a:r>
          </a:p>
          <a:p>
            <a:r>
              <a:rPr lang="ru-RU" sz="1200" dirty="0"/>
              <a:t>F4 -  своевременность предоставления отчетов от ОП МАФ и выплаты от ГФ основному получателю</a:t>
            </a:r>
            <a:r>
              <a:rPr lang="en-US" sz="1200" dirty="0"/>
              <a:t>.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7D44-8B14-4A1B-B21B-2A77E211B2B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478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dirty="0"/>
              <a:t>6. </a:t>
            </a:r>
            <a:r>
              <a:rPr lang="ru-RU" sz="1200" b="1" dirty="0"/>
              <a:t>Управление в</a:t>
            </a:r>
            <a:r>
              <a:rPr lang="ru-RU" sz="1200" dirty="0"/>
              <a:t>ключает шесть диаграмм (М1- М6), которые отражают:</a:t>
            </a:r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M1 - Отражают выполнение либо невыполнение предварительных условий. Зеленые участки соответствуют выполненным ПУ, желтые – невыполненным, с не истекшим сроком выполнения, и красные ‒ невыполненным ПУ с истекшим сроком выполнения. </a:t>
            </a:r>
          </a:p>
          <a:p>
            <a:pPr marL="0" indent="0">
              <a:buNone/>
            </a:pPr>
            <a:r>
              <a:rPr lang="ru-RU" sz="1200" dirty="0"/>
              <a:t>M2 - отражает число основных занятых руководящих должностей в виде зеленой колонки, а число вакантных должностей ‒ в виде красной колонки.</a:t>
            </a:r>
          </a:p>
          <a:p>
            <a:pPr marL="0" indent="0">
              <a:buNone/>
            </a:pPr>
            <a:r>
              <a:rPr lang="ru-RU" sz="1200" dirty="0"/>
              <a:t>M3 - содержит пять колонок, которые</a:t>
            </a:r>
            <a:r>
              <a:rPr lang="en-US" sz="1200" dirty="0"/>
              <a:t> </a:t>
            </a:r>
            <a:r>
              <a:rPr lang="ru-RU" sz="1200" dirty="0"/>
              <a:t>соответствуют числу </a:t>
            </a:r>
            <a:r>
              <a:rPr lang="ru-RU" sz="1200" dirty="0" err="1"/>
              <a:t>субреципиентов</a:t>
            </a:r>
            <a:r>
              <a:rPr lang="ru-RU" sz="1200" dirty="0"/>
              <a:t>, определенных, прошедших оценку и утвержденных ОП, числу </a:t>
            </a:r>
            <a:r>
              <a:rPr lang="ru-RU" sz="1200" dirty="0" err="1"/>
              <a:t>субреципиентов</a:t>
            </a:r>
            <a:r>
              <a:rPr lang="ru-RU" sz="1200" dirty="0"/>
              <a:t>, которые подписали договоры или меморандумы о взаимопонимании, и числу </a:t>
            </a:r>
            <a:r>
              <a:rPr lang="ru-RU" sz="1200" dirty="0" err="1"/>
              <a:t>субреципиентов</a:t>
            </a:r>
            <a:r>
              <a:rPr lang="ru-RU" sz="1200" dirty="0"/>
              <a:t>, которые получают денежные средства от ОП.</a:t>
            </a:r>
          </a:p>
          <a:p>
            <a:pPr marL="0" indent="0">
              <a:buNone/>
            </a:pPr>
            <a:r>
              <a:rPr lang="ru-RU" sz="1200" dirty="0"/>
              <a:t>M4 - состоит из двух колонок. Верхняя колонка отражает полноту отчетности, представленной </a:t>
            </a:r>
            <a:r>
              <a:rPr lang="ru-RU" sz="1200" dirty="0" err="1"/>
              <a:t>субреципиентами</a:t>
            </a:r>
            <a:r>
              <a:rPr lang="ru-RU" sz="1200" dirty="0"/>
              <a:t> ОП. Нижняя колонка отражает полноту отчетности, предоставленной </a:t>
            </a:r>
            <a:r>
              <a:rPr lang="ru-RU" sz="1200" dirty="0" err="1"/>
              <a:t>суб</a:t>
            </a:r>
            <a:r>
              <a:rPr lang="ru-RU" sz="1200" dirty="0"/>
              <a:t> -</a:t>
            </a:r>
            <a:r>
              <a:rPr lang="ru-RU" sz="1200" dirty="0" err="1"/>
              <a:t>субреципиентами</a:t>
            </a:r>
            <a:r>
              <a:rPr lang="ru-RU" sz="1200" dirty="0"/>
              <a:t> </a:t>
            </a:r>
            <a:r>
              <a:rPr lang="ru-RU" sz="1200" dirty="0" err="1"/>
              <a:t>субреципиентам</a:t>
            </a:r>
            <a:r>
              <a:rPr lang="ru-RU" sz="1200" dirty="0"/>
              <a:t>.</a:t>
            </a:r>
          </a:p>
          <a:p>
            <a:pPr marL="0" indent="0">
              <a:buNone/>
            </a:pPr>
            <a:r>
              <a:rPr lang="ru-RU" sz="1200" dirty="0"/>
              <a:t>M5 – позволяет отследить динамику бюджета и расходов по закупкам предметов медицинского назначения, лекарственных средств. Первая часть диаграммы показывает бюджет, утвержденный для закупок в данной фазе. Вторая часть диаграммы показывает общий объем финансовых обязательств; это объем средств, под которые были приняты финансовые обязательства после утверждения решения о закупках. Третья статья представляет собой общие расходы по данным статьям.</a:t>
            </a:r>
          </a:p>
          <a:p>
            <a:pPr marL="0" indent="0">
              <a:buNone/>
            </a:pPr>
            <a:r>
              <a:rPr lang="ru-RU" sz="1200" dirty="0"/>
              <a:t>M6 – характеризует разницу между текущим запасом конкретного товара или препарата заданной дозы, выраженным в виде месячной потребности для всех пациентов в программе, и резервным запасом</a:t>
            </a:r>
            <a:r>
              <a:rPr lang="en-US" sz="1200" dirty="0"/>
              <a:t>.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7D44-8B14-4A1B-B21B-2A77E211B2B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28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7D44-8B14-4A1B-B21B-2A77E211B2B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256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7D44-8B14-4A1B-B21B-2A77E211B2B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41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Панель показателей для СКК, подобно приборному щитку автомобиля, позволяет</a:t>
            </a:r>
          </a:p>
          <a:p>
            <a:r>
              <a:rPr lang="ru-RU" dirty="0" smtClean="0"/>
              <a:t>своевременно и моментально получить полную информацию о состоянии реализации</a:t>
            </a:r>
          </a:p>
          <a:p>
            <a:r>
              <a:rPr lang="ru-RU" dirty="0" smtClean="0"/>
              <a:t>гранта. Однако вместо показателей скорости, числа оборотов двигателя в минуту,</a:t>
            </a:r>
          </a:p>
          <a:p>
            <a:r>
              <a:rPr lang="ru-RU" dirty="0" smtClean="0"/>
              <a:t>температуры двигателя, уровней масла и топлива Панель показателей СКК</a:t>
            </a:r>
          </a:p>
          <a:p>
            <a:r>
              <a:rPr lang="ru-RU" dirty="0" smtClean="0"/>
              <a:t>отображают основные финансовые данные, данные об управлении и программные</a:t>
            </a:r>
          </a:p>
          <a:p>
            <a:r>
              <a:rPr lang="ru-RU" dirty="0" smtClean="0"/>
              <a:t>данные, касающиеся реализации гранта. Панель показателей для СКК, содержащая</a:t>
            </a:r>
          </a:p>
          <a:p>
            <a:r>
              <a:rPr lang="ru-RU" dirty="0" smtClean="0"/>
              <a:t>основные показатели результатов освоения гранта в едином формате, позволяет</a:t>
            </a:r>
          </a:p>
          <a:p>
            <a:r>
              <a:rPr lang="ru-RU" dirty="0" smtClean="0"/>
              <a:t>членам СКК легко проследить динамику и тенденции. В Панели показателей СКК, как</a:t>
            </a:r>
          </a:p>
          <a:p>
            <a:r>
              <a:rPr lang="ru-RU" dirty="0" smtClean="0"/>
              <a:t>и на приборном щитке автомобиля, предусмотрена такая же цветовая сигнализация,</a:t>
            </a:r>
          </a:p>
          <a:p>
            <a:r>
              <a:rPr lang="ru-RU" dirty="0" smtClean="0"/>
              <a:t>включающаяся при возникновении проблем. На ней используются цветовые сигналы,</a:t>
            </a:r>
          </a:p>
          <a:p>
            <a:r>
              <a:rPr lang="ru-RU" dirty="0" smtClean="0"/>
              <a:t>диаграммы, специальные ячейки и цифры для указания такой информации, как</a:t>
            </a:r>
          </a:p>
          <a:p>
            <a:r>
              <a:rPr lang="ru-RU" dirty="0" smtClean="0"/>
              <a:t>уровень расходов, состояние запасов медикаментов, численность персонала, нанятого</a:t>
            </a:r>
          </a:p>
          <a:p>
            <a:r>
              <a:rPr lang="ru-RU" dirty="0" smtClean="0"/>
              <a:t>основным реципиентом, и результаты работы по сравнению с целевыми показателями,</a:t>
            </a:r>
          </a:p>
          <a:p>
            <a:r>
              <a:rPr lang="ru-RU" dirty="0" smtClean="0"/>
              <a:t>предусмотренными соглашением о предоставлении гранта. СКК интерпретирует эти</a:t>
            </a:r>
          </a:p>
          <a:p>
            <a:r>
              <a:rPr lang="ru-RU" dirty="0" smtClean="0"/>
              <a:t>сигналы. При появлении предупредительного сигнала — красного света или ячейки в</a:t>
            </a:r>
          </a:p>
          <a:p>
            <a:r>
              <a:rPr lang="ru-RU" dirty="0" smtClean="0"/>
              <a:t>нижней части таблицы — СКК может задавать ОР соответствующие вопросы или</a:t>
            </a:r>
          </a:p>
          <a:p>
            <a:r>
              <a:rPr lang="ru-RU" dirty="0" smtClean="0"/>
              <a:t>Руководство по установке и ведению инструментария для надзора СКК</a:t>
            </a:r>
          </a:p>
          <a:p>
            <a:r>
              <a:rPr lang="ru-RU" dirty="0" smtClean="0"/>
              <a:t>внимательнее изучить ситуацию, чтобы выявить наличие проблемы и совместно с ОР</a:t>
            </a:r>
          </a:p>
          <a:p>
            <a:r>
              <a:rPr lang="ru-RU" dirty="0" smtClean="0"/>
              <a:t>выработать решения в отношении плана действий, которые необходимо</a:t>
            </a:r>
          </a:p>
          <a:p>
            <a:r>
              <a:rPr lang="ru-RU" dirty="0" smtClean="0"/>
              <a:t>предпринять для ее устранения или ускорения темпов осуществления мероприятий,</a:t>
            </a:r>
          </a:p>
          <a:p>
            <a:r>
              <a:rPr lang="ru-RU" dirty="0" smtClean="0"/>
              <a:t>отстающих от диаграммы.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7D44-8B14-4A1B-B21B-2A77E211B2B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48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Один раз в полгода, в соответствии с циклом предоставления отчета Основным получателем в Глобальный Фонд, и предоставляется в сектор по надзору на этапе подачи ИХР/ЗВС (информация о ходе работ/запрос, о выплате средств) в МАФ. </a:t>
            </a:r>
          </a:p>
          <a:p>
            <a:endParaRPr lang="ru-RU" sz="1200" dirty="0"/>
          </a:p>
          <a:p>
            <a:r>
              <a:rPr lang="ru-RU" sz="1200" dirty="0"/>
              <a:t>На данном этапе могут быть сверены данные, предоставляемые основным получателем и, внесены соответствующие изменения, если данные Комитета и Основного получателя отличаются.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7D44-8B14-4A1B-B21B-2A77E211B2B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12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7D44-8B14-4A1B-B21B-2A77E211B2B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41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/>
              <a:t>Основной получатель</a:t>
            </a:r>
          </a:p>
          <a:p>
            <a:r>
              <a:rPr lang="ru-RU" sz="1200" dirty="0"/>
              <a:t>каждые 6 месяцев заполняет панель показателей данными по осуществлению гранта, финансовым потокам и любым изменениям по управленческим показателям.</a:t>
            </a:r>
          </a:p>
          <a:p>
            <a:endParaRPr lang="ru-RU" sz="1200" dirty="0"/>
          </a:p>
          <a:p>
            <a:r>
              <a:rPr lang="ru-RU" sz="1200" dirty="0"/>
              <a:t>представляет панели показателей в электронном виде в Секретариат Комитета, который проведет первичный просмотр информации на предмет ошибок, опечаток и последовательности данных, и затем отправит проверенные панели показателей членам сектора по надзору. </a:t>
            </a:r>
          </a:p>
          <a:p>
            <a:endParaRPr lang="ru-RU" sz="1200" dirty="0"/>
          </a:p>
          <a:p>
            <a:r>
              <a:rPr lang="ru-RU" sz="1200" dirty="0"/>
              <a:t>проводит презентацию заполненной панели показателей на заседании сектора по надзору и при необходимости на заседании Комитета.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7D44-8B14-4A1B-B21B-2A77E211B2B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280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1" dirty="0"/>
              <a:t>Сектор по надзору:</a:t>
            </a:r>
          </a:p>
          <a:p>
            <a:r>
              <a:rPr lang="ru-RU" sz="1200" dirty="0"/>
              <a:t>рассматривает панели показателей грантов;</a:t>
            </a:r>
          </a:p>
          <a:p>
            <a:endParaRPr lang="ru-RU" sz="1200" dirty="0"/>
          </a:p>
          <a:p>
            <a:r>
              <a:rPr lang="ru-RU" sz="1200" dirty="0"/>
              <a:t>комментирует и предлагает рекомендации относительно дальнейших действий </a:t>
            </a:r>
          </a:p>
          <a:p>
            <a:endParaRPr lang="ru-RU" sz="1200" dirty="0"/>
          </a:p>
          <a:p>
            <a:r>
              <a:rPr lang="ru-RU" sz="1200" dirty="0"/>
              <a:t>при необходимости осуществляет запросы на получение дополнительной информации от ОП, выезды на места со стороны членов сектора по надзору, или же и то, и другое.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7D44-8B14-4A1B-B21B-2A77E211B2B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1685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1200" b="1" dirty="0"/>
              <a:t> Меню</a:t>
            </a:r>
          </a:p>
          <a:p>
            <a:r>
              <a:rPr lang="ru-RU" sz="1200" dirty="0"/>
              <a:t>Отражает содержание всего документа и позволяет переходить к каждой вкладке </a:t>
            </a:r>
            <a:r>
              <a:rPr lang="ru-RU" sz="1200" dirty="0" smtClean="0"/>
              <a:t>отдельно</a:t>
            </a:r>
            <a:r>
              <a:rPr lang="ru-RU" sz="1200" baseline="0" dirty="0" smtClean="0"/>
              <a:t> с активными кнопками (ссылками на все остальные страницы).</a:t>
            </a:r>
            <a:endParaRPr lang="ru-RU" sz="12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7D44-8B14-4A1B-B21B-2A77E211B2B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548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Лист «Показатели» с наименованием всех показателей, измерений и</a:t>
            </a:r>
          </a:p>
          <a:p>
            <a:r>
              <a:rPr lang="ru-RU" dirty="0" smtClean="0"/>
              <a:t>источников информации. В отличие от предварительно определенных</a:t>
            </a:r>
          </a:p>
          <a:p>
            <a:r>
              <a:rPr lang="ru-RU" dirty="0" smtClean="0"/>
              <a:t>финансовых показателей и показателей управления наименования</a:t>
            </a:r>
          </a:p>
          <a:p>
            <a:r>
              <a:rPr lang="ru-RU" dirty="0" smtClean="0"/>
              <a:t>программных показателей конкретного гранта следует вводить при установке</a:t>
            </a:r>
          </a:p>
          <a:p>
            <a:r>
              <a:rPr lang="ru-RU" dirty="0" smtClean="0"/>
              <a:t>Панели показателей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7D44-8B14-4A1B-B21B-2A77E211B2B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41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Лист «Ввод данных», заполняемый при каждом обновлении Панели</a:t>
            </a:r>
          </a:p>
          <a:p>
            <a:r>
              <a:rPr lang="ru-RU" dirty="0" smtClean="0"/>
              <a:t>показателей с установленной периодичностью.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4C7D44-8B14-4A1B-B21B-2A77E211B2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180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6/27/2018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6/27/2018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3500" b="1" dirty="0"/>
              <a:t>Обучение по работе с панелями показателей ОП “</a:t>
            </a:r>
            <a:r>
              <a:rPr lang="ru-RU" sz="3500" b="1" dirty="0" err="1"/>
              <a:t>дашборд</a:t>
            </a:r>
            <a:r>
              <a:rPr lang="ru-RU" sz="3500" b="1" dirty="0"/>
              <a:t>”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54452" y="5552303"/>
            <a:ext cx="3749287" cy="733168"/>
          </a:xfrm>
        </p:spPr>
        <p:txBody>
          <a:bodyPr>
            <a:normAutofit/>
          </a:bodyPr>
          <a:lstStyle/>
          <a:p>
            <a:r>
              <a:rPr lang="ru-RU" sz="1500" dirty="0"/>
              <a:t>29 июня 2018 г., </a:t>
            </a:r>
            <a:r>
              <a:rPr lang="ru-RU" sz="1500" dirty="0" err="1"/>
              <a:t>Чолпон-Ата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336799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Заполнение панели показателей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974714"/>
            <a:ext cx="10058400" cy="4698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4</a:t>
            </a:r>
            <a:r>
              <a:rPr lang="ru-RU" sz="1800" dirty="0"/>
              <a:t>. </a:t>
            </a:r>
            <a:r>
              <a:rPr lang="ru-RU" sz="1800" b="1" dirty="0"/>
              <a:t>Сведения о гранте</a:t>
            </a:r>
            <a:endParaRPr lang="en-US" sz="1800" b="1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7A863C3A-FCC2-4763-8B76-5A4ABFD72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25" y="2504668"/>
            <a:ext cx="110553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98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Заполнение панели показателей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752" y="1619114"/>
            <a:ext cx="10058400" cy="40704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5</a:t>
            </a:r>
            <a:r>
              <a:rPr lang="ru-RU" sz="2400" dirty="0"/>
              <a:t>. </a:t>
            </a:r>
            <a:r>
              <a:rPr lang="ru-RU" sz="2400" b="1" dirty="0"/>
              <a:t>Финансирование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14DD06A-B5CE-479B-98E7-F33C183FB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052" y="2093976"/>
            <a:ext cx="72898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85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Заполнение панели показателей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673158"/>
            <a:ext cx="10058400" cy="4912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6. </a:t>
            </a:r>
            <a:r>
              <a:rPr lang="ru-RU" sz="1800" b="1" dirty="0"/>
              <a:t>Управление</a:t>
            </a:r>
            <a:endParaRPr lang="en-US" sz="18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0DD7258-8F60-4478-9659-3B437B2240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3412" y="1673158"/>
            <a:ext cx="5845175" cy="4968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935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Заполнение панели показателей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974714"/>
            <a:ext cx="10058400" cy="3841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7</a:t>
            </a:r>
            <a:r>
              <a:rPr lang="ru-RU" sz="2400" dirty="0"/>
              <a:t>. </a:t>
            </a:r>
            <a:r>
              <a:rPr lang="ru-RU" sz="2400" b="1" dirty="0"/>
              <a:t>Программа</a:t>
            </a:r>
            <a:endParaRPr lang="en-US" sz="2400" b="1" dirty="0"/>
          </a:p>
          <a:p>
            <a:r>
              <a:rPr lang="ru-RU" sz="2400" dirty="0"/>
              <a:t>Включают три диаграммы, отражающие программные показатели, согласованные Комитетом с ОП, и представляют целевые и фактические результаты.</a:t>
            </a:r>
          </a:p>
          <a:p>
            <a:r>
              <a:rPr lang="ru-RU" sz="2400" dirty="0"/>
              <a:t>В таблице отражены основные программные показатели, невыполнение показателя автоматически выделяется красным либо желтым цветом. </a:t>
            </a:r>
            <a:endParaRPr lang="en-US" sz="2400" dirty="0"/>
          </a:p>
          <a:p>
            <a:r>
              <a:rPr lang="ru-RU" sz="2400" dirty="0"/>
              <a:t>В столбце «замечания» члены Комитета могут внести замечания</a:t>
            </a:r>
            <a:r>
              <a:rPr lang="en-US" sz="2400" dirty="0"/>
              <a:t>.</a:t>
            </a:r>
            <a:endParaRPr lang="ru-RU" sz="2400" dirty="0"/>
          </a:p>
          <a:p>
            <a:endParaRPr lang="en-US" sz="1800" dirty="0"/>
          </a:p>
          <a:p>
            <a:pPr marL="0" indent="0">
              <a:buNone/>
            </a:pPr>
            <a:endParaRPr lang="ru-RU" sz="1800" b="1" dirty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72787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Заполнение панели показателей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974714"/>
            <a:ext cx="10058400" cy="40323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8. </a:t>
            </a:r>
            <a:r>
              <a:rPr lang="ru-RU" sz="2400" b="1" dirty="0"/>
              <a:t>Рекомендации</a:t>
            </a:r>
            <a:endParaRPr lang="en-US" sz="2400" b="1" dirty="0"/>
          </a:p>
          <a:p>
            <a:r>
              <a:rPr lang="ru-RU" sz="2400" dirty="0"/>
              <a:t>Отражает все комментарии, внесенные в предыдущих разделах по финансовым, программным показателям и показателям управления. На основании комментариев готовятся рекомендации по улучшению программы либо по устранению недостатков.</a:t>
            </a:r>
            <a:endParaRPr lang="en-US" sz="2400" dirty="0"/>
          </a:p>
          <a:p>
            <a:pPr marL="0" indent="0">
              <a:buNone/>
            </a:pPr>
            <a:endParaRPr lang="ru-RU" sz="2400" b="1" dirty="0"/>
          </a:p>
          <a:p>
            <a:pPr marL="0" indent="0">
              <a:buNone/>
            </a:pPr>
            <a:r>
              <a:rPr lang="ru-RU" sz="2400" b="1" dirty="0"/>
              <a:t>9. Действия</a:t>
            </a:r>
          </a:p>
          <a:p>
            <a:r>
              <a:rPr lang="ru-RU" sz="2400" dirty="0"/>
              <a:t>Отражает принятые решения по реализации программы и позволяет отслеживать предпринятые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274227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Цель </a:t>
            </a:r>
            <a:r>
              <a:rPr lang="ru-RU" sz="3500" dirty="0" err="1"/>
              <a:t>ДАшборда</a:t>
            </a:r>
            <a:endParaRPr lang="ru-RU" sz="35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853514"/>
            <a:ext cx="10058400" cy="4318686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Представляет </a:t>
            </a:r>
            <a:r>
              <a:rPr lang="ru-RU" sz="2400" dirty="0"/>
              <a:t>основные сведения в сжатой и наглядной форме, позволяющий сократить объем </a:t>
            </a:r>
            <a:r>
              <a:rPr lang="ru-RU" sz="2400" dirty="0" smtClean="0"/>
              <a:t>данных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ru-RU" sz="2400" dirty="0" smtClean="0"/>
              <a:t>Упрощение </a:t>
            </a:r>
            <a:r>
              <a:rPr lang="ru-RU" sz="2400" dirty="0"/>
              <a:t>процедур </a:t>
            </a:r>
            <a:r>
              <a:rPr lang="ru-RU" sz="2400" dirty="0" smtClean="0"/>
              <a:t>мониторинга </a:t>
            </a:r>
            <a:r>
              <a:rPr lang="ru-RU" sz="2400" dirty="0"/>
              <a:t>посредством графического </a:t>
            </a:r>
            <a:r>
              <a:rPr lang="ru-RU" sz="2400" dirty="0" smtClean="0"/>
              <a:t>представления</a:t>
            </a:r>
            <a:r>
              <a:rPr lang="en-US" sz="2400" dirty="0" smtClean="0"/>
              <a:t> </a:t>
            </a:r>
            <a:r>
              <a:rPr lang="ru-RU" sz="2400" dirty="0" smtClean="0"/>
              <a:t>основных данных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ru-RU" sz="2400" dirty="0" smtClean="0"/>
              <a:t>Позволяет </a:t>
            </a:r>
            <a:r>
              <a:rPr lang="ru-RU" sz="2400" dirty="0"/>
              <a:t>отслеживать динамику в достижении результатов проектов и обеспечивать системный подход в преодолении барьеров и устранении </a:t>
            </a:r>
            <a:r>
              <a:rPr lang="ru-RU" sz="2400" dirty="0" smtClean="0"/>
              <a:t>недостатков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ru-RU" sz="2400" dirty="0"/>
              <a:t>Поощрение диалога между членами СКК и ОР по вопросам управления </a:t>
            </a:r>
            <a:r>
              <a:rPr lang="ru-RU" sz="2400" dirty="0" smtClean="0"/>
              <a:t>и</a:t>
            </a:r>
            <a:r>
              <a:rPr lang="en-US" sz="2400" dirty="0" smtClean="0"/>
              <a:t> </a:t>
            </a:r>
            <a:r>
              <a:rPr lang="ru-RU" sz="2400" dirty="0" smtClean="0"/>
              <a:t>повышения </a:t>
            </a:r>
            <a:r>
              <a:rPr lang="ru-RU" sz="2400" dirty="0"/>
              <a:t>результативности освоения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318984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Периодичность заполнения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853514"/>
            <a:ext cx="10058400" cy="4318686"/>
          </a:xfrm>
        </p:spPr>
        <p:txBody>
          <a:bodyPr>
            <a:normAutofit/>
          </a:bodyPr>
          <a:lstStyle/>
          <a:p>
            <a:r>
              <a:rPr lang="ru-RU" sz="2400" dirty="0"/>
              <a:t>Один раз в полгода, в соответствии с циклом предоставления отчета Основным получателем в Глобальный Фонд, и предоставляется в сектор по надзору на этапе подачи ИХР/ЗВС (информация о ходе работ/запрос, о выплате средств) в </a:t>
            </a:r>
            <a:r>
              <a:rPr lang="ru-RU" sz="2400" dirty="0" smtClean="0"/>
              <a:t>МАФ</a:t>
            </a:r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Также каждые полгода могут быть сверены данные, предоставляемые основным получателем и, внесены соответствующие изменения в «</a:t>
            </a:r>
            <a:r>
              <a:rPr lang="ru-RU" sz="2400" dirty="0" err="1"/>
              <a:t>дашборд</a:t>
            </a:r>
            <a:r>
              <a:rPr lang="ru-RU" sz="2400" dirty="0"/>
              <a:t>», если данные Комитета и Основного получателя отличаются.</a:t>
            </a:r>
          </a:p>
        </p:txBody>
      </p:sp>
    </p:spTree>
    <p:extLst>
      <p:ext uri="{BB962C8B-B14F-4D97-AF65-F5344CB8AC3E}">
        <p14:creationId xmlns:p14="http://schemas.microsoft.com/office/powerpoint/2010/main" val="16674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Роль и функции сторон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853514"/>
            <a:ext cx="10058400" cy="4318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Секретариат Комитета по ВИЧ и ТБ</a:t>
            </a:r>
          </a:p>
          <a:p>
            <a:r>
              <a:rPr lang="ru-RU" sz="2400" dirty="0"/>
              <a:t>п</a:t>
            </a:r>
            <a:r>
              <a:rPr lang="ru-RU" sz="2400" dirty="0" smtClean="0"/>
              <a:t>росматривает </a:t>
            </a:r>
            <a:r>
              <a:rPr lang="ru-RU" sz="2400" dirty="0"/>
              <a:t>данные, первоначально отправленные Основным Получателем (ОП</a:t>
            </a:r>
            <a:r>
              <a:rPr lang="ru-RU" sz="2400" dirty="0" smtClean="0"/>
              <a:t>)</a:t>
            </a:r>
            <a:endParaRPr lang="ru-RU" sz="2400" dirty="0"/>
          </a:p>
          <a:p>
            <a:r>
              <a:rPr lang="ru-RU" sz="2400" dirty="0"/>
              <a:t>о</a:t>
            </a:r>
            <a:r>
              <a:rPr lang="ru-RU" sz="2400" dirty="0" smtClean="0"/>
              <a:t>тправляет </a:t>
            </a:r>
            <a:r>
              <a:rPr lang="ru-RU" sz="2400" dirty="0"/>
              <a:t>панель показателей в сектор по надзору для рассмотрения, предоставления комментариев и </a:t>
            </a:r>
            <a:r>
              <a:rPr lang="ru-RU" sz="2400" dirty="0" smtClean="0"/>
              <a:t>рекомендаций</a:t>
            </a:r>
            <a:endParaRPr lang="ru-RU" sz="2400" dirty="0"/>
          </a:p>
          <a:p>
            <a:r>
              <a:rPr lang="ru-RU" sz="2400" dirty="0"/>
              <a:t>р</a:t>
            </a:r>
            <a:r>
              <a:rPr lang="ru-RU" sz="2400" dirty="0" smtClean="0"/>
              <a:t>аспространяет </a:t>
            </a:r>
            <a:r>
              <a:rPr lang="ru-RU" sz="2400" dirty="0"/>
              <a:t>панель показателей среди всех членов </a:t>
            </a:r>
            <a:r>
              <a:rPr lang="ru-RU" sz="2400" dirty="0" smtClean="0"/>
              <a:t>Комитета </a:t>
            </a:r>
            <a:endParaRPr lang="ru-RU" sz="2400" dirty="0"/>
          </a:p>
          <a:p>
            <a:r>
              <a:rPr lang="ru-RU" sz="2400" dirty="0"/>
              <a:t>з</a:t>
            </a:r>
            <a:r>
              <a:rPr lang="ru-RU" sz="2400" dirty="0" smtClean="0"/>
              <a:t>аписывает </a:t>
            </a:r>
            <a:r>
              <a:rPr lang="ru-RU" sz="2400" dirty="0"/>
              <a:t>решения, принятые </a:t>
            </a:r>
            <a:r>
              <a:rPr lang="ru-RU" sz="2400" dirty="0" smtClean="0"/>
              <a:t>Комитетом</a:t>
            </a:r>
            <a:endParaRPr lang="ru-RU" sz="2400" dirty="0"/>
          </a:p>
          <a:p>
            <a:r>
              <a:rPr lang="ru-RU" sz="2400" dirty="0"/>
              <a:t>а</a:t>
            </a:r>
            <a:r>
              <a:rPr lang="ru-RU" sz="2400" dirty="0" smtClean="0"/>
              <a:t>рхивирует </a:t>
            </a:r>
            <a:r>
              <a:rPr lang="ru-RU" sz="2400" dirty="0"/>
              <a:t>заполненные панели показателей. 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115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Роль и функции сторон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853514"/>
            <a:ext cx="10058400" cy="45198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Основной получатель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аждые </a:t>
            </a:r>
            <a:r>
              <a:rPr lang="ru-RU" sz="2400" dirty="0"/>
              <a:t>6 месяцев заполняет панель показателей 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п</a:t>
            </a:r>
            <a:r>
              <a:rPr lang="ru-RU" sz="2400" dirty="0" smtClean="0"/>
              <a:t>редставляет </a:t>
            </a:r>
            <a:r>
              <a:rPr lang="ru-RU" sz="2400" dirty="0"/>
              <a:t>панели показателей в электронном виде в Секретариат Комитета</a:t>
            </a:r>
          </a:p>
          <a:p>
            <a:pPr marL="0" indent="0">
              <a:buNone/>
            </a:pPr>
            <a:endParaRPr lang="ru-RU" sz="2400" dirty="0"/>
          </a:p>
          <a:p>
            <a:r>
              <a:rPr lang="ru-RU" sz="2400" dirty="0"/>
              <a:t>п</a:t>
            </a:r>
            <a:r>
              <a:rPr lang="ru-RU" sz="2400" dirty="0" smtClean="0"/>
              <a:t>роводит </a:t>
            </a:r>
            <a:r>
              <a:rPr lang="ru-RU" sz="2400" dirty="0"/>
              <a:t>презентацию заполненной панели показателей на заседании сектора по надзору и при необходимости на заседании Комитета.</a:t>
            </a:r>
          </a:p>
          <a:p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276981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Роль и функции сторон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853514"/>
            <a:ext cx="10058400" cy="4318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/>
              <a:t>Сектор по надзору:</a:t>
            </a:r>
          </a:p>
          <a:p>
            <a:r>
              <a:rPr lang="ru-RU" sz="2400" dirty="0"/>
              <a:t>рассматривает панели показателей грантов</a:t>
            </a:r>
          </a:p>
          <a:p>
            <a:r>
              <a:rPr lang="ru-RU" sz="2400" dirty="0"/>
              <a:t>комментирует и предлагает рекомендации относительно дальнейших действий </a:t>
            </a:r>
          </a:p>
          <a:p>
            <a:r>
              <a:rPr lang="ru-RU" sz="2400" dirty="0"/>
              <a:t>при необходимости осуществляет запросы на получение дополнительной информации от ОП.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504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Заполнение панели показателей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752" y="1676400"/>
            <a:ext cx="10064496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/>
              <a:t>1. Меню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338" y="2221236"/>
            <a:ext cx="8469323" cy="415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228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Заполнение панели показателей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605063"/>
            <a:ext cx="10058400" cy="5165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/>
              <a:t>2. </a:t>
            </a:r>
            <a:r>
              <a:rPr lang="ru-RU" sz="1800" b="1" dirty="0"/>
              <a:t>Показатели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12" name="Рисунок 11"/>
          <p:cNvPicPr/>
          <p:nvPr/>
        </p:nvPicPr>
        <p:blipFill rotWithShape="1">
          <a:blip r:embed="rId3"/>
          <a:srcRect l="1460" t="28540" r="6798" b="3238"/>
          <a:stretch/>
        </p:blipFill>
        <p:spPr bwMode="auto">
          <a:xfrm>
            <a:off x="1155701" y="1849519"/>
            <a:ext cx="9966452" cy="467647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86310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500" dirty="0"/>
              <a:t>Заполнение панели показателей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974715"/>
            <a:ext cx="10058400" cy="26070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3. </a:t>
            </a:r>
            <a:r>
              <a:rPr lang="ru-RU" sz="2400" b="1" dirty="0"/>
              <a:t>Ввод данных</a:t>
            </a:r>
          </a:p>
          <a:p>
            <a:r>
              <a:rPr lang="ru-RU" sz="2400" dirty="0"/>
              <a:t>Включает детальную информацию о финансировании (F1-F4), управлении грантом (M1-M6), достигнутых результатов. </a:t>
            </a:r>
          </a:p>
          <a:p>
            <a:r>
              <a:rPr lang="ru-RU" sz="2400" dirty="0" smtClean="0"/>
              <a:t>Заполняется основным получателем на основании </a:t>
            </a:r>
            <a:r>
              <a:rPr lang="ru-RU" sz="2400" dirty="0"/>
              <a:t>ИХР/ЗВС (информация о ходе работ/запрос, о выплате </a:t>
            </a:r>
            <a:r>
              <a:rPr lang="ru-RU" sz="2400" dirty="0" smtClean="0"/>
              <a:t>средств) за соответствующий период. </a:t>
            </a: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487027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248</TotalTime>
  <Words>1299</Words>
  <Application>Microsoft Office PowerPoint</Application>
  <PresentationFormat>Широкоэкранный</PresentationFormat>
  <Paragraphs>137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Cambria</vt:lpstr>
      <vt:lpstr>Rockwell</vt:lpstr>
      <vt:lpstr>Rockwell Condensed</vt:lpstr>
      <vt:lpstr>Wingdings</vt:lpstr>
      <vt:lpstr>Дерево</vt:lpstr>
      <vt:lpstr>Обучение по работе с панелями показателей ОП “дашборд”</vt:lpstr>
      <vt:lpstr>Цель ДАшборда</vt:lpstr>
      <vt:lpstr>Периодичность заполнения </vt:lpstr>
      <vt:lpstr>Роль и функции сторон</vt:lpstr>
      <vt:lpstr>Роль и функции сторон</vt:lpstr>
      <vt:lpstr>Роль и функции сторон</vt:lpstr>
      <vt:lpstr>Заполнение панели показателей</vt:lpstr>
      <vt:lpstr>Заполнение панели показателей</vt:lpstr>
      <vt:lpstr>Заполнение панели показателей</vt:lpstr>
      <vt:lpstr>Заполнение панели показателей</vt:lpstr>
      <vt:lpstr>Заполнение панели показателей</vt:lpstr>
      <vt:lpstr>Заполнение панели показателей</vt:lpstr>
      <vt:lpstr>Заполнение панели показателей</vt:lpstr>
      <vt:lpstr>Заполнение панели показателей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Обучение по работе с панелями показателей ОП “дешбоард”</dc:title>
  <dc:creator>Meerim Bolotbaeva</dc:creator>
  <cp:lastModifiedBy>Meerim Bolotbaeva</cp:lastModifiedBy>
  <cp:revision>33</cp:revision>
  <cp:lastPrinted>2018-06-27T10:15:42Z</cp:lastPrinted>
  <dcterms:created xsi:type="dcterms:W3CDTF">2018-06-26T05:01:22Z</dcterms:created>
  <dcterms:modified xsi:type="dcterms:W3CDTF">2018-06-27T10:16:09Z</dcterms:modified>
</cp:coreProperties>
</file>