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94" r:id="rId2"/>
    <p:sldId id="324" r:id="rId3"/>
    <p:sldId id="326" r:id="rId4"/>
    <p:sldId id="327" r:id="rId5"/>
    <p:sldId id="328" r:id="rId6"/>
    <p:sldId id="338" r:id="rId7"/>
    <p:sldId id="329" r:id="rId8"/>
    <p:sldId id="339" r:id="rId9"/>
    <p:sldId id="332" r:id="rId10"/>
    <p:sldId id="330" r:id="rId11"/>
    <p:sldId id="331" r:id="rId12"/>
    <p:sldId id="333" r:id="rId13"/>
    <p:sldId id="334" r:id="rId14"/>
    <p:sldId id="335" r:id="rId15"/>
    <p:sldId id="336" r:id="rId16"/>
    <p:sldId id="337" r:id="rId17"/>
    <p:sldId id="342" r:id="rId18"/>
    <p:sldId id="341" r:id="rId19"/>
    <p:sldId id="340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7E8"/>
    <a:srgbClr val="3263AE"/>
    <a:srgbClr val="313A40"/>
    <a:srgbClr val="D57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8" autoAdjust="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6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3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0"/>
            </a:pPr>
            <a:r>
              <a:rPr lang="ru-RU" sz="1200" b="0" dirty="0"/>
              <a:t>Кумулятивные расходы на ВИЧ в 2018-2020 гг. (</a:t>
            </a:r>
            <a:r>
              <a:rPr lang="en-US" sz="1200" b="0" dirty="0"/>
              <a:t>US </a:t>
            </a:r>
            <a:r>
              <a:rPr lang="ru-RU" sz="1200" b="0" dirty="0"/>
              <a:t>$). </a:t>
            </a:r>
          </a:p>
          <a:p>
            <a:pPr>
              <a:defRPr sz="800" b="0"/>
            </a:pPr>
            <a:r>
              <a:rPr lang="ru-RU" sz="1200" b="0" dirty="0"/>
              <a:t>Все источники финансирования.</a:t>
            </a:r>
          </a:p>
        </c:rich>
      </c:tx>
      <c:layout>
        <c:manualLayout>
          <c:xMode val="edge"/>
          <c:yMode val="edge"/>
          <c:x val="0.11417917204506152"/>
          <c:y val="4.129796368954533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6124794745484398E-2"/>
          <c:y val="0.2018445322793149"/>
          <c:w val="0.92775041050903118"/>
          <c:h val="0.6612036143703381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Лист1!$B$3:$B$5</c:f>
              <c:strCache>
                <c:ptCount val="3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</c:strCache>
            </c:strRef>
          </c:cat>
          <c:val>
            <c:numRef>
              <c:f>Лист1!$C$3:$C$5</c:f>
              <c:numCache>
                <c:formatCode>#,##0_ ;[Red]\-#,##0\ </c:formatCode>
                <c:ptCount val="3"/>
                <c:pt idx="0">
                  <c:v>9099172</c:v>
                </c:pt>
                <c:pt idx="1">
                  <c:v>12089352</c:v>
                </c:pt>
                <c:pt idx="2">
                  <c:v>13164622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78-2F4F-9EE0-6CB13EC009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990665760"/>
        <c:axId val="-1990668480"/>
      </c:barChart>
      <c:catAx>
        <c:axId val="-1990665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1990668480"/>
        <c:crosses val="autoZero"/>
        <c:auto val="1"/>
        <c:lblAlgn val="ctr"/>
        <c:lblOffset val="100"/>
        <c:noMultiLvlLbl val="0"/>
      </c:catAx>
      <c:valAx>
        <c:axId val="-1990668480"/>
        <c:scaling>
          <c:orientation val="minMax"/>
        </c:scaling>
        <c:delete val="1"/>
        <c:axPos val="l"/>
        <c:numFmt formatCode="#,##0_ ;[Red]\-#,##0\ " sourceLinked="1"/>
        <c:majorTickMark val="out"/>
        <c:minorTickMark val="none"/>
        <c:tickLblPos val="nextTo"/>
        <c:crossAx val="-1990665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Century" panose="02040604050505020304" pitchFamily="18" charset="0"/>
        </a:defRPr>
      </a:pPr>
      <a:endParaRPr lang="en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800">
                <a:solidFill>
                  <a:schemeClr val="tx1"/>
                </a:solidFill>
                <a:latin typeface="Century" panose="02040604050505020304" pitchFamily="18" charset="0"/>
              </a:rPr>
              <a:t>Доля</a:t>
            </a:r>
            <a:r>
              <a:rPr lang="ru-RU" sz="800" baseline="0">
                <a:solidFill>
                  <a:schemeClr val="tx1"/>
                </a:solidFill>
                <a:latin typeface="Century" panose="02040604050505020304" pitchFamily="18" charset="0"/>
              </a:rPr>
              <a:t> расходов на ВИЧ по всем источникам финансирования</a:t>
            </a:r>
            <a:endParaRPr lang="ru-RU" sz="800">
              <a:solidFill>
                <a:schemeClr val="tx1"/>
              </a:solidFill>
              <a:latin typeface="Century" panose="020406040505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0%</c:formatCode>
                <c:ptCount val="3"/>
                <c:pt idx="0">
                  <c:v>0.19</c:v>
                </c:pt>
                <c:pt idx="1">
                  <c:v>0.14000000000000001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D6-EB4B-B042-3CFA71D326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Частные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Лист1!$C$2:$C$4</c:f>
              <c:numCache>
                <c:formatCode>0%</c:formatCode>
                <c:ptCount val="3"/>
                <c:pt idx="0">
                  <c:v>0.04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D6-EB4B-B042-3CFA71D326A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Международные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Лист1!$D$2:$D$4</c:f>
              <c:numCache>
                <c:formatCode>0%</c:formatCode>
                <c:ptCount val="3"/>
                <c:pt idx="0">
                  <c:v>0.77</c:v>
                </c:pt>
                <c:pt idx="1">
                  <c:v>0.83</c:v>
                </c:pt>
                <c:pt idx="2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D6-EB4B-B042-3CFA71D326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990664128"/>
        <c:axId val="-1990661408"/>
      </c:barChart>
      <c:catAx>
        <c:axId val="-1990664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A"/>
          </a:p>
        </c:txPr>
        <c:crossAx val="-1990661408"/>
        <c:crosses val="autoZero"/>
        <c:auto val="1"/>
        <c:lblAlgn val="ctr"/>
        <c:lblOffset val="100"/>
        <c:noMultiLvlLbl val="0"/>
      </c:catAx>
      <c:valAx>
        <c:axId val="-1990661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A"/>
          </a:p>
        </c:txPr>
        <c:crossAx val="-1990664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Глобальный фонд по борьбе со СПИДом, туберкулезом и малярией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3750000000000014E-2"/>
                  <c:y val="-5.368166771047687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EC-AB43-B8B8-A0B23A6C796B}"/>
                </c:ext>
              </c:extLst>
            </c:dLbl>
            <c:dLbl>
              <c:idx val="1"/>
              <c:layout>
                <c:manualLayout>
                  <c:x val="-0.1"/>
                  <c:y val="-1.78938892368262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EC-AB43-B8B8-A0B23A6C796B}"/>
                </c:ext>
              </c:extLst>
            </c:dLbl>
            <c:dLbl>
              <c:idx val="2"/>
              <c:layout>
                <c:manualLayout>
                  <c:x val="-0.10000000000000016"/>
                  <c:y val="-8.946944618412878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EC-AB43-B8B8-A0B23A6C796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Лист1!$B$2:$D$2</c:f>
              <c:numCache>
                <c:formatCode>0%</c:formatCode>
                <c:ptCount val="3"/>
                <c:pt idx="0">
                  <c:v>0.21</c:v>
                </c:pt>
                <c:pt idx="1">
                  <c:v>0.34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EC-AB43-B8B8-A0B23A6C796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Домохозяйства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91666666666668E-2"/>
                  <c:y val="2.147266708419068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EC-AB43-B8B8-A0B23A6C796B}"/>
                </c:ext>
              </c:extLst>
            </c:dLbl>
            <c:dLbl>
              <c:idx val="1"/>
              <c:layout>
                <c:manualLayout>
                  <c:x val="-0.1"/>
                  <c:y val="1.07363335420953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EC-AB43-B8B8-A0B23A6C796B}"/>
                </c:ext>
              </c:extLst>
            </c:dLbl>
            <c:dLbl>
              <c:idx val="2"/>
              <c:layout>
                <c:manualLayout>
                  <c:x val="-9.583333333333334E-2"/>
                  <c:y val="4.294533416838143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EC-AB43-B8B8-A0B23A6C796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Лист1!$B$3:$D$3</c:f>
              <c:numCache>
                <c:formatCode>0%</c:formatCode>
                <c:ptCount val="3"/>
                <c:pt idx="0">
                  <c:v>0.04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DEC-AB43-B8B8-A0B23A6C796B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Другие международные некоммерческие организации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91666666666668E-2"/>
                  <c:y val="1.073633354209537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EC-AB43-B8B8-A0B23A6C796B}"/>
                </c:ext>
              </c:extLst>
            </c:dLbl>
            <c:dLbl>
              <c:idx val="1"/>
              <c:layout>
                <c:manualLayout>
                  <c:x val="-0.1"/>
                  <c:y val="-8.94694461841281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EC-AB43-B8B8-A0B23A6C796B}"/>
                </c:ext>
              </c:extLst>
            </c:dLbl>
            <c:dLbl>
              <c:idx val="2"/>
              <c:layout>
                <c:manualLayout>
                  <c:x val="-9.7916666666666666E-2"/>
                  <c:y val="1.61045003131430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EC-AB43-B8B8-A0B23A6C796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Лист1!$B$4:$D$4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DEC-AB43-B8B8-A0B23A6C796B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Другие правительства, оказывающие двустороннюю помощь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91666666666668E-2"/>
                  <c:y val="-6.561016926741984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EC-AB43-B8B8-A0B23A6C796B}"/>
                </c:ext>
              </c:extLst>
            </c:dLbl>
            <c:dLbl>
              <c:idx val="1"/>
              <c:layout>
                <c:manualLayout>
                  <c:x val="-0.1"/>
                  <c:y val="-8.94694461841281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EC-AB43-B8B8-A0B23A6C796B}"/>
                </c:ext>
              </c:extLst>
            </c:dLbl>
            <c:dLbl>
              <c:idx val="2"/>
              <c:layout>
                <c:manualLayout>
                  <c:x val="-9.7916666666666666E-2"/>
                  <c:y val="8.946944618412812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DEC-AB43-B8B8-A0B23A6C796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Лист1!$B$5:$D$5</c:f>
              <c:numCache>
                <c:formatCode>0%</c:formatCode>
                <c:ptCount val="3"/>
                <c:pt idx="0">
                  <c:v>0.05</c:v>
                </c:pt>
                <c:pt idx="1">
                  <c:v>0.11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DEC-AB43-B8B8-A0B23A6C796B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Международный комитет Красного Креста и национальные общества Красного Креста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7916666666666666E-2"/>
                  <c:y val="-1.78938892368256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DEC-AB43-B8B8-A0B23A6C796B}"/>
                </c:ext>
              </c:extLst>
            </c:dLbl>
            <c:dLbl>
              <c:idx val="1"/>
              <c:layout>
                <c:manualLayout>
                  <c:x val="-0.10208333333333341"/>
                  <c:y val="-1.25257224657780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DEC-AB43-B8B8-A0B23A6C796B}"/>
                </c:ext>
              </c:extLst>
            </c:dLbl>
            <c:dLbl>
              <c:idx val="2"/>
              <c:layout>
                <c:manualLayout>
                  <c:x val="-9.7916666666666666E-2"/>
                  <c:y val="-1.78938892368256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DEC-AB43-B8B8-A0B23A6C796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Лист1!$B$6:$D$6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DEC-AB43-B8B8-A0B23A6C796B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Многосторонние международные организации (ООН)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"/>
                  <c:y val="-3.75771673973338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DEC-AB43-B8B8-A0B23A6C796B}"/>
                </c:ext>
              </c:extLst>
            </c:dLbl>
            <c:dLbl>
              <c:idx val="1"/>
              <c:layout>
                <c:manualLayout>
                  <c:x val="-0.10416666666666674"/>
                  <c:y val="-2.86302227789209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DEC-AB43-B8B8-A0B23A6C796B}"/>
                </c:ext>
              </c:extLst>
            </c:dLbl>
            <c:dLbl>
              <c:idx val="2"/>
              <c:layout>
                <c:manualLayout>
                  <c:x val="-9.583333333333334E-2"/>
                  <c:y val="-2.326205600787337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DEC-AB43-B8B8-A0B23A6C796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Лист1!$B$7:$D$7</c:f>
              <c:numCache>
                <c:formatCode>0%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DEC-AB43-B8B8-A0B23A6C796B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Органы управления на национальном уровне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"/>
                  <c:y val="-1.78938892368256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DEC-AB43-B8B8-A0B23A6C796B}"/>
                </c:ext>
              </c:extLst>
            </c:dLbl>
            <c:dLbl>
              <c:idx val="1"/>
              <c:layout>
                <c:manualLayout>
                  <c:x val="-0.10625000000000008"/>
                  <c:y val="-3.04196117026035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DEC-AB43-B8B8-A0B23A6C796B}"/>
                </c:ext>
              </c:extLst>
            </c:dLbl>
            <c:dLbl>
              <c:idx val="2"/>
              <c:layout>
                <c:manualLayout>
                  <c:x val="-0.10000000000000016"/>
                  <c:y val="-3.399838954996868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DEC-AB43-B8B8-A0B23A6C796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Лист1!$B$8:$D$8</c:f>
              <c:numCache>
                <c:formatCode>0%</c:formatCode>
                <c:ptCount val="3"/>
                <c:pt idx="0">
                  <c:v>0.19</c:v>
                </c:pt>
                <c:pt idx="1">
                  <c:v>0.14000000000000001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DEC-AB43-B8B8-A0B23A6C796B}"/>
            </c:ext>
          </c:extLst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Правительство Соединенных Штатов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0000000000000002"/>
                  <c:y val="-3.280508463370992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DEC-AB43-B8B8-A0B23A6C796B}"/>
                </c:ext>
              </c:extLst>
            </c:dLbl>
            <c:dLbl>
              <c:idx val="1"/>
              <c:layout>
                <c:manualLayout>
                  <c:x val="-0.11041666666666666"/>
                  <c:y val="-3.2805084633709924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DEC-AB43-B8B8-A0B23A6C796B}"/>
                </c:ext>
              </c:extLst>
            </c:dLbl>
            <c:dLbl>
              <c:idx val="2"/>
              <c:layout>
                <c:manualLayout>
                  <c:x val="-0.1000000000000001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DEC-AB43-B8B8-A0B23A6C796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Лист1!$B$9:$D$9</c:f>
              <c:numCache>
                <c:formatCode>0%</c:formatCode>
                <c:ptCount val="3"/>
                <c:pt idx="0">
                  <c:v>0.49</c:v>
                </c:pt>
                <c:pt idx="1">
                  <c:v>0.35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1DEC-AB43-B8B8-A0B23A6C796B}"/>
            </c:ext>
          </c:extLst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Субрегиональные/областные органы управления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1041666666666666"/>
                  <c:y val="-7.157555694730282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DEC-AB43-B8B8-A0B23A6C796B}"/>
                </c:ext>
              </c:extLst>
            </c:dLbl>
            <c:dLbl>
              <c:idx val="1"/>
              <c:layout>
                <c:manualLayout>
                  <c:x val="-0.10833333333333334"/>
                  <c:y val="-1.61045003131430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DEC-AB43-B8B8-A0B23A6C796B}"/>
                </c:ext>
              </c:extLst>
            </c:dLbl>
            <c:dLbl>
              <c:idx val="2"/>
              <c:layout>
                <c:manualLayout>
                  <c:x val="-0.10208333333333333"/>
                  <c:y val="-1.96832781605081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DEC-AB43-B8B8-A0B23A6C796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strCache>
            </c:strRef>
          </c:cat>
          <c:val>
            <c:numRef>
              <c:f>Лист1!$B$10:$D$10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1DEC-AB43-B8B8-A0B23A6C79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990666304"/>
        <c:axId val="-1990676096"/>
      </c:barChart>
      <c:catAx>
        <c:axId val="-19906663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A"/>
          </a:p>
        </c:txPr>
        <c:crossAx val="-1990676096"/>
        <c:crosses val="autoZero"/>
        <c:auto val="1"/>
        <c:lblAlgn val="ctr"/>
        <c:lblOffset val="100"/>
        <c:noMultiLvlLbl val="0"/>
      </c:catAx>
      <c:valAx>
        <c:axId val="-199067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A"/>
          </a:p>
        </c:txPr>
        <c:crossAx val="-199066630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Georgia Regular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1F9E5-9913-A044-860E-631615C218BC}" type="datetimeFigureOut">
              <a:rPr lang="en-US" smtClean="0">
                <a:latin typeface="Georgia Regular" charset="0"/>
              </a:rPr>
              <a:t>2/7/22</a:t>
            </a:fld>
            <a:endParaRPr lang="en-US" dirty="0">
              <a:latin typeface="Georgia Regular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Georgia Regular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591CD-4107-4447-A5D1-86CEDE60B389}" type="slidenum">
              <a:rPr lang="en-US" smtClean="0">
                <a:latin typeface="Georgia Regular" charset="0"/>
              </a:rPr>
              <a:t>‹#›</a:t>
            </a:fld>
            <a:endParaRPr lang="en-US" dirty="0">
              <a:latin typeface="Georgia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36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Georgia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Georgia Regular" charset="0"/>
              </a:defRPr>
            </a:lvl1pPr>
          </a:lstStyle>
          <a:p>
            <a:fld id="{B205F37F-364A-D34C-B05A-1706C72D3D1C}" type="datetimeFigureOut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Georgia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Georgia Regular" charset="0"/>
              </a:defRPr>
            </a:lvl1pPr>
          </a:lstStyle>
          <a:p>
            <a:fld id="{FE0C8646-04CE-0C42-9748-8ED71F815C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68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Georgia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68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0C8646-04CE-0C42-9748-8ED71F815C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0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31649"/>
            <a:ext cx="9144000" cy="992963"/>
          </a:xfrm>
          <a:solidFill>
            <a:schemeClr val="tx1">
              <a:alpha val="70000"/>
            </a:schemeClr>
          </a:solidFill>
        </p:spPr>
        <p:txBody>
          <a:bodyPr lIns="274320" rIns="274320"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24612"/>
            <a:ext cx="9144000" cy="1257039"/>
          </a:xfrm>
          <a:solidFill>
            <a:schemeClr val="tx1">
              <a:alpha val="70000"/>
            </a:schemeClr>
          </a:solidFill>
        </p:spPr>
        <p:txBody>
          <a:bodyPr lIns="274320" tIns="274320" rIns="274320" anchor="t" anchorCtr="0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6291072" y="293586"/>
            <a:ext cx="2852928" cy="362929"/>
          </a:xfrm>
          <a:solidFill>
            <a:schemeClr val="tx1">
              <a:alpha val="80000"/>
            </a:schemeClr>
          </a:solidFill>
        </p:spPr>
        <p:txBody>
          <a:bodyPr/>
          <a:lstStyle>
            <a:lvl1pPr>
              <a:defRPr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fld id="{A9E55C46-7762-4F44-8C44-96C1652431CC}" type="datetime4">
              <a:rPr lang="en-US" smtClean="0"/>
              <a:pPr/>
              <a:t>February 7, 2022</a:t>
            </a:fld>
            <a:endParaRPr lang="en-US" dirty="0"/>
          </a:p>
        </p:txBody>
      </p:sp>
      <p:pic>
        <p:nvPicPr>
          <p:cNvPr id="6" name="Picture 5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7" name="Picture 6" descr="HP+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4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3" y="-3692"/>
            <a:ext cx="2447926" cy="284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9144000" cy="1560154"/>
          </a:xfrm>
          <a:solidFill>
            <a:schemeClr val="accent1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4386649"/>
            <a:ext cx="9143998" cy="1194344"/>
          </a:xfrm>
          <a:solidFill>
            <a:schemeClr val="accent1"/>
          </a:solidFill>
        </p:spPr>
        <p:txBody>
          <a:bodyPr lIns="274320" tIns="274320" rIns="27432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or quote</a:t>
            </a:r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180172" y="6313605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3" y="-3692"/>
            <a:ext cx="2447926" cy="284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9144000" cy="1560154"/>
          </a:xfrm>
          <a:solidFill>
            <a:schemeClr val="tx1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4386649"/>
            <a:ext cx="9143998" cy="1194344"/>
          </a:xfrm>
          <a:solidFill>
            <a:schemeClr val="tx1"/>
          </a:solidFill>
        </p:spPr>
        <p:txBody>
          <a:bodyPr lIns="274320" tIns="274320" rIns="27432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or quote</a:t>
            </a:r>
          </a:p>
        </p:txBody>
      </p:sp>
      <p:sp>
        <p:nvSpPr>
          <p:cNvPr id="10" name="Slide Number Placeholder 11"/>
          <p:cNvSpPr txBox="1">
            <a:spLocks/>
          </p:cNvSpPr>
          <p:nvPr userDrawn="1"/>
        </p:nvSpPr>
        <p:spPr>
          <a:xfrm>
            <a:off x="8180172" y="6313605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91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5334000" y="0"/>
            <a:ext cx="3810000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603630" y="365128"/>
            <a:ext cx="330938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03875" y="1935332"/>
            <a:ext cx="3308350" cy="38971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to accompany photo or figure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7952898" y="6246991"/>
            <a:ext cx="960120" cy="362930"/>
          </a:xfrm>
          <a:prstGeom prst="rect">
            <a:avLst/>
          </a:prstGeom>
        </p:spPr>
        <p:txBody>
          <a:bodyPr lIns="274320" rIns="91440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202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334000" y="0"/>
            <a:ext cx="3810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5603630" y="365128"/>
            <a:ext cx="330938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03875" y="1935332"/>
            <a:ext cx="3308350" cy="38971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to accompany photo or figure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7952898" y="6246991"/>
            <a:ext cx="960120" cy="362930"/>
          </a:xfrm>
          <a:prstGeom prst="rect">
            <a:avLst/>
          </a:prstGeom>
        </p:spPr>
        <p:txBody>
          <a:bodyPr lIns="274320" rIns="91440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45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334000" y="0"/>
            <a:ext cx="3810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365760" rIns="365760" rtlCol="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5603630" y="365128"/>
            <a:ext cx="330938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03875" y="1935332"/>
            <a:ext cx="3308350" cy="38971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to accompany photo or figure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7952898" y="6246991"/>
            <a:ext cx="960120" cy="362930"/>
          </a:xfrm>
          <a:prstGeom prst="rect">
            <a:avLst/>
          </a:prstGeom>
        </p:spPr>
        <p:txBody>
          <a:bodyPr lIns="274320" rIns="91440"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76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solidFill>
            <a:schemeClr val="tx2"/>
          </a:solidFill>
        </p:spPr>
        <p:txBody>
          <a:bodyPr wrap="square" lIns="365760" rIns="365760" rtlCol="0" anchor="t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41504" y="365128"/>
            <a:ext cx="330938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749" y="1935332"/>
            <a:ext cx="3308350" cy="38971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to accompany photo or figure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269631" y="6397982"/>
            <a:ext cx="960120" cy="362930"/>
          </a:xfrm>
          <a:prstGeom prst="rect">
            <a:avLst/>
          </a:prstGeom>
        </p:spPr>
        <p:txBody>
          <a:bodyPr lIns="274320" rIns="9144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1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41504" y="365128"/>
            <a:ext cx="330938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749" y="1935332"/>
            <a:ext cx="3308350" cy="38971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Clr>
                <a:schemeClr val="bg1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to accompany photo or figure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269631" y="6397982"/>
            <a:ext cx="960120" cy="362930"/>
          </a:xfrm>
          <a:prstGeom prst="rect">
            <a:avLst/>
          </a:prstGeom>
        </p:spPr>
        <p:txBody>
          <a:bodyPr lIns="274320" rIns="9144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08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0"/>
            <a:ext cx="3810000" cy="6858000"/>
          </a:xfrm>
          <a:prstGeom prst="rect">
            <a:avLst/>
          </a:prstGeom>
          <a:solidFill>
            <a:schemeClr val="tx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241504" y="365128"/>
            <a:ext cx="3309388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41749" y="1935332"/>
            <a:ext cx="3308350" cy="389714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to accompany photo or figure</a:t>
            </a:r>
          </a:p>
        </p:txBody>
      </p:sp>
      <p:sp>
        <p:nvSpPr>
          <p:cNvPr id="10" name="Slide Number Placeholder 4"/>
          <p:cNvSpPr txBox="1">
            <a:spLocks/>
          </p:cNvSpPr>
          <p:nvPr userDrawn="1"/>
        </p:nvSpPr>
        <p:spPr>
          <a:xfrm>
            <a:off x="269631" y="6397982"/>
            <a:ext cx="960120" cy="362930"/>
          </a:xfrm>
          <a:prstGeom prst="rect">
            <a:avLst/>
          </a:prstGeom>
        </p:spPr>
        <p:txBody>
          <a:bodyPr lIns="274320" rIns="9144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7623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0" y="5570015"/>
            <a:ext cx="9144000" cy="1287985"/>
          </a:xfrm>
          <a:prstGeom prst="rect">
            <a:avLst/>
          </a:prstGeom>
          <a:solidFill>
            <a:schemeClr val="tx2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471" y="5868140"/>
            <a:ext cx="7886700" cy="80855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or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8180172" y="6313767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45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5570015"/>
            <a:ext cx="9144000" cy="1287985"/>
          </a:xfrm>
          <a:prstGeom prst="rect">
            <a:avLst/>
          </a:prstGeom>
          <a:solidFill>
            <a:schemeClr val="accent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3471" y="5868140"/>
            <a:ext cx="7886700" cy="80855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or text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8180172" y="6313767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23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Medium Regular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1" y="3408672"/>
            <a:ext cx="77724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303264" y="293586"/>
            <a:ext cx="2840736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pPr/>
              <a:t>February 7, 2022</a:t>
            </a:fld>
            <a:endParaRPr lang="en-US" dirty="0"/>
          </a:p>
        </p:txBody>
      </p:sp>
      <p:pic>
        <p:nvPicPr>
          <p:cNvPr id="8" name="Picture 7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9" name="Picture 8" descr="HP+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46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0" y="5570015"/>
            <a:ext cx="9144000" cy="1287985"/>
          </a:xfrm>
          <a:prstGeom prst="rect">
            <a:avLst/>
          </a:prstGeom>
          <a:solidFill>
            <a:schemeClr val="tx1"/>
          </a:solidFill>
        </p:spPr>
        <p:txBody>
          <a:bodyPr wrap="square" lIns="365760" rIns="365760" rtlCol="0" anchor="ctr" anchorCtr="0">
            <a:noAutofit/>
          </a:bodyPr>
          <a:lstStyle/>
          <a:p>
            <a:pPr>
              <a:lnSpc>
                <a:spcPct val="150000"/>
              </a:lnSpc>
            </a:pPr>
            <a:endParaRPr lang="en-US" b="0" i="0" dirty="0">
              <a:solidFill>
                <a:schemeClr val="bg2"/>
              </a:solidFill>
              <a:latin typeface="Georgia Regular" charset="0"/>
              <a:ea typeface="Georgia Regular" charset="0"/>
              <a:cs typeface="Georgia Regular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93471" y="5868140"/>
            <a:ext cx="7886700" cy="80855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 or text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8180172" y="6313767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2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32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700813"/>
            <a:ext cx="7886700" cy="49163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80172" y="6272114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39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D57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700813"/>
            <a:ext cx="7886700" cy="49163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80172" y="6272114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431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31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700813"/>
            <a:ext cx="7886700" cy="49163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80172" y="6269864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0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up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326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430268" y="2144268"/>
            <a:ext cx="283464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Medium Regular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407226"/>
            <a:ext cx="4572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572000" y="1407226"/>
            <a:ext cx="4572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180172" y="6211606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35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up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D57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430268" y="2144268"/>
            <a:ext cx="283464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Medium Regular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407227"/>
            <a:ext cx="4572000" cy="5167308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572000" y="1407226"/>
            <a:ext cx="4572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180172" y="6211606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35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3999" cy="1407227"/>
          </a:xfrm>
          <a:prstGeom prst="rect">
            <a:avLst/>
          </a:prstGeom>
          <a:solidFill>
            <a:srgbClr val="31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628649" y="0"/>
            <a:ext cx="7886700" cy="14072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 rot="5400000">
            <a:off x="4430268" y="2144268"/>
            <a:ext cx="283464" cy="914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Medium Regular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407227"/>
            <a:ext cx="4572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3"/>
          </p:nvPr>
        </p:nvSpPr>
        <p:spPr>
          <a:xfrm>
            <a:off x="4572000" y="1407227"/>
            <a:ext cx="4572000" cy="5167309"/>
          </a:xfrm>
        </p:spPr>
        <p:txBody>
          <a:bodyPr lIns="274320" tIns="274320" rIns="274320" bIns="27432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8180172" y="6211606"/>
            <a:ext cx="963827" cy="3629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DB2D1B-442C-D640-B645-FF55D99A1E4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494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3476"/>
            <a:ext cx="9144000" cy="51651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HP+ logo. Health Policy Plus: Better Policy for Better Healt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802" y="506002"/>
            <a:ext cx="5793435" cy="2994250"/>
          </a:xfrm>
          <a:prstGeom prst="rect">
            <a:avLst/>
          </a:prstGeom>
        </p:spPr>
      </p:pic>
      <p:pic>
        <p:nvPicPr>
          <p:cNvPr id="19" name="Picture 18" descr="Arrow ico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4" y="3705592"/>
            <a:ext cx="434598" cy="43459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283444" y="3655599"/>
            <a:ext cx="271869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http://</a:t>
            </a:r>
            <a:r>
              <a:rPr lang="en-US" sz="180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healthpolicyplus.com</a:t>
            </a:r>
            <a:endParaRPr lang="en-US" sz="180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0" name="Picture 19" descr="Facebook ico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4" y="4369832"/>
            <a:ext cx="434598" cy="43459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283444" y="4335408"/>
            <a:ext cx="2746583" cy="5078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HealthPolicyPlusProject</a:t>
            </a:r>
            <a:endParaRPr lang="en-US" sz="180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18" name="Picture 17" descr="@ icon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829" y="3705591"/>
            <a:ext cx="440733" cy="440733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5018125" y="3660934"/>
            <a:ext cx="359393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policyinfo@thepalladiumgroup.com</a:t>
            </a:r>
            <a:endParaRPr lang="en-US" sz="180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17" name="Picture 16" descr="Twitter icon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7" y="4408813"/>
            <a:ext cx="392936" cy="39293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018125" y="4380568"/>
            <a:ext cx="261163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@</a:t>
            </a:r>
            <a:r>
              <a:rPr lang="en-US" sz="180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HlthPolicyPlus</a:t>
            </a:r>
            <a:endParaRPr lang="en-US" sz="180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5165124"/>
            <a:ext cx="9144000" cy="1692876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85351" y="5305189"/>
            <a:ext cx="87732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Health Policy Plus (HP+) is a five-year cooperative agreement funded by the U.S. Agency for International Development under Agreement No. AID-OAA-A-15-00051, beginning August 28, 2015. </a:t>
            </a:r>
            <a:r>
              <a:rPr lang="en-US" sz="110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The project’s HIV activities are supported by the U.S. President’s Emergency Plan for AIDS Relief (PEPFAR)</a:t>
            </a:r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HP+ is implemented by Palladium, in collaboration with </a:t>
            </a:r>
            <a:r>
              <a:rPr lang="en-US" sz="110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Avenir</a:t>
            </a:r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Health, Futures Group Global Outreach, Plan International USA, Population Reference Bureau, RTI International, </a:t>
            </a:r>
            <a:r>
              <a:rPr lang="en-US" sz="1100" kern="1200" dirty="0" err="1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ThinkWell</a:t>
            </a:r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, and the White Ribbon Alliance for Safe Motherhood.</a:t>
            </a:r>
            <a:endParaRPr lang="en-US" sz="1100" b="0" i="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 b="0" i="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This presentation</a:t>
            </a:r>
            <a:r>
              <a:rPr lang="en-US" sz="1100" kern="1200" baseline="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was produced for review by the U.S. Agency for International Development. It was prepared by </a:t>
            </a:r>
            <a:r>
              <a:rPr lang="en-US" sz="110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HP+</a:t>
            </a:r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. The information provided </a:t>
            </a:r>
            <a:r>
              <a:rPr lang="en-US" sz="1100" i="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in this presentation</a:t>
            </a:r>
            <a:r>
              <a:rPr lang="en-US" sz="11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 is not official U.S. Government information and does not necessarily reflect the views or positions of the U.S. Agency for International Development or the U.S. Government.</a:t>
            </a:r>
            <a:endParaRPr lang="en-US" sz="1100" b="0" i="0" kern="1200" dirty="0">
              <a:solidFill>
                <a:schemeClr val="tx2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538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651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P+ logo. Health Policy Plus: Better Policy for Better Healt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802" y="506002"/>
            <a:ext cx="5793435" cy="2994250"/>
          </a:xfrm>
          <a:prstGeom prst="rect">
            <a:avLst/>
          </a:prstGeom>
        </p:spPr>
      </p:pic>
      <p:pic>
        <p:nvPicPr>
          <p:cNvPr id="15" name="Picture 14" descr="Arrow ico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4" y="3705592"/>
            <a:ext cx="434598" cy="43459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283444" y="3655599"/>
            <a:ext cx="271869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http://</a:t>
            </a:r>
            <a:r>
              <a:rPr lang="en-US" sz="180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healthpolicyplus.com</a:t>
            </a:r>
            <a:endParaRPr lang="en-US" sz="180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17" name="Picture 16" descr="Facebook ico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4" y="4369832"/>
            <a:ext cx="434598" cy="43459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83444" y="4335408"/>
            <a:ext cx="2746583" cy="5078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HealthPolicyPlusProject</a:t>
            </a:r>
            <a:endParaRPr lang="en-US" sz="180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4" name="Picture 23" descr="@ icon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829" y="3705591"/>
            <a:ext cx="440733" cy="440733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5018125" y="3660934"/>
            <a:ext cx="359393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policyinfo@thepalladiumgroup.com</a:t>
            </a:r>
            <a:endParaRPr lang="en-US" sz="180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6" name="Picture 25" descr="Twitter icon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7" y="4408813"/>
            <a:ext cx="392936" cy="392936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5018125" y="4380568"/>
            <a:ext cx="261163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@</a:t>
            </a:r>
            <a:r>
              <a:rPr lang="en-US" sz="180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HlthPolicyPlus</a:t>
            </a:r>
            <a:endParaRPr lang="en-US" sz="180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165124"/>
            <a:ext cx="9144000" cy="169287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5351" y="5305189"/>
            <a:ext cx="87732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Health Policy Plus (HP+) is a five-year cooperative agreement funded by the U.S. Agency for International Development under Agreement No. AID-OAA-A-15-00051, beginning August 28, 2015. </a:t>
            </a:r>
            <a:r>
              <a:rPr lang="en-US" sz="110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The project’s HIV activities are supported by the U.S. President’s Emergency Plan for AIDS Relief (PEPFAR)</a:t>
            </a:r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. HP+ is implemented by Palladium, in collaboration with </a:t>
            </a:r>
            <a:r>
              <a:rPr lang="en-US" sz="1100" kern="1200" dirty="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Avenir</a:t>
            </a:r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Health, Futures Group Global Outreach, Plan International USA, Population Reference Bureau, RTI International, </a:t>
            </a:r>
            <a:r>
              <a:rPr lang="en-US" sz="1100" kern="1200" dirty="0" err="1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ThinkWell</a:t>
            </a:r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, and the White Ribbon Alliance for Safe Motherhood.</a:t>
            </a:r>
            <a:endParaRPr lang="en-US" sz="1100" b="0" i="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 b="0" i="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This presentation</a:t>
            </a:r>
            <a:r>
              <a:rPr lang="en-US" sz="1100" kern="1200" baseline="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was produced for review by the U.S. Agency for International Development. It was prepared by </a:t>
            </a:r>
            <a:r>
              <a:rPr lang="en-US" sz="110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HP+</a:t>
            </a:r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. The information provided </a:t>
            </a:r>
            <a:r>
              <a:rPr lang="en-US" sz="110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in this presentation</a:t>
            </a:r>
            <a:r>
              <a:rPr lang="en-US" sz="110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 is not official U.S. Government information and does not necessarily reflect the views or positions of the U.S. Agency for International Development or the U.S. Government.</a:t>
            </a:r>
            <a:endParaRPr lang="en-US" sz="1100" b="0" i="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02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651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HP+ logo. Health Policy Plus: Better Policy for Better Health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802" y="506002"/>
            <a:ext cx="5793435" cy="2994250"/>
          </a:xfrm>
          <a:prstGeom prst="rect">
            <a:avLst/>
          </a:prstGeom>
        </p:spPr>
      </p:pic>
      <p:pic>
        <p:nvPicPr>
          <p:cNvPr id="15" name="Picture 14" descr="Arrow ico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4" y="3705592"/>
            <a:ext cx="434598" cy="43459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283444" y="3655599"/>
            <a:ext cx="271869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http://</a:t>
            </a:r>
            <a:r>
              <a:rPr lang="en-US" sz="180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healthpolicyplus.com</a:t>
            </a:r>
            <a:endParaRPr lang="en-US" sz="180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17" name="Picture 16" descr="Facebook icon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4" y="4369832"/>
            <a:ext cx="434598" cy="434598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1283444" y="4335408"/>
            <a:ext cx="2746583" cy="50783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HealthPolicyPlusProject</a:t>
            </a:r>
            <a:endParaRPr lang="en-US" sz="180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4" name="Picture 23" descr="@ icon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829" y="3705591"/>
            <a:ext cx="440733" cy="440733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5018125" y="3660934"/>
            <a:ext cx="3593933" cy="507831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b="0" i="0" baseline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policyinfo@thepalladiumgroup.com</a:t>
            </a:r>
            <a:endParaRPr lang="en-US" sz="1800" b="0" i="0" baseline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pic>
        <p:nvPicPr>
          <p:cNvPr id="26" name="Picture 25" descr="Twitter icon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27" y="4408813"/>
            <a:ext cx="392936" cy="392936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5018125" y="4380568"/>
            <a:ext cx="261163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dirty="0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@</a:t>
            </a:r>
            <a:r>
              <a:rPr lang="en-US" sz="1800" b="0" i="0" dirty="0" err="1">
                <a:solidFill>
                  <a:schemeClr val="bg2"/>
                </a:solidFill>
                <a:latin typeface="Franklin Gothic Medium Regular" charset="0"/>
                <a:ea typeface="Franklin Gothic Medium Regular" charset="0"/>
                <a:cs typeface="Franklin Gothic Medium Regular" charset="0"/>
              </a:rPr>
              <a:t>HlthPolicyPlus</a:t>
            </a:r>
            <a:endParaRPr lang="en-US" sz="1800" b="0" i="0" dirty="0">
              <a:solidFill>
                <a:schemeClr val="bg2"/>
              </a:solidFill>
              <a:latin typeface="Franklin Gothic Medium Regular" charset="0"/>
              <a:ea typeface="Franklin Gothic Medium Regular" charset="0"/>
              <a:cs typeface="Franklin Gothic Medium Regular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5165124"/>
            <a:ext cx="9144000" cy="1692876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5351" y="5305189"/>
            <a:ext cx="87732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Policy Plus (HP+) is a five-year cooperative agreement funded by the U.S. Agency for International Development under Agreement No. AID-OAA-A-15-00051, beginning August 28, 2015. </a:t>
            </a:r>
            <a:r>
              <a:rPr lang="en-US" sz="11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project’s HIV activities are supported by the U.S. President’s Emergency Plan for AIDS Relief (PEPFAR)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HP+ is implemented by Palladium, in collaboration with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Avenir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Health, Futures Group Global Outreach, Plan International USA, Population Reference Bureau, RTI International,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ThinkWell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 White Ribbon Alliance for Safe Motherhood.</a:t>
            </a: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presentation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produced for review by the U.S. Agency for International Development. It was prepared by </a:t>
            </a:r>
            <a:r>
              <a:rPr lang="en-US" sz="11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HP+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information provided </a:t>
            </a:r>
            <a:r>
              <a:rPr lang="en-US" sz="11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presentation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not official U.S. Government information and does not necessarily reflect the views or positions of the U.S. Agency for International Development or the U.S. Government.</a:t>
            </a:r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38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1" y="3408672"/>
            <a:ext cx="77724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03264" y="293586"/>
            <a:ext cx="2840736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t>February 7, 2022</a:t>
            </a:fld>
            <a:endParaRPr lang="en-US" dirty="0"/>
          </a:p>
        </p:txBody>
      </p:sp>
      <p:pic>
        <p:nvPicPr>
          <p:cNvPr id="8" name="Picture 7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11" name="Picture 10" descr="HP+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20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E5C7B2-6E16-4038-A7D5-4ED368DE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237E-AE30-4090-B810-82FE4F15CB9D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0CD18-8918-434E-8AEE-3722E1CF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633A6-3EE9-4336-815C-4FA42F63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ADCC-AAE7-4814-918E-7318C37752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880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0807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5DD9F-3D14-4C23-A8AF-B3CBADC0D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D6FD9-B0C5-463A-B9FB-FFD1622D2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80D68-24E9-4F2F-AA5D-CAF3FCECD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237E-AE30-4090-B810-82FE4F15CB9D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3C5BD-918C-40F5-83DD-D24122E61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2B8E7-CA1D-462A-B564-79BA6C79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ADCC-AAE7-4814-918E-7318C37752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58192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85BB1-E801-4287-8FB4-C6A95D7D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3F5C1-7D34-438F-A1AA-097C5F0800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81009-9DD9-4BEE-8ED6-893A06C14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7010D-8467-49E7-BB0A-E9DA19B1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237E-AE30-4090-B810-82FE4F15CB9D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0CC79-5D79-4C6F-A3C4-7D3F6DE10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14472-D365-412E-A87C-FEA7F9697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ADCC-AAE7-4814-918E-7318C37752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3041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A457-3926-4B39-8C27-95CF854C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1CDC4-B9C8-4E37-AAD9-C1124F9D3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237E-AE30-4090-B810-82FE4F15CB9D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BDAD1-A958-4EC3-A2FD-A75229F4A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1AA4-3F4E-441A-ACFF-AA5F5D20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ADCC-AAE7-4814-918E-7318C37752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99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0"/>
          </p:nvPr>
        </p:nvSpPr>
        <p:spPr>
          <a:xfrm>
            <a:off x="7086600" y="65278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AE018B-3521-43AA-A92A-04E6DD2F6A5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1"/>
          </p:nvPr>
        </p:nvSpPr>
        <p:spPr>
          <a:xfrm>
            <a:off x="2819400" y="6172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112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89F90-07F6-4542-99E2-0672A351F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10A88-EAA6-4207-9D76-4AA061A41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26631-41AB-43CB-96DB-860B97D59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237E-AE30-4090-B810-82FE4F15CB9D}" type="datetimeFigureOut">
              <a:rPr lang="en-GB" smtClean="0"/>
              <a:t>07/02/2022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6FB4D-E992-4591-A322-E28526D8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9F88-9F65-41DA-9778-D143089C4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9ADCC-AAE7-4814-918E-7318C377529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41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1" y="3408672"/>
            <a:ext cx="77724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03264" y="293586"/>
            <a:ext cx="2840736" cy="362930"/>
          </a:xfrm>
        </p:spPr>
        <p:txBody>
          <a:bodyPr/>
          <a:lstStyle/>
          <a:p>
            <a:fld id="{D8CCAB48-4A73-B34C-8291-F8975FA2FB0B}" type="datetime4">
              <a:rPr lang="en-US" smtClean="0"/>
              <a:t>February 7, 2022</a:t>
            </a:fld>
            <a:endParaRPr lang="en-US" dirty="0"/>
          </a:p>
        </p:txBody>
      </p:sp>
      <p:pic>
        <p:nvPicPr>
          <p:cNvPr id="11" name="Picture 10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12" name="Picture 11" descr="HP+ logo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FAR Phot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31649"/>
            <a:ext cx="9144000" cy="992963"/>
          </a:xfrm>
          <a:solidFill>
            <a:schemeClr val="tx1">
              <a:alpha val="70000"/>
            </a:schemeClr>
          </a:solidFill>
        </p:spPr>
        <p:txBody>
          <a:bodyPr lIns="274320" rIns="274320" anchor="b" anchorCtr="0"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24612"/>
            <a:ext cx="9144000" cy="1257039"/>
          </a:xfrm>
          <a:solidFill>
            <a:schemeClr val="tx1">
              <a:alpha val="70000"/>
            </a:schemeClr>
          </a:solidFill>
        </p:spPr>
        <p:txBody>
          <a:bodyPr lIns="274320" tIns="274320" rIns="274320" anchor="t" anchorCtr="0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6291072" y="293586"/>
            <a:ext cx="2852928" cy="362929"/>
          </a:xfrm>
          <a:solidFill>
            <a:schemeClr val="tx1">
              <a:alpha val="80000"/>
            </a:schemeClr>
          </a:solidFill>
        </p:spPr>
        <p:txBody>
          <a:bodyPr/>
          <a:lstStyle>
            <a:lvl1pPr>
              <a:defRPr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fld id="{A9E55C46-7762-4F44-8C44-96C1652431CC}" type="datetime4">
              <a:rPr lang="en-US" smtClean="0"/>
              <a:pPr/>
              <a:t>February 7, 2022</a:t>
            </a:fld>
            <a:endParaRPr lang="en-US" dirty="0"/>
          </a:p>
        </p:txBody>
      </p:sp>
      <p:pic>
        <p:nvPicPr>
          <p:cNvPr id="9" name="Picture 8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10" name="Picture 9" descr="PEPFAR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820" y="5883743"/>
            <a:ext cx="1007261" cy="671508"/>
          </a:xfrm>
          <a:prstGeom prst="rect">
            <a:avLst/>
          </a:prstGeom>
        </p:spPr>
      </p:pic>
      <p:pic>
        <p:nvPicPr>
          <p:cNvPr id="11" name="Picture 10" descr="HP+ logo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FAR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Medium Regular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1" y="3408672"/>
            <a:ext cx="77724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303264" y="293586"/>
            <a:ext cx="2840736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pPr/>
              <a:t>February 7, 2022</a:t>
            </a:fld>
            <a:endParaRPr lang="en-US" dirty="0"/>
          </a:p>
        </p:txBody>
      </p:sp>
      <p:pic>
        <p:nvPicPr>
          <p:cNvPr id="11" name="Picture 10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13" name="Picture 12" descr="PEPFAR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820" y="5883743"/>
            <a:ext cx="1007261" cy="671508"/>
          </a:xfrm>
          <a:prstGeom prst="rect">
            <a:avLst/>
          </a:prstGeom>
        </p:spPr>
      </p:pic>
      <p:pic>
        <p:nvPicPr>
          <p:cNvPr id="12" name="Picture 11" descr="HP+ logo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FAR Orang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85801" y="3408672"/>
            <a:ext cx="77724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03264" y="293586"/>
            <a:ext cx="2840736" cy="362930"/>
          </a:xfrm>
        </p:spPr>
        <p:txBody>
          <a:bodyPr/>
          <a:lstStyle/>
          <a:p>
            <a:fld id="{A9E55C46-7762-4F44-8C44-96C1652431CC}" type="datetime4">
              <a:rPr lang="en-US" smtClean="0"/>
              <a:t>February 7, 2022</a:t>
            </a:fld>
            <a:endParaRPr lang="en-US" dirty="0"/>
          </a:p>
        </p:txBody>
      </p:sp>
      <p:pic>
        <p:nvPicPr>
          <p:cNvPr id="15" name="Picture 14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17" name="Picture 16" descr="PEPFAR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820" y="5883743"/>
            <a:ext cx="1007261" cy="671508"/>
          </a:xfrm>
          <a:prstGeom prst="rect">
            <a:avLst/>
          </a:prstGeom>
        </p:spPr>
      </p:pic>
      <p:pic>
        <p:nvPicPr>
          <p:cNvPr id="16" name="Picture 15" descr="HP+ logo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PFAR Gre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5809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Franklin Gothic Medium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1" y="649729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5801" y="3408672"/>
            <a:ext cx="7772400" cy="1376493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03264" y="293586"/>
            <a:ext cx="2840736" cy="362930"/>
          </a:xfrm>
        </p:spPr>
        <p:txBody>
          <a:bodyPr/>
          <a:lstStyle/>
          <a:p>
            <a:fld id="{D8CCAB48-4A73-B34C-8291-F8975FA2FB0B}" type="datetime4">
              <a:rPr lang="en-US" smtClean="0"/>
              <a:t>February 7, 2022</a:t>
            </a:fld>
            <a:endParaRPr lang="en-US" dirty="0"/>
          </a:p>
        </p:txBody>
      </p:sp>
      <p:pic>
        <p:nvPicPr>
          <p:cNvPr id="12" name="Picture 11" descr="USAID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10" y="5853737"/>
            <a:ext cx="1880516" cy="731520"/>
          </a:xfrm>
          <a:prstGeom prst="rect">
            <a:avLst/>
          </a:prstGeom>
        </p:spPr>
      </p:pic>
      <p:pic>
        <p:nvPicPr>
          <p:cNvPr id="15" name="Picture 14" descr="PEPFAR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0820" y="5883743"/>
            <a:ext cx="1007261" cy="671508"/>
          </a:xfrm>
          <a:prstGeom prst="rect">
            <a:avLst/>
          </a:prstGeom>
        </p:spPr>
      </p:pic>
      <p:pic>
        <p:nvPicPr>
          <p:cNvPr id="13" name="Picture 12" descr="HP+ logo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4775" y="5945177"/>
            <a:ext cx="141004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7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3" y="-3692"/>
            <a:ext cx="2447926" cy="28458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826495"/>
            <a:ext cx="9144000" cy="1560154"/>
          </a:xfrm>
          <a:solidFill>
            <a:schemeClr val="tx2"/>
          </a:solidFill>
        </p:spPr>
        <p:txBody>
          <a:bodyPr lIns="274320" rIns="274320" anchor="b" anchorCtr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" y="4386649"/>
            <a:ext cx="9143998" cy="1194344"/>
          </a:xfrm>
          <a:solidFill>
            <a:schemeClr val="tx2"/>
          </a:solidFill>
        </p:spPr>
        <p:txBody>
          <a:bodyPr lIns="274320" tIns="274320" rIns="274320"/>
          <a:lstStyle>
            <a:lvl1pPr marL="0" indent="0" algn="l">
              <a:buNone/>
              <a:defRPr sz="2400" b="0" i="0">
                <a:solidFill>
                  <a:schemeClr val="bg2"/>
                </a:solidFill>
                <a:latin typeface="Georgia Regular" charset="0"/>
                <a:ea typeface="Georgia Regular" charset="0"/>
                <a:cs typeface="Georgia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 or quote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180172" y="6313605"/>
            <a:ext cx="963827" cy="36293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0DB2D1B-442C-D640-B645-FF55D99A1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2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303264" y="293586"/>
            <a:ext cx="2840736" cy="36293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alpha val="70000"/>
                  </a:schemeClr>
                </a:solidFill>
              </a:defRPr>
            </a:lvl1pPr>
          </a:lstStyle>
          <a:p>
            <a:fld id="{A9E55C46-7762-4F44-8C44-96C1652431CC}" type="datetime4">
              <a:rPr lang="en-US" smtClean="0"/>
              <a:pPr/>
              <a:t>February 7,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7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673" r:id="rId5"/>
    <p:sldLayoutId id="2147483678" r:id="rId6"/>
    <p:sldLayoutId id="2147483676" r:id="rId7"/>
    <p:sldLayoutId id="2147483672" r:id="rId8"/>
    <p:sldLayoutId id="2147483701" r:id="rId9"/>
    <p:sldLayoutId id="2147483702" r:id="rId10"/>
    <p:sldLayoutId id="2147483703" r:id="rId11"/>
    <p:sldLayoutId id="2147483679" r:id="rId12"/>
    <p:sldLayoutId id="2147483661" r:id="rId13"/>
    <p:sldLayoutId id="2147483680" r:id="rId14"/>
    <p:sldLayoutId id="2147483684" r:id="rId15"/>
    <p:sldLayoutId id="2147483685" r:id="rId16"/>
    <p:sldLayoutId id="2147483686" r:id="rId17"/>
    <p:sldLayoutId id="2147483681" r:id="rId18"/>
    <p:sldLayoutId id="2147483682" r:id="rId19"/>
    <p:sldLayoutId id="2147483666" r:id="rId20"/>
    <p:sldLayoutId id="2147483664" r:id="rId21"/>
    <p:sldLayoutId id="2147483674" r:id="rId22"/>
    <p:sldLayoutId id="2147483662" r:id="rId23"/>
    <p:sldLayoutId id="2147483692" r:id="rId24"/>
    <p:sldLayoutId id="2147483693" r:id="rId25"/>
    <p:sldLayoutId id="2147483694" r:id="rId26"/>
    <p:sldLayoutId id="2147483675" r:id="rId27"/>
    <p:sldLayoutId id="2147483687" r:id="rId28"/>
    <p:sldLayoutId id="2147483688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-150">
          <a:solidFill>
            <a:srgbClr val="313A40"/>
          </a:solidFill>
          <a:latin typeface="Franklin Gothic Medium Regular" charset="0"/>
          <a:ea typeface="Franklin Gothic Medium Regular" charset="0"/>
          <a:cs typeface="Franklin Gothic Medium Regular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Arial" panose="020B0604020202020204" pitchFamily="34" charset="0"/>
        <a:buChar char="•"/>
        <a:defRPr sz="28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§"/>
        <a:defRPr sz="20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Arial" charset="0"/>
        <a:buChar char="•"/>
        <a:defRPr sz="1800" b="0" i="0" kern="1200">
          <a:solidFill>
            <a:srgbClr val="313A4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/>
              <a:t>Оценка Национальных Затрат противодействие ВИЧ/СПИД</a:t>
            </a:r>
            <a:br>
              <a:rPr lang="ru-RU" sz="3200" b="1" dirty="0"/>
            </a:br>
            <a:r>
              <a:rPr lang="en-US" sz="3200" b="1" dirty="0"/>
              <a:t>National AIDS Spending Assessment (NASA)</a:t>
            </a:r>
            <a:br>
              <a:rPr lang="en-US" sz="3200" b="1" i="1" dirty="0"/>
            </a:br>
            <a:r>
              <a:rPr lang="ru-RU" sz="3200" b="1" i="1" dirty="0"/>
              <a:t>Результаты и рекомендации.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ru-RU" alt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Катерина </a:t>
            </a:r>
            <a:r>
              <a:rPr lang="ru-RU" altLang="en-US" sz="2800" b="1" dirty="0" err="1">
                <a:solidFill>
                  <a:schemeClr val="bg1"/>
                </a:solidFill>
                <a:cs typeface="Arial" panose="020B0604020202020204" pitchFamily="34" charset="0"/>
              </a:rPr>
              <a:t>Шарапка</a:t>
            </a:r>
            <a:endParaRPr lang="ru-RU" altLang="en-US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6172635" y="4801050"/>
            <a:ext cx="2840736" cy="362930"/>
          </a:xfrm>
        </p:spPr>
        <p:txBody>
          <a:bodyPr/>
          <a:lstStyle/>
          <a:p>
            <a:r>
              <a:rPr lang="ru-RU" dirty="0"/>
              <a:t>Февраль, 7 202</a:t>
            </a:r>
            <a:r>
              <a:rPr lang="en-US" dirty="0"/>
              <a:t>2</a:t>
            </a:r>
          </a:p>
        </p:txBody>
      </p:sp>
      <p:pic>
        <p:nvPicPr>
          <p:cNvPr id="8" name="Picture 19" descr="UNAIDS_web_RGB_en">
            <a:extLst>
              <a:ext uri="{FF2B5EF4-FFF2-40B4-BE49-F238E27FC236}">
                <a16:creationId xmlns:a16="http://schemas.microsoft.com/office/drawing/2014/main" id="{67807F63-A734-EB49-8994-DC78E54F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48" y="6040235"/>
            <a:ext cx="2127216" cy="33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BB29808-CAAB-5C45-B7C6-023892A66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359" y="5847558"/>
            <a:ext cx="2084229" cy="70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77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258-83CC-154B-ACB3-24A62A10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0722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Основные результаты. </a:t>
            </a:r>
            <a:br>
              <a:rPr lang="ru-RU" sz="3200" dirty="0"/>
            </a:br>
            <a:r>
              <a:rPr lang="ru-RU" sz="3200" b="1" dirty="0"/>
              <a:t>Расходы в связи с ВИЧ в разрезе данных о поставщиках услуг.</a:t>
            </a:r>
            <a:endParaRPr lang="en-UA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1F02A63-41FE-8748-A836-7E7C140C7D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209746"/>
              </p:ext>
            </p:extLst>
          </p:nvPr>
        </p:nvGraphicFramePr>
        <p:xfrm>
          <a:off x="293474" y="1611800"/>
          <a:ext cx="7886698" cy="44557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58883">
                  <a:extLst>
                    <a:ext uri="{9D8B030D-6E8A-4147-A177-3AD203B41FA5}">
                      <a16:colId xmlns:a16="http://schemas.microsoft.com/office/drawing/2014/main" val="3461385002"/>
                    </a:ext>
                  </a:extLst>
                </a:gridCol>
                <a:gridCol w="1252025">
                  <a:extLst>
                    <a:ext uri="{9D8B030D-6E8A-4147-A177-3AD203B41FA5}">
                      <a16:colId xmlns:a16="http://schemas.microsoft.com/office/drawing/2014/main" val="1956144267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1530713735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1696883575"/>
                    </a:ext>
                  </a:extLst>
                </a:gridCol>
                <a:gridCol w="776756">
                  <a:extLst>
                    <a:ext uri="{9D8B030D-6E8A-4147-A177-3AD203B41FA5}">
                      <a16:colId xmlns:a16="http://schemas.microsoft.com/office/drawing/2014/main" val="722294047"/>
                    </a:ext>
                  </a:extLst>
                </a:gridCol>
                <a:gridCol w="777875">
                  <a:extLst>
                    <a:ext uri="{9D8B030D-6E8A-4147-A177-3AD203B41FA5}">
                      <a16:colId xmlns:a16="http://schemas.microsoft.com/office/drawing/2014/main" val="3406546326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683207971"/>
                    </a:ext>
                  </a:extLst>
                </a:gridCol>
              </a:tblGrid>
              <a:tr h="1148133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</a:rPr>
                        <a:t>Источники финансирования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</a:rPr>
                        <a:t>Затраты, доллар США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Затраты в разрезе источников финансирования, %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717757"/>
                  </a:ext>
                </a:extLst>
              </a:tr>
              <a:tr h="397903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</a:rPr>
                        <a:t>2018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</a:rPr>
                        <a:t>2019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</a:rPr>
                        <a:t>2020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2018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2019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2020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5080805"/>
                  </a:ext>
                </a:extLst>
              </a:tr>
              <a:tr h="7570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</a:rPr>
                        <a:t>Государственные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 dirty="0">
                          <a:effectLst/>
                        </a:rPr>
                        <a:t>3,973,549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 dirty="0">
                          <a:effectLst/>
                        </a:rPr>
                        <a:t>4,722,391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>
                          <a:effectLst/>
                        </a:rPr>
                        <a:t>4,782,363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>
                          <a:effectLst/>
                        </a:rPr>
                        <a:t>44%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>
                          <a:effectLst/>
                        </a:rPr>
                        <a:t>39%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>
                          <a:effectLst/>
                        </a:rPr>
                        <a:t>36%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1723501"/>
                  </a:ext>
                </a:extLst>
              </a:tr>
              <a:tr h="36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</a:rPr>
                        <a:t>Частные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>
                          <a:effectLst/>
                        </a:rPr>
                        <a:t>3,738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 dirty="0">
                          <a:effectLst/>
                        </a:rPr>
                        <a:t>4,202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 dirty="0">
                          <a:effectLst/>
                        </a:rPr>
                        <a:t>48,218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>
                          <a:effectLst/>
                        </a:rPr>
                        <a:t>0%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>
                          <a:effectLst/>
                        </a:rPr>
                        <a:t>0%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>
                          <a:effectLst/>
                        </a:rPr>
                        <a:t>0%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388390"/>
                  </a:ext>
                </a:extLst>
              </a:tr>
              <a:tr h="1417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</a:rPr>
                        <a:t>Международные, организации гражданского общества и НПО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>
                          <a:effectLst/>
                        </a:rPr>
                        <a:t>5,121,885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 dirty="0">
                          <a:effectLst/>
                        </a:rPr>
                        <a:t>7,362,759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 dirty="0">
                          <a:effectLst/>
                        </a:rPr>
                        <a:t>8,334,041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 dirty="0">
                          <a:effectLst/>
                        </a:rPr>
                        <a:t>56%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 dirty="0">
                          <a:effectLst/>
                        </a:rPr>
                        <a:t>61%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700" dirty="0">
                          <a:effectLst/>
                        </a:rPr>
                        <a:t>63%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1177341"/>
                  </a:ext>
                </a:extLst>
              </a:tr>
              <a:tr h="369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</a:rPr>
                        <a:t>Всего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9,099,172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12,089,352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13,164,622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>
                          <a:effectLst/>
                        </a:rPr>
                        <a:t>100%</a:t>
                      </a:r>
                      <a:endParaRPr lang="en-UA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</a:rPr>
                        <a:t>100%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700" dirty="0">
                          <a:effectLst/>
                        </a:rPr>
                        <a:t>100%</a:t>
                      </a:r>
                      <a:endParaRPr lang="en-UA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723299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0907C-8910-2C4E-9C91-883C53145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9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258-83CC-154B-ACB3-24A62A10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Основные результаты. </a:t>
            </a:r>
            <a:br>
              <a:rPr lang="ru-RU" sz="3200" dirty="0"/>
            </a:br>
            <a:r>
              <a:rPr lang="ru-RU" sz="3200" b="1" dirty="0"/>
              <a:t>Расходы в связи с ВИЧ в разрезе данных о целевых группах – бенефициаров услуг.</a:t>
            </a:r>
            <a:r>
              <a:rPr lang="en-UA" sz="32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0907C-8910-2C4E-9C91-883C53145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7F48A01-50BC-D74E-B556-505D55E3F1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308067"/>
              </p:ext>
            </p:extLst>
          </p:nvPr>
        </p:nvGraphicFramePr>
        <p:xfrm>
          <a:off x="464923" y="1582171"/>
          <a:ext cx="8080363" cy="318214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043248">
                  <a:extLst>
                    <a:ext uri="{9D8B030D-6E8A-4147-A177-3AD203B41FA5}">
                      <a16:colId xmlns:a16="http://schemas.microsoft.com/office/drawing/2014/main" val="544178483"/>
                    </a:ext>
                  </a:extLst>
                </a:gridCol>
                <a:gridCol w="1034143">
                  <a:extLst>
                    <a:ext uri="{9D8B030D-6E8A-4147-A177-3AD203B41FA5}">
                      <a16:colId xmlns:a16="http://schemas.microsoft.com/office/drawing/2014/main" val="524985098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1956988581"/>
                    </a:ext>
                  </a:extLst>
                </a:gridCol>
                <a:gridCol w="957943">
                  <a:extLst>
                    <a:ext uri="{9D8B030D-6E8A-4147-A177-3AD203B41FA5}">
                      <a16:colId xmlns:a16="http://schemas.microsoft.com/office/drawing/2014/main" val="1792728360"/>
                    </a:ext>
                  </a:extLst>
                </a:gridCol>
              </a:tblGrid>
              <a:tr h="47522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</a:rPr>
                        <a:t>Затраты в разрезе </a:t>
                      </a:r>
                      <a:r>
                        <a:rPr lang="ru-RU" sz="1400" u="none" strike="noStrike" dirty="0" err="1">
                          <a:effectLst/>
                        </a:rPr>
                        <a:t>бенефециаров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</a:rPr>
                        <a:t>Затраты, доллар США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543659"/>
                  </a:ext>
                </a:extLst>
              </a:tr>
              <a:tr h="97858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2018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2019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2020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529318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Люди, живущие с ВИЧ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 dirty="0">
                          <a:effectLst/>
                        </a:rPr>
                        <a:t>2,201,311</a:t>
                      </a:r>
                      <a:endParaRPr lang="en-UA" sz="1400" b="0" i="0" u="none" strike="noStrike" dirty="0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3,505,545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3,084,191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7303925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Ключевые группы населения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2,044,893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2,761,438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2,735,176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5022704"/>
                  </a:ext>
                </a:extLst>
              </a:tr>
              <a:tr h="43025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Уязвимые, доступные и другие целевые группы населения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258,369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 dirty="0">
                          <a:effectLst/>
                        </a:rPr>
                        <a:t>238,474</a:t>
                      </a:r>
                      <a:endParaRPr lang="en-UA" sz="1400" b="0" i="0" u="none" strike="noStrike" dirty="0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 dirty="0">
                          <a:effectLst/>
                        </a:rPr>
                        <a:t>260,533</a:t>
                      </a:r>
                      <a:endParaRPr lang="en-UA" sz="1400" b="0" i="0" u="none" strike="noStrike" dirty="0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753671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Общее население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576,407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465,323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630,038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93706995"/>
                  </a:ext>
                </a:extLst>
              </a:tr>
              <a:tr h="52977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Конкретные целевые группы населения не разделены по типу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446,970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648,182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427,396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711997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Без целевой группы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3,571,222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4,470,390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6,027,288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142583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>
                          <a:effectLst/>
                        </a:rPr>
                        <a:t>Всего</a:t>
                      </a:r>
                      <a:endParaRPr lang="ru-RU" sz="1400" b="1" i="0" u="none" strike="noStrike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9,099,172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>
                          <a:effectLst/>
                        </a:rPr>
                        <a:t>12,089,352</a:t>
                      </a:r>
                      <a:endParaRPr lang="en-UA" sz="1400" b="0" i="0" u="none" strike="noStrike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A" sz="1400" u="none" strike="noStrike" dirty="0">
                          <a:effectLst/>
                        </a:rPr>
                        <a:t>13,164,622</a:t>
                      </a:r>
                      <a:endParaRPr lang="en-UA" sz="1400" b="0" i="0" u="none" strike="noStrike" dirty="0">
                        <a:solidFill>
                          <a:srgbClr val="2E3235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264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81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258-83CC-154B-ACB3-24A62A10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Основные результаты.</a:t>
            </a:r>
            <a:br>
              <a:rPr lang="ru-RU" sz="3200" dirty="0"/>
            </a:br>
            <a:r>
              <a:rPr lang="ru-RU" sz="3200" b="1" dirty="0"/>
              <a:t>Расходы на ВИЧ в разрезе факторов производства.</a:t>
            </a:r>
            <a:endParaRPr lang="en-UA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C841A37-DB35-F446-B675-713DFB3126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729231"/>
              </p:ext>
            </p:extLst>
          </p:nvPr>
        </p:nvGraphicFramePr>
        <p:xfrm>
          <a:off x="348343" y="1414348"/>
          <a:ext cx="8305800" cy="5203645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542959">
                  <a:extLst>
                    <a:ext uri="{9D8B030D-6E8A-4147-A177-3AD203B41FA5}">
                      <a16:colId xmlns:a16="http://schemas.microsoft.com/office/drawing/2014/main" val="1539892521"/>
                    </a:ext>
                  </a:extLst>
                </a:gridCol>
                <a:gridCol w="891044">
                  <a:extLst>
                    <a:ext uri="{9D8B030D-6E8A-4147-A177-3AD203B41FA5}">
                      <a16:colId xmlns:a16="http://schemas.microsoft.com/office/drawing/2014/main" val="3826013946"/>
                    </a:ext>
                  </a:extLst>
                </a:gridCol>
                <a:gridCol w="986513">
                  <a:extLst>
                    <a:ext uri="{9D8B030D-6E8A-4147-A177-3AD203B41FA5}">
                      <a16:colId xmlns:a16="http://schemas.microsoft.com/office/drawing/2014/main" val="376460966"/>
                    </a:ext>
                  </a:extLst>
                </a:gridCol>
                <a:gridCol w="944081">
                  <a:extLst>
                    <a:ext uri="{9D8B030D-6E8A-4147-A177-3AD203B41FA5}">
                      <a16:colId xmlns:a16="http://schemas.microsoft.com/office/drawing/2014/main" val="161030878"/>
                    </a:ext>
                  </a:extLst>
                </a:gridCol>
                <a:gridCol w="689499">
                  <a:extLst>
                    <a:ext uri="{9D8B030D-6E8A-4147-A177-3AD203B41FA5}">
                      <a16:colId xmlns:a16="http://schemas.microsoft.com/office/drawing/2014/main" val="4102840179"/>
                    </a:ext>
                  </a:extLst>
                </a:gridCol>
                <a:gridCol w="668283">
                  <a:extLst>
                    <a:ext uri="{9D8B030D-6E8A-4147-A177-3AD203B41FA5}">
                      <a16:colId xmlns:a16="http://schemas.microsoft.com/office/drawing/2014/main" val="1431674211"/>
                    </a:ext>
                  </a:extLst>
                </a:gridCol>
                <a:gridCol w="583421">
                  <a:extLst>
                    <a:ext uri="{9D8B030D-6E8A-4147-A177-3AD203B41FA5}">
                      <a16:colId xmlns:a16="http://schemas.microsoft.com/office/drawing/2014/main" val="4000160208"/>
                    </a:ext>
                  </a:extLst>
                </a:gridCol>
              </a:tblGrid>
              <a:tr h="359191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Затраты в разрезе факторов производства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Затраты, доллар США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Затраты в разрезе факторов производства, 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608384"/>
                  </a:ext>
                </a:extLst>
              </a:tr>
              <a:tr h="173602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2019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2018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216055317"/>
                  </a:ext>
                </a:extLst>
              </a:tr>
              <a:tr h="188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Антиретровирусные препараты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201,743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664,804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227,412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1432697771"/>
                  </a:ext>
                </a:extLst>
              </a:tr>
              <a:tr h="173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Внешние услуги по контракту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937,833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780,742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758,479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10%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6%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6%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2664409307"/>
                  </a:ext>
                </a:extLst>
              </a:tr>
              <a:tr h="2658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Другие медицинские и немедицинские товары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186,306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131,825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297,132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1662465083"/>
                  </a:ext>
                </a:extLst>
              </a:tr>
              <a:tr h="173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Другие препараты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238,139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162,455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137,818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3%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1949034247"/>
                  </a:ext>
                </a:extLst>
              </a:tr>
              <a:tr h="2821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Текущие расходы без разбивки на подкатегории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2,621,683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4,423,316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7,119,756 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29%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37%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54%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1776703869"/>
                  </a:ext>
                </a:extLst>
              </a:tr>
              <a:tr h="173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Капитальные расходы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44,343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108,921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100,353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0%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3689779606"/>
                  </a:ext>
                </a:extLst>
              </a:tr>
              <a:tr h="359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Лабораторные реактивы и материалы, диагностические тесты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235,877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577,766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269,623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3%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1793929099"/>
                  </a:ext>
                </a:extLst>
              </a:tr>
              <a:tr h="3591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Персонал, без разбивки на админ, и прямых поставщиков услуг 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1,512,320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1,400,173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1,628,397 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17%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12%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12%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1738843615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Предметы медицинского назначения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120,323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84,309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48,402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0%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3763172532"/>
                  </a:ext>
                </a:extLst>
              </a:tr>
              <a:tr h="173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Препараты ОЗТ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123,200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0  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0%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0%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2086731007"/>
                  </a:ext>
                </a:extLst>
              </a:tr>
              <a:tr h="1880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Противотуберкулезные препараты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71,407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130,069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45,785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0%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122289129"/>
                  </a:ext>
                </a:extLst>
              </a:tr>
              <a:tr h="4288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Прочие текущие расходы по операционному и программному управлению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356,369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398,827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208,695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4%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3%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2%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627422805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Расходы на персонал - Прямые поставщики услуг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489,410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801,890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710,726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7%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1305301048"/>
                  </a:ext>
                </a:extLst>
              </a:tr>
              <a:tr h="2494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Расходы на персонал- На админ. персонал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405,880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610,895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404,834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3%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1927059248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Тесты на ВИЧ, скрининг/диагностика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183,849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266,980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231,885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2%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2864658403"/>
                  </a:ext>
                </a:extLst>
              </a:tr>
              <a:tr h="1736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Тренинги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464,923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302,525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135,957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3%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1%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2229103391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Факторы производства без разбивки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758,488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782,225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529,074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8%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6%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4%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2279859946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Финансовая поддержка бенефициаров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270,278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338,430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310,294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3%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3%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2%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3646500055"/>
                  </a:ext>
                </a:extLst>
              </a:tr>
              <a:tr h="1897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Сумма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9,099,172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12,089,352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13,164,622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100%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>
                          <a:effectLst/>
                        </a:rPr>
                        <a:t>100%</a:t>
                      </a:r>
                      <a:endParaRPr lang="en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200" dirty="0">
                          <a:effectLst/>
                        </a:rPr>
                        <a:t>100%</a:t>
                      </a:r>
                      <a:endParaRPr lang="en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00" marR="33900" marT="0" marB="0" anchor="ctr"/>
                </a:tc>
                <a:extLst>
                  <a:ext uri="{0D108BD9-81ED-4DB2-BD59-A6C34878D82A}">
                    <a16:rowId xmlns:a16="http://schemas.microsoft.com/office/drawing/2014/main" val="380823534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0907C-8910-2C4E-9C91-883C53145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E1930BC4-1372-324A-9C40-747B4ADD3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7988" y="1414463"/>
            <a:ext cx="3017837" cy="7937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9945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258-83CC-154B-ACB3-24A62A10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Основные результаты.</a:t>
            </a:r>
            <a:br>
              <a:rPr lang="ru-RU" sz="3200" dirty="0"/>
            </a:br>
            <a:r>
              <a:rPr lang="en-UA" sz="3200" b="1" dirty="0"/>
              <a:t>Расходы на ВИЧ в разрезе программных направлений. </a:t>
            </a:r>
            <a:r>
              <a:rPr lang="ru-RU" sz="3200" b="1" dirty="0"/>
              <a:t>(1)</a:t>
            </a:r>
            <a:endParaRPr lang="en-UA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793D862-A56E-FD4E-9798-BA1D451AC0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716046"/>
              </p:ext>
            </p:extLst>
          </p:nvPr>
        </p:nvGraphicFramePr>
        <p:xfrm>
          <a:off x="310244" y="1700212"/>
          <a:ext cx="8474526" cy="4985211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3837404">
                  <a:extLst>
                    <a:ext uri="{9D8B030D-6E8A-4147-A177-3AD203B41FA5}">
                      <a16:colId xmlns:a16="http://schemas.microsoft.com/office/drawing/2014/main" val="3256677011"/>
                    </a:ext>
                  </a:extLst>
                </a:gridCol>
                <a:gridCol w="905107">
                  <a:extLst>
                    <a:ext uri="{9D8B030D-6E8A-4147-A177-3AD203B41FA5}">
                      <a16:colId xmlns:a16="http://schemas.microsoft.com/office/drawing/2014/main" val="2501059666"/>
                    </a:ext>
                  </a:extLst>
                </a:gridCol>
                <a:gridCol w="1066290">
                  <a:extLst>
                    <a:ext uri="{9D8B030D-6E8A-4147-A177-3AD203B41FA5}">
                      <a16:colId xmlns:a16="http://schemas.microsoft.com/office/drawing/2014/main" val="1728279641"/>
                    </a:ext>
                  </a:extLst>
                </a:gridCol>
                <a:gridCol w="1016696">
                  <a:extLst>
                    <a:ext uri="{9D8B030D-6E8A-4147-A177-3AD203B41FA5}">
                      <a16:colId xmlns:a16="http://schemas.microsoft.com/office/drawing/2014/main" val="4160936118"/>
                    </a:ext>
                  </a:extLst>
                </a:gridCol>
                <a:gridCol w="582739">
                  <a:extLst>
                    <a:ext uri="{9D8B030D-6E8A-4147-A177-3AD203B41FA5}">
                      <a16:colId xmlns:a16="http://schemas.microsoft.com/office/drawing/2014/main" val="739966610"/>
                    </a:ext>
                  </a:extLst>
                </a:gridCol>
                <a:gridCol w="557943">
                  <a:extLst>
                    <a:ext uri="{9D8B030D-6E8A-4147-A177-3AD203B41FA5}">
                      <a16:colId xmlns:a16="http://schemas.microsoft.com/office/drawing/2014/main" val="3528281993"/>
                    </a:ext>
                  </a:extLst>
                </a:gridCol>
                <a:gridCol w="508347">
                  <a:extLst>
                    <a:ext uri="{9D8B030D-6E8A-4147-A177-3AD203B41FA5}">
                      <a16:colId xmlns:a16="http://schemas.microsoft.com/office/drawing/2014/main" val="1851644553"/>
                    </a:ext>
                  </a:extLst>
                </a:gridCol>
              </a:tblGrid>
              <a:tr h="5886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Затраты в разрезе программных направлений</a:t>
                      </a:r>
                      <a:endParaRPr lang="en-UA" sz="1200" b="1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Затраты, доллар США</a:t>
                      </a:r>
                      <a:endParaRPr lang="en-UA" sz="1200" b="1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Затраты в разрезе факторов производства, %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592051"/>
                  </a:ext>
                </a:extLst>
              </a:tr>
              <a:tr h="182019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2019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2019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2020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542474264"/>
                  </a:ext>
                </a:extLst>
              </a:tr>
              <a:tr h="18201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A" sz="1400" b="1" u="none" strike="noStrike" kern="1200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Профилактика</a:t>
                      </a: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200" u="none" strike="noStrike">
                          <a:effectLst/>
                        </a:rPr>
                        <a:t> 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200" u="none" strike="noStrike">
                          <a:effectLst/>
                        </a:rPr>
                        <a:t> 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200" u="none" strike="noStrike">
                          <a:effectLst/>
                        </a:rPr>
                        <a:t> 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200" u="none" strike="noStrike">
                          <a:effectLst/>
                        </a:rPr>
                        <a:t> 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200" u="none" strike="noStrike">
                          <a:effectLst/>
                        </a:rPr>
                        <a:t> 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200" u="none" strike="noStrike">
                          <a:effectLst/>
                        </a:rPr>
                        <a:t> </a:t>
                      </a:r>
                      <a:endParaRPr lang="en-UA" sz="12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3513464817"/>
                  </a:ext>
                </a:extLst>
              </a:tr>
              <a:tr h="253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Программные мероприятия для </a:t>
                      </a:r>
                      <a:r>
                        <a:rPr lang="ru-RU" sz="1200" u="none" strike="noStrike" dirty="0" err="1">
                          <a:effectLst/>
                        </a:rPr>
                        <a:t>геев</a:t>
                      </a:r>
                      <a:r>
                        <a:rPr lang="ru-RU" sz="1200" u="none" strike="noStrike" dirty="0">
                          <a:effectLst/>
                        </a:rPr>
                        <a:t> и других МСМ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83,235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120,320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239,469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1%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762829951"/>
                  </a:ext>
                </a:extLst>
              </a:tr>
              <a:tr h="253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Программные мероприятия для ЛУИН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668,651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664,130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593,493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5%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944185681"/>
                  </a:ext>
                </a:extLst>
              </a:tr>
              <a:tr h="380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Заместительная терапия и социальная поддержка в рамках программ для ЛУИН 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233,448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492,958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433,956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2550656228"/>
                  </a:ext>
                </a:extLst>
              </a:tr>
              <a:tr h="380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Программные мероприятия для секс-работников и их клиентов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80,912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80,183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123,251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322213213"/>
                  </a:ext>
                </a:extLst>
              </a:tr>
              <a:tr h="253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Программные мероприятия для трансгендеров (TГ)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9,452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5,396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1,402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1947153274"/>
                  </a:ext>
                </a:extLst>
              </a:tr>
              <a:tr h="506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Программные мероприятия для заключенных исправительных учреждений или СИЗО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30,295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79,155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16,804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0%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4070409476"/>
                  </a:ext>
                </a:extLst>
              </a:tr>
              <a:tr h="253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Услуги для ключевых групп населения без разбивки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163,194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444,104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263,335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2%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4%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1142899601"/>
                  </a:ext>
                </a:extLst>
              </a:tr>
              <a:tr h="253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Постконтактная профилактика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213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230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133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0%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0%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17702173"/>
                  </a:ext>
                </a:extLst>
              </a:tr>
              <a:tr h="1820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Доконтактная профилактика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32,412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64247480"/>
                  </a:ext>
                </a:extLst>
              </a:tr>
              <a:tr h="506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Программы профилактики и лечения ИППП для групп населения, не являющихся ключевыми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76,398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73,535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95,219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4025516643"/>
                  </a:ext>
                </a:extLst>
              </a:tr>
              <a:tr h="506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Профилактика вертикальной передачи ВИЧ-инфекции и ранняя диагностика ВИЧ у младенцев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1071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25902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2370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0%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3688642348"/>
                  </a:ext>
                </a:extLst>
              </a:tr>
              <a:tr h="2533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Другие профилактические мероприятия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150,397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195,176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235,750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2%</a:t>
                      </a:r>
                      <a:endParaRPr lang="en-UA" sz="12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2%</a:t>
                      </a:r>
                      <a:endParaRPr lang="en-UA" sz="12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771" marR="5771" marT="5771" marB="0" anchor="ctr"/>
                </a:tc>
                <a:extLst>
                  <a:ext uri="{0D108BD9-81ED-4DB2-BD59-A6C34878D82A}">
                    <a16:rowId xmlns:a16="http://schemas.microsoft.com/office/drawing/2014/main" val="4434809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0907C-8910-2C4E-9C91-883C53145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06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492B124-7D11-B146-A70D-6DDE1EF75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388330"/>
              </p:ext>
            </p:extLst>
          </p:nvPr>
        </p:nvGraphicFramePr>
        <p:xfrm>
          <a:off x="141513" y="1569997"/>
          <a:ext cx="8806544" cy="4860098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4201887">
                  <a:extLst>
                    <a:ext uri="{9D8B030D-6E8A-4147-A177-3AD203B41FA5}">
                      <a16:colId xmlns:a16="http://schemas.microsoft.com/office/drawing/2014/main" val="135638085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101388398"/>
                    </a:ext>
                  </a:extLst>
                </a:gridCol>
                <a:gridCol w="936171">
                  <a:extLst>
                    <a:ext uri="{9D8B030D-6E8A-4147-A177-3AD203B41FA5}">
                      <a16:colId xmlns:a16="http://schemas.microsoft.com/office/drawing/2014/main" val="3226763954"/>
                    </a:ext>
                  </a:extLst>
                </a:gridCol>
                <a:gridCol w="968829">
                  <a:extLst>
                    <a:ext uri="{9D8B030D-6E8A-4147-A177-3AD203B41FA5}">
                      <a16:colId xmlns:a16="http://schemas.microsoft.com/office/drawing/2014/main" val="1844137472"/>
                    </a:ext>
                  </a:extLst>
                </a:gridCol>
                <a:gridCol w="587829">
                  <a:extLst>
                    <a:ext uri="{9D8B030D-6E8A-4147-A177-3AD203B41FA5}">
                      <a16:colId xmlns:a16="http://schemas.microsoft.com/office/drawing/2014/main" val="1282575637"/>
                    </a:ext>
                  </a:extLst>
                </a:gridCol>
                <a:gridCol w="718457">
                  <a:extLst>
                    <a:ext uri="{9D8B030D-6E8A-4147-A177-3AD203B41FA5}">
                      <a16:colId xmlns:a16="http://schemas.microsoft.com/office/drawing/2014/main" val="1295049400"/>
                    </a:ext>
                  </a:extLst>
                </a:gridCol>
                <a:gridCol w="555171">
                  <a:extLst>
                    <a:ext uri="{9D8B030D-6E8A-4147-A177-3AD203B41FA5}">
                      <a16:colId xmlns:a16="http://schemas.microsoft.com/office/drawing/2014/main" val="3640464480"/>
                    </a:ext>
                  </a:extLst>
                </a:gridCol>
              </a:tblGrid>
              <a:tr h="48632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Затраты в разрезе программных направлений</a:t>
                      </a:r>
                      <a:endParaRPr lang="en-UA" sz="1400" b="1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Затраты, доллар США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Затраты в разрезе факторов производства, %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864401"/>
                  </a:ext>
                </a:extLst>
              </a:tr>
              <a:tr h="212676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2018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2019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2020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2018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2019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2020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677836920"/>
                  </a:ext>
                </a:extLst>
              </a:tr>
              <a:tr h="31547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A" sz="1400" b="1" u="none" strike="noStrike" kern="1200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Тестирование и консультирование на ВИЧ</a:t>
                      </a: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3572289814"/>
                  </a:ext>
                </a:extLst>
              </a:tr>
              <a:tr h="517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Тестирование и консультирование, инициированное представителем услуг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71,540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37,221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60,003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94991697"/>
                  </a:ext>
                </a:extLst>
              </a:tr>
              <a:tr h="265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ТиК</a:t>
                      </a:r>
                      <a:r>
                        <a:rPr lang="ru-RU" sz="1400" u="none" strike="noStrike" dirty="0">
                          <a:effectLst/>
                        </a:rPr>
                        <a:t> на ВИЧ среди беременных 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197,450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147,080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178,968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1049430865"/>
                  </a:ext>
                </a:extLst>
              </a:tr>
              <a:tr h="212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ТиК на ВИЧ для МСМ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34,183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34,325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53,822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1070837179"/>
                  </a:ext>
                </a:extLst>
              </a:tr>
              <a:tr h="212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ТиК на ВИЧ для ЛУИН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104,920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105,336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84,419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1345378197"/>
                  </a:ext>
                </a:extLst>
              </a:tr>
              <a:tr h="265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ТиК на ВИЧ для секс-работников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6,804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10,569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50,141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2942505909"/>
                  </a:ext>
                </a:extLst>
              </a:tr>
              <a:tr h="5339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ТиК</a:t>
                      </a:r>
                      <a:r>
                        <a:rPr lang="ru-RU" sz="1400" u="none" strike="noStrike" dirty="0">
                          <a:effectLst/>
                        </a:rPr>
                        <a:t> для заключенных исправительных и следственных учреждений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88,929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50,047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54,147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3100262052"/>
                  </a:ext>
                </a:extLst>
              </a:tr>
              <a:tr h="2642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ТиК на ВИЧ общего населения 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146,266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60,335 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192,168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2135747819"/>
                  </a:ext>
                </a:extLst>
              </a:tr>
              <a:tr h="269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Обязательное тестирование на ВИЧ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97,350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107,258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105,811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2216142476"/>
                  </a:ext>
                </a:extLst>
              </a:tr>
              <a:tr h="2655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Скрининг на ВИЧ в банках крови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83,034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109,649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91,631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2780313977"/>
                  </a:ext>
                </a:extLst>
              </a:tr>
              <a:tr h="418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ТиК</a:t>
                      </a:r>
                      <a:r>
                        <a:rPr lang="ru-RU" sz="1400" u="none" strike="noStrike" dirty="0">
                          <a:effectLst/>
                        </a:rPr>
                        <a:t> на ВИЧ среди уязвимых и доступных групп населения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80,225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22,028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16,102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1498466798"/>
                  </a:ext>
                </a:extLst>
              </a:tr>
              <a:tr h="4180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err="1">
                          <a:effectLst/>
                        </a:rPr>
                        <a:t>ТиК</a:t>
                      </a:r>
                      <a:r>
                        <a:rPr lang="ru-RU" sz="1400" u="none" strike="noStrike" dirty="0">
                          <a:effectLst/>
                        </a:rPr>
                        <a:t> на ВИЧ без разбивки по категориям 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913,087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1,177,148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1,020,156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8%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587" marR="7587" marT="7587" marB="0" anchor="ctr"/>
                </a:tc>
                <a:extLst>
                  <a:ext uri="{0D108BD9-81ED-4DB2-BD59-A6C34878D82A}">
                    <a16:rowId xmlns:a16="http://schemas.microsoft.com/office/drawing/2014/main" val="289231438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0907C-8910-2C4E-9C91-883C53145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C6B189-3B8C-5943-8AE6-B94745AF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Основные результаты.</a:t>
            </a:r>
            <a:br>
              <a:rPr lang="ru-RU" sz="3200" dirty="0"/>
            </a:br>
            <a:r>
              <a:rPr lang="en-UA" sz="3200" b="1" dirty="0"/>
              <a:t>Расходы на ВИЧ в разрезе программных направлений. </a:t>
            </a:r>
            <a:r>
              <a:rPr lang="ru-RU" sz="3200" b="1" dirty="0"/>
              <a:t>(2)</a:t>
            </a:r>
            <a:endParaRPr lang="en-UA" sz="3200" dirty="0"/>
          </a:p>
        </p:txBody>
      </p:sp>
    </p:spTree>
    <p:extLst>
      <p:ext uri="{BB962C8B-B14F-4D97-AF65-F5344CB8AC3E}">
        <p14:creationId xmlns:p14="http://schemas.microsoft.com/office/powerpoint/2010/main" val="327466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078D564-6789-804B-AF26-D6C79CB988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214638"/>
              </p:ext>
            </p:extLst>
          </p:nvPr>
        </p:nvGraphicFramePr>
        <p:xfrm>
          <a:off x="337457" y="1540785"/>
          <a:ext cx="8403772" cy="5001529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3993660">
                  <a:extLst>
                    <a:ext uri="{9D8B030D-6E8A-4147-A177-3AD203B41FA5}">
                      <a16:colId xmlns:a16="http://schemas.microsoft.com/office/drawing/2014/main" val="3312073665"/>
                    </a:ext>
                  </a:extLst>
                </a:gridCol>
                <a:gridCol w="832902">
                  <a:extLst>
                    <a:ext uri="{9D8B030D-6E8A-4147-A177-3AD203B41FA5}">
                      <a16:colId xmlns:a16="http://schemas.microsoft.com/office/drawing/2014/main" val="2085301909"/>
                    </a:ext>
                  </a:extLst>
                </a:gridCol>
                <a:gridCol w="907650">
                  <a:extLst>
                    <a:ext uri="{9D8B030D-6E8A-4147-A177-3AD203B41FA5}">
                      <a16:colId xmlns:a16="http://schemas.microsoft.com/office/drawing/2014/main" val="185362118"/>
                    </a:ext>
                  </a:extLst>
                </a:gridCol>
                <a:gridCol w="886293">
                  <a:extLst>
                    <a:ext uri="{9D8B030D-6E8A-4147-A177-3AD203B41FA5}">
                      <a16:colId xmlns:a16="http://schemas.microsoft.com/office/drawing/2014/main" val="4282371370"/>
                    </a:ext>
                  </a:extLst>
                </a:gridCol>
                <a:gridCol w="587304">
                  <a:extLst>
                    <a:ext uri="{9D8B030D-6E8A-4147-A177-3AD203B41FA5}">
                      <a16:colId xmlns:a16="http://schemas.microsoft.com/office/drawing/2014/main" val="2247389222"/>
                    </a:ext>
                  </a:extLst>
                </a:gridCol>
                <a:gridCol w="608659">
                  <a:extLst>
                    <a:ext uri="{9D8B030D-6E8A-4147-A177-3AD203B41FA5}">
                      <a16:colId xmlns:a16="http://schemas.microsoft.com/office/drawing/2014/main" val="3208238131"/>
                    </a:ext>
                  </a:extLst>
                </a:gridCol>
                <a:gridCol w="587304">
                  <a:extLst>
                    <a:ext uri="{9D8B030D-6E8A-4147-A177-3AD203B41FA5}">
                      <a16:colId xmlns:a16="http://schemas.microsoft.com/office/drawing/2014/main" val="2706048110"/>
                    </a:ext>
                  </a:extLst>
                </a:gridCol>
              </a:tblGrid>
              <a:tr h="65888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Затраты в разрезе программных направлений</a:t>
                      </a:r>
                      <a:endParaRPr lang="en-UA" sz="1400" b="1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Затраты, доллар США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Затраты в разрезе факторов производства, %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791352"/>
                  </a:ext>
                </a:extLst>
              </a:tr>
              <a:tr h="224958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2018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2019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2020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2018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2019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2020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3991627644"/>
                  </a:ext>
                </a:extLst>
              </a:tr>
              <a:tr h="22495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A" sz="1400" b="1" u="none" strike="noStrike" kern="1200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Лечение, уход и поддержка</a:t>
                      </a: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3473491580"/>
                  </a:ext>
                </a:extLst>
              </a:tr>
              <a:tr h="335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АРТ без разбивки по возрасту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365,333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757,739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653,506 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180485442"/>
                  </a:ext>
                </a:extLst>
              </a:tr>
              <a:tr h="499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Соблюдение режима лечения и удержание на АРТ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26,615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104,610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74,525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4259706347"/>
                  </a:ext>
                </a:extLst>
              </a:tr>
              <a:tr h="335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Специальный лабораторный мониторинг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360,256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493,909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375,838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3413393274"/>
                  </a:ext>
                </a:extLst>
              </a:tr>
              <a:tr h="664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Профилактика гепатита, скрининг, диагностика, лечение и соблюдение режима лечения для ЛЖВ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225,542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139,985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86,566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2188730963"/>
                  </a:ext>
                </a:extLst>
              </a:tr>
              <a:tr h="335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Профилактика и лечение других ОИ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24,066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23,279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39,647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2882808169"/>
                  </a:ext>
                </a:extLst>
              </a:tr>
              <a:tr h="8286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Профилактика туберкулеза, выявление случаев, скрининг, диагностика, лечение и соблюдение режима лечения для ЛЖВ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124,804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308,643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345,508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186139100"/>
                  </a:ext>
                </a:extLst>
              </a:tr>
              <a:tr h="335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Другие услуги по уходу и лечению 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776,357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1,329,198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1,158,704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1706879051"/>
                  </a:ext>
                </a:extLst>
              </a:tr>
              <a:tr h="224958">
                <a:tc>
                  <a:txBody>
                    <a:bodyPr/>
                    <a:lstStyle/>
                    <a:p>
                      <a:pPr algn="l" fontAlgn="ctr"/>
                      <a:r>
                        <a:rPr lang="en-UA" sz="1400" u="none" strike="noStrike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Социальная защита</a:t>
                      </a:r>
                      <a:endParaRPr lang="en-UA" sz="1400" b="1" i="0" u="none" strike="noStrike" dirty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1400" b="1" i="0" u="none" strike="noStrike" dirty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1400" b="1" i="0" u="none" strike="noStrike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1400" b="1" i="0" u="none" strike="noStrike" dirty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1400" b="1" i="0" u="none" strike="noStrike" dirty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1400" b="1" i="0" u="none" strike="noStrike" dirty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1400" b="1" i="0" u="none" strike="noStrike" dirty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3558494014"/>
                  </a:ext>
                </a:extLst>
              </a:tr>
              <a:tr h="3350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Услуги социальной защиты и социальные услуги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272,023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382,163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317,701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3%</a:t>
                      </a:r>
                      <a:endParaRPr lang="en-UA" sz="14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2%</a:t>
                      </a:r>
                      <a:endParaRPr lang="en-UA" sz="14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7862" marR="7862" marT="7862" marB="0" anchor="ctr"/>
                </a:tc>
                <a:extLst>
                  <a:ext uri="{0D108BD9-81ED-4DB2-BD59-A6C34878D82A}">
                    <a16:rowId xmlns:a16="http://schemas.microsoft.com/office/drawing/2014/main" val="139132559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0907C-8910-2C4E-9C91-883C53145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AB0A6F-D750-CD4F-A606-C92C391B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Основные результаты.</a:t>
            </a:r>
            <a:br>
              <a:rPr lang="ru-RU" sz="3200" dirty="0"/>
            </a:br>
            <a:r>
              <a:rPr lang="en-UA" sz="3200" b="1" dirty="0"/>
              <a:t>Расходы на ВИЧ в разрезе программных направлений. </a:t>
            </a:r>
            <a:r>
              <a:rPr lang="ru-RU" sz="3200" b="1" dirty="0"/>
              <a:t>(3)</a:t>
            </a:r>
            <a:endParaRPr lang="en-UA" sz="3200" dirty="0"/>
          </a:p>
        </p:txBody>
      </p:sp>
    </p:spTree>
    <p:extLst>
      <p:ext uri="{BB962C8B-B14F-4D97-AF65-F5344CB8AC3E}">
        <p14:creationId xmlns:p14="http://schemas.microsoft.com/office/powerpoint/2010/main" val="2207451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258-83CC-154B-ACB3-24A62A10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Основные результаты.</a:t>
            </a:r>
            <a:br>
              <a:rPr lang="ru-RU" sz="3200" dirty="0"/>
            </a:br>
            <a:r>
              <a:rPr lang="en-UA" sz="3200" b="1" dirty="0"/>
              <a:t>Расходы на ВИЧ в разрезе программных направлений. </a:t>
            </a:r>
            <a:r>
              <a:rPr lang="ru-RU" sz="3200" b="1" dirty="0"/>
              <a:t>(4)</a:t>
            </a:r>
            <a:endParaRPr lang="en-UA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C718528-E691-7A47-A4D8-47DF1D138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252346"/>
              </p:ext>
            </p:extLst>
          </p:nvPr>
        </p:nvGraphicFramePr>
        <p:xfrm>
          <a:off x="248899" y="1516194"/>
          <a:ext cx="8568530" cy="4906376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3874752">
                  <a:extLst>
                    <a:ext uri="{9D8B030D-6E8A-4147-A177-3AD203B41FA5}">
                      <a16:colId xmlns:a16="http://schemas.microsoft.com/office/drawing/2014/main" val="1673803590"/>
                    </a:ext>
                  </a:extLst>
                </a:gridCol>
                <a:gridCol w="811137">
                  <a:extLst>
                    <a:ext uri="{9D8B030D-6E8A-4147-A177-3AD203B41FA5}">
                      <a16:colId xmlns:a16="http://schemas.microsoft.com/office/drawing/2014/main" val="256621338"/>
                    </a:ext>
                  </a:extLst>
                </a:gridCol>
                <a:gridCol w="876028">
                  <a:extLst>
                    <a:ext uri="{9D8B030D-6E8A-4147-A177-3AD203B41FA5}">
                      <a16:colId xmlns:a16="http://schemas.microsoft.com/office/drawing/2014/main" val="3602737842"/>
                    </a:ext>
                  </a:extLst>
                </a:gridCol>
                <a:gridCol w="930104">
                  <a:extLst>
                    <a:ext uri="{9D8B030D-6E8A-4147-A177-3AD203B41FA5}">
                      <a16:colId xmlns:a16="http://schemas.microsoft.com/office/drawing/2014/main" val="504857280"/>
                    </a:ext>
                  </a:extLst>
                </a:gridCol>
                <a:gridCol w="832767">
                  <a:extLst>
                    <a:ext uri="{9D8B030D-6E8A-4147-A177-3AD203B41FA5}">
                      <a16:colId xmlns:a16="http://schemas.microsoft.com/office/drawing/2014/main" val="338385912"/>
                    </a:ext>
                  </a:extLst>
                </a:gridCol>
                <a:gridCol w="648910">
                  <a:extLst>
                    <a:ext uri="{9D8B030D-6E8A-4147-A177-3AD203B41FA5}">
                      <a16:colId xmlns:a16="http://schemas.microsoft.com/office/drawing/2014/main" val="1756199750"/>
                    </a:ext>
                  </a:extLst>
                </a:gridCol>
                <a:gridCol w="594832">
                  <a:extLst>
                    <a:ext uri="{9D8B030D-6E8A-4147-A177-3AD203B41FA5}">
                      <a16:colId xmlns:a16="http://schemas.microsoft.com/office/drawing/2014/main" val="2643754088"/>
                    </a:ext>
                  </a:extLst>
                </a:gridCol>
              </a:tblGrid>
              <a:tr h="4032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Затраты в разрезе программных направлений</a:t>
                      </a:r>
                      <a:endParaRPr lang="en-UA" sz="1300" b="1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Затраты, доллар США</a:t>
                      </a:r>
                      <a:endParaRPr lang="en-UA" sz="13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Затраты в разрезе факторов производства, %</a:t>
                      </a:r>
                      <a:endParaRPr lang="en-UA" sz="13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51062"/>
                  </a:ext>
                </a:extLst>
              </a:tr>
              <a:tr h="204378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2018</a:t>
                      </a:r>
                      <a:endParaRPr lang="en-UA" sz="13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2019</a:t>
                      </a:r>
                      <a:endParaRPr lang="en-UA" sz="1300" b="1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2020</a:t>
                      </a:r>
                      <a:endParaRPr lang="en-UA" sz="13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2018</a:t>
                      </a:r>
                      <a:endParaRPr lang="en-UA" sz="13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2019</a:t>
                      </a:r>
                      <a:endParaRPr lang="en-UA" sz="13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2020</a:t>
                      </a:r>
                      <a:endParaRPr lang="en-UA" sz="13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1945081816"/>
                  </a:ext>
                </a:extLst>
              </a:tr>
              <a:tr h="204378">
                <a:tc>
                  <a:txBody>
                    <a:bodyPr/>
                    <a:lstStyle/>
                    <a:p>
                      <a:pPr algn="l" fontAlgn="ctr"/>
                      <a:r>
                        <a:rPr lang="en-UA" sz="1300" u="none" strike="noStrike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Другое</a:t>
                      </a:r>
                      <a:endParaRPr lang="en-UA" sz="1300" b="1" i="0" u="none" strike="noStrike" dirty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300" u="none" strike="noStrike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1300" b="1" i="0" u="none" strike="noStrike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300" u="none" strike="noStrike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1300" b="1" i="0" u="none" strike="noStrike" dirty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300" u="none" strike="noStrike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1300" b="1" i="0" u="none" strike="noStrike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300" u="none" strike="noStrike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1300" b="1" i="0" u="none" strike="noStrike" dirty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300" u="none" strike="noStrike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1300" b="1" i="0" u="none" strike="noStrike" dirty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300" u="none" strike="noStrike" dirty="0">
                          <a:solidFill>
                            <a:schemeClr val="accent3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UA" sz="1300" b="1" i="0" u="none" strike="noStrike" dirty="0">
                        <a:solidFill>
                          <a:schemeClr val="accent3">
                            <a:lumMod val="50000"/>
                            <a:lumOff val="50000"/>
                          </a:schemeClr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2489774776"/>
                  </a:ext>
                </a:extLst>
              </a:tr>
              <a:tr h="204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Адвокация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64,406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178,971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148971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1%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1%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569849138"/>
                  </a:ext>
                </a:extLst>
              </a:tr>
              <a:tr h="204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Программы по правам человека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510,594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565,760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684,859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6%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3432921318"/>
                  </a:ext>
                </a:extLst>
              </a:tr>
              <a:tr h="403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Сокращение масштабов насилия в отношении женщин и девочек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30,000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3083909354"/>
                  </a:ext>
                </a:extLst>
              </a:tr>
              <a:tr h="403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Другие инструменты реализации программ и укрепление систем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24,438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1,079,847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2262705510"/>
                  </a:ext>
                </a:extLst>
              </a:tr>
              <a:tr h="403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Затраты на администрирование и управление программой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1,919,932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2,181,149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2,741,050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21%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18%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21%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3062278125"/>
                  </a:ext>
                </a:extLst>
              </a:tr>
              <a:tr h="204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Исследования в области ВИЧ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7,858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40,817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101,121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3063003537"/>
                  </a:ext>
                </a:extLst>
              </a:tr>
              <a:tr h="8009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Обеспечение значимого участия для представительства в ключевых процессах управления, реформирования политики и развития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89,795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152,026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149,503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1%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1739495291"/>
                  </a:ext>
                </a:extLst>
              </a:tr>
              <a:tr h="204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Стратегическая информация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477,552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463,475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463,371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4%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886962137"/>
                  </a:ext>
                </a:extLst>
              </a:tr>
              <a:tr h="403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>
                          <a:effectLst/>
                        </a:rPr>
                        <a:t>Стратегическое планирование, координация и разработка политики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98,274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200,006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336,324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2%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2896846063"/>
                  </a:ext>
                </a:extLst>
              </a:tr>
              <a:tr h="255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Укрепление государственных систем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184,172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245,707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110,361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3816301211"/>
                  </a:ext>
                </a:extLst>
              </a:tr>
              <a:tr h="2043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Укрепление системы сообществ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39,550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85,379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295,671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0%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1%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3069259506"/>
                  </a:ext>
                </a:extLst>
              </a:tr>
              <a:tr h="403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u="none" strike="noStrike" dirty="0">
                          <a:effectLst/>
                        </a:rPr>
                        <a:t>Человеческие ресурсы в здравоохранении и социальной сфере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210,987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340,014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56,589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2%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</a:rPr>
                        <a:t>3%</a:t>
                      </a:r>
                      <a:endParaRPr lang="en-UA" sz="1300" b="0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</a:rPr>
                        <a:t>0%</a:t>
                      </a:r>
                      <a:endParaRPr lang="en-UA" sz="1300" b="0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5928" marR="5928" marT="5928" marB="0" anchor="ctr"/>
                </a:tc>
                <a:extLst>
                  <a:ext uri="{0D108BD9-81ED-4DB2-BD59-A6C34878D82A}">
                    <a16:rowId xmlns:a16="http://schemas.microsoft.com/office/drawing/2014/main" val="365792534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0907C-8910-2C4E-9C91-883C53145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E86B-D8E2-3B4C-93C2-A5B76619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Основные результаты.</a:t>
            </a:r>
            <a:br>
              <a:rPr lang="ru-RU" sz="3200" dirty="0"/>
            </a:br>
            <a:r>
              <a:rPr lang="en-UA" sz="3200" b="1" dirty="0"/>
              <a:t>Расходы на ВИЧ в разрезе программных направлений</a:t>
            </a:r>
            <a:endParaRPr lang="en-UA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94233-C285-C543-A77F-D7BA4B2665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B1D8F7F-EE46-BF47-BA5D-0CF888FB75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355441"/>
              </p:ext>
            </p:extLst>
          </p:nvPr>
        </p:nvGraphicFramePr>
        <p:xfrm>
          <a:off x="478972" y="1746250"/>
          <a:ext cx="8316684" cy="311912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4746171">
                  <a:extLst>
                    <a:ext uri="{9D8B030D-6E8A-4147-A177-3AD203B41FA5}">
                      <a16:colId xmlns:a16="http://schemas.microsoft.com/office/drawing/2014/main" val="3307093926"/>
                    </a:ext>
                  </a:extLst>
                </a:gridCol>
                <a:gridCol w="1132114">
                  <a:extLst>
                    <a:ext uri="{9D8B030D-6E8A-4147-A177-3AD203B41FA5}">
                      <a16:colId xmlns:a16="http://schemas.microsoft.com/office/drawing/2014/main" val="3599290242"/>
                    </a:ext>
                  </a:extLst>
                </a:gridCol>
                <a:gridCol w="1349829">
                  <a:extLst>
                    <a:ext uri="{9D8B030D-6E8A-4147-A177-3AD203B41FA5}">
                      <a16:colId xmlns:a16="http://schemas.microsoft.com/office/drawing/2014/main" val="2342600195"/>
                    </a:ext>
                  </a:extLst>
                </a:gridCol>
                <a:gridCol w="1088570">
                  <a:extLst>
                    <a:ext uri="{9D8B030D-6E8A-4147-A177-3AD203B41FA5}">
                      <a16:colId xmlns:a16="http://schemas.microsoft.com/office/drawing/2014/main" val="3209834512"/>
                    </a:ext>
                  </a:extLst>
                </a:gridCol>
              </a:tblGrid>
              <a:tr h="100330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Затраты в разрезе программных направлений</a:t>
                      </a:r>
                      <a:endParaRPr lang="en-UA" sz="1400" b="1" i="0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Затраты, доллар США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659451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2018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2019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2020</a:t>
                      </a:r>
                      <a:endParaRPr lang="en-UA" sz="1400" b="1" i="0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390664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A" sz="1400" u="none" strike="noStrike" dirty="0">
                          <a:effectLst/>
                        </a:rPr>
                        <a:t>Профилактика</a:t>
                      </a:r>
                      <a:endParaRPr lang="en-UA" sz="1400" b="1" i="1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1,497,266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2,181,089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2,037,594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774239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ctr"/>
                      <a:r>
                        <a:rPr lang="en-UA" sz="1400" u="none" strike="noStrike" dirty="0">
                          <a:effectLst/>
                        </a:rPr>
                        <a:t>Тестирование и консультирование на ВИЧ</a:t>
                      </a:r>
                      <a:endParaRPr lang="en-UA" sz="1400" b="1" i="1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1,823,788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1,800,661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1,907,368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971519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A" sz="1400" u="none" strike="noStrike" dirty="0">
                          <a:effectLst/>
                        </a:rPr>
                        <a:t>Лечение, уход и поддержка</a:t>
                      </a:r>
                      <a:endParaRPr lang="en-UA" sz="1400" b="1" i="1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1,902,973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3,157,363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2,080,788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195587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A" sz="1400" u="none" strike="noStrike" dirty="0">
                          <a:effectLst/>
                        </a:rPr>
                        <a:t>Социальная защита</a:t>
                      </a:r>
                      <a:endParaRPr lang="en-UA" sz="1400" b="1" i="1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272,023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382,163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317,701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58205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algn="l" fontAlgn="ctr"/>
                      <a:r>
                        <a:rPr lang="en-UA" sz="1400" u="none" strike="noStrike" dirty="0">
                          <a:effectLst/>
                        </a:rPr>
                        <a:t>Затраты на администрирование и управление программой</a:t>
                      </a:r>
                      <a:endParaRPr lang="en-UA" sz="1400" b="1" i="1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 dirty="0">
                          <a:effectLst/>
                        </a:rPr>
                        <a:t>1,919,932</a:t>
                      </a:r>
                      <a:endParaRPr lang="en-UA" sz="1400" b="1" i="1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2,181,149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2,741,050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15769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en-UA" sz="1400" u="none" strike="noStrike" dirty="0">
                          <a:effectLst/>
                        </a:rPr>
                        <a:t>Другое</a:t>
                      </a:r>
                      <a:endParaRPr lang="en-UA" sz="1400" b="1" i="1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 dirty="0">
                          <a:effectLst/>
                        </a:rPr>
                        <a:t>1,683,188</a:t>
                      </a:r>
                      <a:endParaRPr lang="en-UA" sz="1400" b="1" i="1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2,326,593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A" sz="1400" u="none" strike="noStrike">
                          <a:effectLst/>
                        </a:rPr>
                        <a:t>3,426,617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996651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Сумма </a:t>
                      </a:r>
                      <a:endParaRPr lang="en-UA" sz="1400" b="1" i="1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9,099,172</a:t>
                      </a:r>
                      <a:endParaRPr lang="en-UA" sz="1400" b="1" i="1" u="none" strike="noStrike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12,089,352</a:t>
                      </a:r>
                      <a:endParaRPr lang="en-UA" sz="1400" b="1" i="1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13,164,622</a:t>
                      </a:r>
                      <a:endParaRPr lang="en-UA" sz="1400" b="1" i="1" u="none" strike="noStrike" dirty="0">
                        <a:solidFill>
                          <a:srgbClr val="000000"/>
                        </a:solidFill>
                        <a:effectLst/>
                        <a:latin typeface="American Typewriter" panose="02090604020004020304" pitchFamily="18" charset="77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272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105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94D7-32C5-8744-8EE2-092FC4D0D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(1)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CD7F6-DED6-8346-89BF-31AD89C4D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A" sz="1600" dirty="0"/>
              <a:t>Результаты ОНРС демонстрируют постоянный рост расходов на ВИЧ в стране </a:t>
            </a:r>
            <a:r>
              <a:rPr lang="ru-RU" sz="1600" dirty="0"/>
              <a:t>-</a:t>
            </a:r>
            <a:r>
              <a:rPr lang="en-UA" sz="1600" dirty="0"/>
              <a:t>увеличились на 58%  в 2020 по сравнению с 2018 годом ( 2018 - 7,042,279 доллар США/ 2020- 11,157,004 доллар США). </a:t>
            </a:r>
          </a:p>
          <a:p>
            <a:r>
              <a:rPr lang="ru-RU" sz="1600" dirty="0"/>
              <a:t>В результатах ОНРС существует большая доля затрат, не разделенных по типу как в программных направления, и так и статьях расходов. Это касается всех источников финансирования. </a:t>
            </a:r>
            <a:r>
              <a:rPr lang="ru-RU" sz="1600" dirty="0" err="1"/>
              <a:t>Институализация</a:t>
            </a:r>
            <a:r>
              <a:rPr lang="ru-RU" sz="1600" dirty="0"/>
              <a:t> и внедрение рутинных вспомогательных форм отчетности может способствовать системе финансового мониторинга и предоставить более детализированную информацию для принятия решений.</a:t>
            </a:r>
            <a:endParaRPr lang="en-UA" sz="1600" dirty="0"/>
          </a:p>
          <a:p>
            <a:r>
              <a:rPr lang="en-UA" sz="1600" dirty="0"/>
              <a:t>Государственное финансирование остается на прежнем уровне, рост наблюдается засчет финансирования основных международных финансовых организаций — Глобального фонда и Правительства США.  Правительства США (49%; 35%; 33%), Глобальный фонд по борьбе со СПИДом, туберкулезом и малярией (21%; 34%; 42%)</a:t>
            </a:r>
          </a:p>
          <a:p>
            <a:r>
              <a:rPr lang="en-UA" sz="1600" dirty="0"/>
              <a:t>В стране все еще наблюдается значительная зависимость от средств внешней помощи (финансирование рекомендованных на международном уровне эффективных мероприятий, особенно в области профилактики ВИЧ) – 2018 -77%, 2019 - 83%б 2020 -85%, и существует вопрос относительно устойчивости программ в области ВИЧ и СПИДа в Кыргызстане.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A0026-5BEE-764A-A177-48683FFA47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5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5844-AAE7-9B4F-988B-2A053A96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 (2)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4C19D-6B96-5F43-BEC1-C880B24AD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A" sz="1800" dirty="0"/>
              <a:t>Государственное финансирование сконцентрировано на программах лечения, лабораторного мониторинга и ухода. Расходы на АРВ-терапию и лечение ОИ растут, что является положительной тенденцией, отражающей стратегическое направление правительства на обеспечение всеобщего доступа к антиретровирусному лечению. </a:t>
            </a:r>
          </a:p>
          <a:p>
            <a:r>
              <a:rPr lang="en-UA" sz="1800" dirty="0"/>
              <a:t>В стране наблюдается пассивная модель развития негосударственного сектора (отсутствие активного поиска и привлечения источников финансирования), что говорит об неустойчивости программ, реализуемых данным сектором и потенциальный риск снижения активности НПО или полного исчезновения вместе с снижением финансирования 2 основных доноров. </a:t>
            </a:r>
          </a:p>
          <a:p>
            <a:pPr lvl="0"/>
            <a:r>
              <a:rPr lang="en-UA" sz="1800" dirty="0"/>
              <a:t>На данном этапе системы отчётности основных международных партнеров имеет ряд барьеров по распределению затрат между областями страны. И ре</a:t>
            </a:r>
            <a:r>
              <a:rPr lang="ru-RU" sz="1800" dirty="0"/>
              <a:t>г</a:t>
            </a:r>
            <a:r>
              <a:rPr lang="en-UA" sz="1800" dirty="0"/>
              <a:t>иональная разбивка существует в основном для финансирования государственного уровня.</a:t>
            </a:r>
          </a:p>
          <a:p>
            <a:pPr lvl="0"/>
            <a:r>
              <a:rPr lang="en-UA" sz="1800" dirty="0"/>
              <a:t>Учитывая, что в Программе государственных гарантий КР предусмотрено бесплатное оказание помощи для ЛЖВ, ФОМС рекомендовано предусмотреть возможность извлечения данных из существующих информационных систем информации по услугам и затратам ЛЖВ. Это позволит более точно оценить вклад государства.</a:t>
            </a:r>
          </a:p>
          <a:p>
            <a:endParaRPr lang="en-U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B7C40-A867-664F-A4DE-BDEA8DE474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01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88CB-0BEC-C04B-905B-23179038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Исследование</a:t>
            </a:r>
            <a:r>
              <a:rPr 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NASA </a:t>
            </a:r>
            <a:r>
              <a:rPr lang="ru-RU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в 2021 план и фактическая реализация</a:t>
            </a:r>
            <a:endParaRPr lang="en-UA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5EBA-BCD0-BE4B-AF4E-DA4139AC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</a:pPr>
            <a:r>
              <a:rPr lang="ru-RU" altLang="en-UA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Период исследования – 2018-2020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None/>
            </a:pPr>
            <a:endParaRPr lang="ru-RU" altLang="en-UA" sz="105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</a:pPr>
            <a:r>
              <a:rPr lang="ru-RU" altLang="en-UA" sz="1800" dirty="0">
                <a:latin typeface="Calibri" panose="020F0502020204030204" pitchFamily="34" charset="0"/>
                <a:cs typeface="Calibri" panose="020F0502020204030204" pitchFamily="34" charset="0"/>
              </a:rPr>
              <a:t>Инициирование исследования, команда, подготовка – </a:t>
            </a:r>
            <a:r>
              <a:rPr lang="ru-RU" altLang="en-UA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Май, 2021</a:t>
            </a:r>
          </a:p>
          <a:p>
            <a:pPr mar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</a:pPr>
            <a:r>
              <a:rPr lang="ru-RU" altLang="en-UA" sz="1800" dirty="0">
                <a:latin typeface="Calibri" panose="020F0502020204030204" pitchFamily="34" charset="0"/>
                <a:cs typeface="Calibri" panose="020F0502020204030204" pitchFamily="34" charset="0"/>
              </a:rPr>
              <a:t>Сбор данных – список рассылки, подготовка и рассылка анкет, заполнение анкет, получение обратной связи – План: </a:t>
            </a:r>
            <a:r>
              <a:rPr lang="ru-RU" altLang="en-UA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Май- Июль, 2021, </a:t>
            </a:r>
            <a:r>
              <a:rPr lang="ru-RU" altLang="en-UA" sz="1800" dirty="0">
                <a:latin typeface="Calibri" panose="020F0502020204030204" pitchFamily="34" charset="0"/>
                <a:cs typeface="Calibri" panose="020F0502020204030204" pitchFamily="34" charset="0"/>
              </a:rPr>
              <a:t>Факт</a:t>
            </a:r>
            <a:r>
              <a:rPr lang="ru-RU" altLang="en-UA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– Июнь-Сентябрь, 2021</a:t>
            </a:r>
          </a:p>
          <a:p>
            <a:pPr mar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</a:pPr>
            <a:r>
              <a:rPr lang="ru-RU" altLang="en-UA" sz="1800" dirty="0">
                <a:latin typeface="Calibri" panose="020F0502020204030204" pitchFamily="34" charset="0"/>
                <a:cs typeface="Calibri" panose="020F0502020204030204" pitchFamily="34" charset="0"/>
              </a:rPr>
              <a:t>Обработка данных – проверка, чистка данных, обратная связь, построение  транзакций, валидация – согласование – результатов – План: </a:t>
            </a:r>
            <a:r>
              <a:rPr lang="ru-RU" altLang="en-UA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Июль – Сентябрь, 2021, </a:t>
            </a:r>
            <a:r>
              <a:rPr lang="ru-RU" altLang="en-UA" sz="1800" dirty="0">
                <a:latin typeface="Calibri" panose="020F0502020204030204" pitchFamily="34" charset="0"/>
                <a:cs typeface="Calibri" panose="020F0502020204030204" pitchFamily="34" charset="0"/>
              </a:rPr>
              <a:t>Факт: </a:t>
            </a:r>
            <a:r>
              <a:rPr lang="ru-RU" altLang="en-UA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Сентябрь</a:t>
            </a:r>
            <a:r>
              <a:rPr lang="ru-RU" altLang="en-UA" sz="18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altLang="en-UA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Ноябрь, 2021</a:t>
            </a:r>
            <a:endParaRPr lang="ru-RU" altLang="en-UA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</a:pPr>
            <a:r>
              <a:rPr lang="ru-RU" altLang="en-UA" sz="1800" dirty="0">
                <a:latin typeface="Calibri" panose="020F0502020204030204" pitchFamily="34" charset="0"/>
                <a:cs typeface="Calibri" panose="020F0502020204030204" pitchFamily="34" charset="0"/>
              </a:rPr>
              <a:t>Уточнение расчётов – План:  </a:t>
            </a:r>
            <a:r>
              <a:rPr lang="ru-RU" altLang="en-UA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Сентябрь, 2021, </a:t>
            </a:r>
            <a:r>
              <a:rPr lang="ru-RU" altLang="en-UA" sz="1800" dirty="0">
                <a:latin typeface="Calibri" panose="020F0502020204030204" pitchFamily="34" charset="0"/>
                <a:cs typeface="Calibri" panose="020F0502020204030204" pitchFamily="34" charset="0"/>
              </a:rPr>
              <a:t>Факт: </a:t>
            </a:r>
            <a:r>
              <a:rPr lang="ru-RU" altLang="en-UA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Ноябрь-Декабрь, 2021</a:t>
            </a:r>
          </a:p>
          <a:p>
            <a:pPr mar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</a:pPr>
            <a:r>
              <a:rPr lang="ru-RU" altLang="en-UA" sz="1800" b="1" u="sng" dirty="0">
                <a:latin typeface="Calibri" panose="020F0502020204030204" pitchFamily="34" charset="0"/>
                <a:cs typeface="Calibri" panose="020F0502020204030204" pitchFamily="34" charset="0"/>
              </a:rPr>
              <a:t>Подготовка финального отчёта – План: Октябрь, 2021, Факт: январь, 2022</a:t>
            </a:r>
            <a:endParaRPr lang="en-US" altLang="en-UA" sz="18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A" sz="17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01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003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88CB-0BEC-C04B-905B-231790384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63" y="0"/>
            <a:ext cx="7886700" cy="140722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Сбор данных. Ведомства и государственные структуры</a:t>
            </a:r>
            <a:endParaRPr lang="en-UA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5EBA-BCD0-BE4B-AF4E-DA4139AC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Государственная служба исполнения наказаний при Министерстве юстиции КР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6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Министерство образования и науки КР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6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Министерство внутренних дел КР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Министерство здравоохранения и социального развития КР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Фонд обязательного медицинского страхования при МЗ КР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Национальный центр фтизиатрии МЗ КР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6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Республиканский центр </a:t>
            </a:r>
            <a:r>
              <a:rPr lang="ru-RU" sz="165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дерматовенерологии</a:t>
            </a:r>
            <a:r>
              <a:rPr lang="ru-RU" sz="16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МЗ КР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6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Республиканский центр наркологии МЗ КР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Республиканский центр крови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Лаборатории диагностики ВИЧ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Центры профилактики и борьбы со СПИДом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1650" dirty="0">
                <a:latin typeface="Calibri" panose="020F0502020204030204" pitchFamily="34" charset="0"/>
                <a:cs typeface="Calibri" panose="020F0502020204030204" pitchFamily="34" charset="0"/>
              </a:rPr>
              <a:t>Республиканский центр "СПИД"</a:t>
            </a:r>
            <a:endParaRPr lang="en-UA" sz="1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1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88CB-0BEC-C04B-905B-23179038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Сбор данных. Доноры и международные партнеры (1)</a:t>
            </a:r>
            <a:endParaRPr lang="en-UA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5EBA-BCD0-BE4B-AF4E-DA4139AC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Глобальный Фонд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Агентства ООН: </a:t>
            </a:r>
          </a:p>
          <a:p>
            <a:pPr lvl="1">
              <a:lnSpc>
                <a:spcPct val="100000"/>
              </a:lnSpc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Проект ПРООН в поддержку Правительства КР</a:t>
            </a:r>
          </a:p>
          <a:p>
            <a:pPr lvl="1">
              <a:lnSpc>
                <a:spcPct val="100000"/>
              </a:lnSpc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ЮНФПА – фонд ООН в области народонаселения</a:t>
            </a:r>
          </a:p>
          <a:p>
            <a:pPr lvl="1">
              <a:lnSpc>
                <a:spcPct val="100000"/>
              </a:lnSpc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ЮНОДС - управление ООН по наркотикам и преступности</a:t>
            </a:r>
          </a:p>
          <a:p>
            <a:pPr lvl="1">
              <a:lnSpc>
                <a:spcPct val="100000"/>
              </a:lnSpc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ЮНИСЕФ – Детский Фонд ООН</a:t>
            </a:r>
          </a:p>
          <a:p>
            <a:pPr lvl="1">
              <a:lnSpc>
                <a:spcPct val="100000"/>
              </a:lnSpc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ЮНЭЙДС - программа ООН по ВИЧ/СПИДу</a:t>
            </a:r>
          </a:p>
          <a:p>
            <a:pPr lvl="1">
              <a:lnSpc>
                <a:spcPct val="100000"/>
              </a:lnSpc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ВОЗ – Всемирная Организация Здравоохранения</a:t>
            </a:r>
          </a:p>
          <a:p>
            <a:pPr lvl="1">
              <a:lnSpc>
                <a:spcPct val="100000"/>
              </a:lnSpc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ЮНЕСКО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PEPFAR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ЮСАИД - агентство США по международному развитию; СДС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филиал центра по контролю и профилактике заболеваний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99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88CB-0BEC-C04B-905B-231790384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Сбор данных. Доноры и международные партнеры (2)</a:t>
            </a:r>
            <a:br>
              <a:rPr lang="ru-RU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ru-RU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Коммерческий  и негосударственный сектор.</a:t>
            </a:r>
            <a:endParaRPr lang="en-UA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65EBA-BCD0-BE4B-AF4E-DA4139AC9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167413"/>
            <a:ext cx="7886700" cy="515718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AFEW-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филиал СПИД фонд Восток-Запад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Фонд Сорос в КР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Роспотребнадзор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Российская Федерация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Фонд Элтона Джона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Евразийский союз ЛЖВ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ЭКОМ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Красный полумесяц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GIZ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000" dirty="0"/>
              <a:t> Частные лаборатории</a:t>
            </a: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</a:rPr>
              <a:t>НГО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 typeface="Wingdings" pitchFamily="2" charset="2"/>
              <a:buChar char="v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39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562E5-5D47-5E4C-BBB2-1ED3A2E5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Расходы на ВИЧ. Кыргызская Республика, 2018-2020 гг.</a:t>
            </a:r>
            <a:r>
              <a:rPr lang="en-UA"/>
              <a:t> </a:t>
            </a:r>
            <a:endParaRPr lang="en-UA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03DD279-66BF-B148-B9D5-D826BB6B6E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647328"/>
              </p:ext>
            </p:extLst>
          </p:nvPr>
        </p:nvGraphicFramePr>
        <p:xfrm>
          <a:off x="1057139" y="1753233"/>
          <a:ext cx="6463665" cy="181203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72895">
                  <a:extLst>
                    <a:ext uri="{9D8B030D-6E8A-4147-A177-3AD203B41FA5}">
                      <a16:colId xmlns:a16="http://schemas.microsoft.com/office/drawing/2014/main" val="741274532"/>
                    </a:ext>
                  </a:extLst>
                </a:gridCol>
                <a:gridCol w="1373505">
                  <a:extLst>
                    <a:ext uri="{9D8B030D-6E8A-4147-A177-3AD203B41FA5}">
                      <a16:colId xmlns:a16="http://schemas.microsoft.com/office/drawing/2014/main" val="3421163043"/>
                    </a:ext>
                  </a:extLst>
                </a:gridCol>
                <a:gridCol w="1680845">
                  <a:extLst>
                    <a:ext uri="{9D8B030D-6E8A-4147-A177-3AD203B41FA5}">
                      <a16:colId xmlns:a16="http://schemas.microsoft.com/office/drawing/2014/main" val="4025512023"/>
                    </a:ext>
                  </a:extLst>
                </a:gridCol>
                <a:gridCol w="1836420">
                  <a:extLst>
                    <a:ext uri="{9D8B030D-6E8A-4147-A177-3AD203B41FA5}">
                      <a16:colId xmlns:a16="http://schemas.microsoft.com/office/drawing/2014/main" val="3499657998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Годы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Доллары США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 err="1">
                          <a:effectLst/>
                        </a:rPr>
                        <a:t>Кыргызский</a:t>
                      </a:r>
                      <a:r>
                        <a:rPr lang="ru-RU" sz="1800" dirty="0">
                          <a:effectLst/>
                        </a:rPr>
                        <a:t> сом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Ежегодное увеличение затрат на ВИЧ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2585327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2018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9,099,172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626,389,893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44390367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2019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12,089,352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>
                          <a:effectLst/>
                        </a:rPr>
                        <a:t>843,708,021</a:t>
                      </a:r>
                      <a:endParaRPr lang="en-UA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+ 35%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28857564"/>
                  </a:ext>
                </a:extLst>
              </a:tr>
              <a:tr h="1701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2020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13,164,622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1,018,232,360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800" dirty="0">
                          <a:effectLst/>
                        </a:rPr>
                        <a:t>+ 21%</a:t>
                      </a:r>
                      <a:endParaRPr lang="en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945922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8F5D0-DF61-5941-94A3-2E080FA760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Диаграмма 1">
            <a:extLst>
              <a:ext uri="{FF2B5EF4-FFF2-40B4-BE49-F238E27FC236}">
                <a16:creationId xmlns:a16="http://schemas.microsoft.com/office/drawing/2014/main" id="{4E21C2ED-4DCE-EA45-AA81-88032CD292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312368"/>
              </p:ext>
            </p:extLst>
          </p:nvPr>
        </p:nvGraphicFramePr>
        <p:xfrm>
          <a:off x="1057139" y="3565269"/>
          <a:ext cx="6463665" cy="247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3474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D48373-0960-BA4E-A72F-041EC298F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56095"/>
              </p:ext>
            </p:extLst>
          </p:nvPr>
        </p:nvGraphicFramePr>
        <p:xfrm>
          <a:off x="628650" y="1844675"/>
          <a:ext cx="7883521" cy="2195512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781149">
                  <a:extLst>
                    <a:ext uri="{9D8B030D-6E8A-4147-A177-3AD203B41FA5}">
                      <a16:colId xmlns:a16="http://schemas.microsoft.com/office/drawing/2014/main" val="1376608684"/>
                    </a:ext>
                  </a:extLst>
                </a:gridCol>
                <a:gridCol w="1211182">
                  <a:extLst>
                    <a:ext uri="{9D8B030D-6E8A-4147-A177-3AD203B41FA5}">
                      <a16:colId xmlns:a16="http://schemas.microsoft.com/office/drawing/2014/main" val="2194424321"/>
                    </a:ext>
                  </a:extLst>
                </a:gridCol>
                <a:gridCol w="1273135">
                  <a:extLst>
                    <a:ext uri="{9D8B030D-6E8A-4147-A177-3AD203B41FA5}">
                      <a16:colId xmlns:a16="http://schemas.microsoft.com/office/drawing/2014/main" val="1413086289"/>
                    </a:ext>
                  </a:extLst>
                </a:gridCol>
                <a:gridCol w="1226295">
                  <a:extLst>
                    <a:ext uri="{9D8B030D-6E8A-4147-A177-3AD203B41FA5}">
                      <a16:colId xmlns:a16="http://schemas.microsoft.com/office/drawing/2014/main" val="3781028518"/>
                    </a:ext>
                  </a:extLst>
                </a:gridCol>
                <a:gridCol w="841168">
                  <a:extLst>
                    <a:ext uri="{9D8B030D-6E8A-4147-A177-3AD203B41FA5}">
                      <a16:colId xmlns:a16="http://schemas.microsoft.com/office/drawing/2014/main" val="281251189"/>
                    </a:ext>
                  </a:extLst>
                </a:gridCol>
                <a:gridCol w="814962">
                  <a:extLst>
                    <a:ext uri="{9D8B030D-6E8A-4147-A177-3AD203B41FA5}">
                      <a16:colId xmlns:a16="http://schemas.microsoft.com/office/drawing/2014/main" val="2564462309"/>
                    </a:ext>
                  </a:extLst>
                </a:gridCol>
                <a:gridCol w="735630">
                  <a:extLst>
                    <a:ext uri="{9D8B030D-6E8A-4147-A177-3AD203B41FA5}">
                      <a16:colId xmlns:a16="http://schemas.microsoft.com/office/drawing/2014/main" val="433949830"/>
                    </a:ext>
                  </a:extLst>
                </a:gridCol>
              </a:tblGrid>
              <a:tr h="80405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Источники финансирования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Затраты, доллар США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Затраты в разрезе источников финансирования, %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165751"/>
                  </a:ext>
                </a:extLst>
              </a:tr>
              <a:tr h="278291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2018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2019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2020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2018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2019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2020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extLst>
                  <a:ext uri="{0D108BD9-81ED-4DB2-BD59-A6C34878D82A}">
                    <a16:rowId xmlns:a16="http://schemas.microsoft.com/office/drawing/2014/main" val="1895839676"/>
                  </a:ext>
                </a:extLst>
              </a:tr>
              <a:tr h="27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Государственные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>
                          <a:effectLst/>
                        </a:rPr>
                        <a:t>1,709,105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>
                          <a:effectLst/>
                        </a:rPr>
                        <a:t>1,715,697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 </a:t>
                      </a:r>
                      <a:r>
                        <a:rPr lang="en-US" sz="1500">
                          <a:effectLst/>
                        </a:rPr>
                        <a:t>1,625,733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19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14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12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r>
                        <a:rPr lang="ru-RU" sz="1500">
                          <a:effectLst/>
                        </a:rPr>
                        <a:t> 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extLst>
                  <a:ext uri="{0D108BD9-81ED-4DB2-BD59-A6C34878D82A}">
                    <a16:rowId xmlns:a16="http://schemas.microsoft.com/office/drawing/2014/main" val="88224579"/>
                  </a:ext>
                </a:extLst>
              </a:tr>
              <a:tr h="27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Частные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 dirty="0">
                          <a:effectLst/>
                        </a:rPr>
                        <a:t>347,788</a:t>
                      </a:r>
                      <a:endParaRPr lang="en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>
                          <a:effectLst/>
                        </a:rPr>
                        <a:t>398,621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>
                          <a:effectLst/>
                        </a:rPr>
                        <a:t>381,885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4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3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3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extLst>
                  <a:ext uri="{0D108BD9-81ED-4DB2-BD59-A6C34878D82A}">
                    <a16:rowId xmlns:a16="http://schemas.microsoft.com/office/drawing/2014/main" val="4123446141"/>
                  </a:ext>
                </a:extLst>
              </a:tr>
              <a:tr h="27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Международные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>
                          <a:effectLst/>
                        </a:rPr>
                        <a:t>7,042,279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>
                          <a:effectLst/>
                        </a:rPr>
                        <a:t>9,975,034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r>
                        <a:rPr lang="ru-RU" sz="1500">
                          <a:effectLst/>
                        </a:rPr>
                        <a:t>1</a:t>
                      </a:r>
                      <a:r>
                        <a:rPr lang="en-US" sz="1500">
                          <a:effectLst/>
                        </a:rPr>
                        <a:t>,157,004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77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83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85</a:t>
                      </a:r>
                      <a:r>
                        <a:rPr lang="en-US" sz="1500">
                          <a:effectLst/>
                        </a:rPr>
                        <a:t>%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extLst>
                  <a:ext uri="{0D108BD9-81ED-4DB2-BD59-A6C34878D82A}">
                    <a16:rowId xmlns:a16="http://schemas.microsoft.com/office/drawing/2014/main" val="2705376450"/>
                  </a:ext>
                </a:extLst>
              </a:tr>
              <a:tr h="2782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Всего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9,099,172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12,089,352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13,164,622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100%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>
                          <a:effectLst/>
                        </a:rPr>
                        <a:t>100%</a:t>
                      </a:r>
                      <a:endParaRPr lang="en-U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</a:rPr>
                        <a:t>100%</a:t>
                      </a:r>
                      <a:endParaRPr lang="en-U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04" marR="60404" marT="0" marB="0" anchor="ctr"/>
                </a:tc>
                <a:extLst>
                  <a:ext uri="{0D108BD9-81ED-4DB2-BD59-A6C34878D82A}">
                    <a16:rowId xmlns:a16="http://schemas.microsoft.com/office/drawing/2014/main" val="1463423047"/>
                  </a:ext>
                </a:extLst>
              </a:tr>
            </a:tbl>
          </a:graphicData>
        </a:graphic>
      </p:graphicFrame>
      <p:graphicFrame>
        <p:nvGraphicFramePr>
          <p:cNvPr id="8" name="Диаграмма 3">
            <a:extLst>
              <a:ext uri="{FF2B5EF4-FFF2-40B4-BE49-F238E27FC236}">
                <a16:creationId xmlns:a16="http://schemas.microsoft.com/office/drawing/2014/main" id="{D0DEA73B-E461-6344-B49B-C9D03DA7D7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7754376"/>
              </p:ext>
            </p:extLst>
          </p:nvPr>
        </p:nvGraphicFramePr>
        <p:xfrm>
          <a:off x="628650" y="4098925"/>
          <a:ext cx="7883525" cy="219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8DB2258-83CC-154B-ACB3-24A62A10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19768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100" kern="1200" dirty="0">
                <a:latin typeface="+mj-lt"/>
                <a:ea typeface="+mj-ea"/>
                <a:cs typeface="+mj-cs"/>
              </a:rPr>
              <a:t>Основные результаты. </a:t>
            </a:r>
            <a:br>
              <a:rPr lang="en-US" sz="3100" kern="1200" dirty="0"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latin typeface="+mj-lt"/>
                <a:ea typeface="+mj-ea"/>
                <a:cs typeface="+mj-cs"/>
              </a:rPr>
              <a:t>Расходы в связи с ВИЧ в разрезе источников финансирования.</a:t>
            </a:r>
            <a:r>
              <a:rPr lang="en-US" sz="3100" kern="1200" dirty="0">
                <a:latin typeface="+mj-lt"/>
                <a:ea typeface="+mj-ea"/>
                <a:cs typeface="+mj-cs"/>
              </a:rPr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0907C-8910-2C4E-9C91-883C53145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0DB2D1B-442C-D640-B645-FF55D99A1E4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212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E2EA8-C07B-DD48-8BE9-A9F0729CB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51" y="167315"/>
            <a:ext cx="8178799" cy="11357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kern="1200" dirty="0">
                <a:latin typeface="+mj-lt"/>
                <a:ea typeface="+mj-ea"/>
                <a:cs typeface="+mj-cs"/>
              </a:rPr>
              <a:t>Основные результаты. </a:t>
            </a:r>
            <a:br>
              <a:rPr lang="en-US" sz="3200" kern="1200" dirty="0">
                <a:latin typeface="+mj-lt"/>
                <a:ea typeface="+mj-ea"/>
                <a:cs typeface="+mj-cs"/>
              </a:rPr>
            </a:br>
            <a:r>
              <a:rPr lang="en-US" sz="3200" b="1" kern="1200" dirty="0">
                <a:latin typeface="+mj-lt"/>
                <a:ea typeface="+mj-ea"/>
                <a:cs typeface="+mj-cs"/>
              </a:rPr>
              <a:t>Расходы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на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ВИЧ в разрезе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финансирующих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b="1" kern="1200" dirty="0" err="1">
                <a:latin typeface="+mj-lt"/>
                <a:ea typeface="+mj-ea"/>
                <a:cs typeface="+mj-cs"/>
              </a:rPr>
              <a:t>субъектов</a:t>
            </a:r>
            <a:r>
              <a:rPr lang="en-US" sz="3200" b="1" kern="1200" dirty="0">
                <a:latin typeface="+mj-lt"/>
                <a:ea typeface="+mj-ea"/>
                <a:cs typeface="+mj-cs"/>
              </a:rPr>
              <a:t>. </a:t>
            </a:r>
            <a:endParaRPr lang="en-US" sz="3200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Диаграмма 6">
            <a:extLst>
              <a:ext uri="{FF2B5EF4-FFF2-40B4-BE49-F238E27FC236}">
                <a16:creationId xmlns:a16="http://schemas.microsoft.com/office/drawing/2014/main" id="{C942E328-3C9E-A541-84E2-131D3BB315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527652"/>
              </p:ext>
            </p:extLst>
          </p:nvPr>
        </p:nvGraphicFramePr>
        <p:xfrm>
          <a:off x="628650" y="1825624"/>
          <a:ext cx="7886700" cy="471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1C1A8-632A-3B48-A9C4-FD10A06590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6039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0DB2D1B-442C-D640-B645-FF55D99A1E4A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>
                <a:spcAft>
                  <a:spcPts val="600"/>
                </a:spcAft>
              </a:pPr>
              <a:t>8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837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2258-83CC-154B-ACB3-24A62A10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Основные результаты. </a:t>
            </a:r>
            <a:br>
              <a:rPr lang="ru-RU" sz="3200" dirty="0"/>
            </a:br>
            <a:r>
              <a:rPr lang="ru-RU" sz="3200" b="1" dirty="0"/>
              <a:t>Расходы на ВИЧ в разрезе финансовых агентов – закупщиков услуг.</a:t>
            </a:r>
            <a:endParaRPr lang="en-UA" sz="3200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B94C5E-1A63-EE45-A3FE-A695D18006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166879"/>
              </p:ext>
            </p:extLst>
          </p:nvPr>
        </p:nvGraphicFramePr>
        <p:xfrm>
          <a:off x="217714" y="1547787"/>
          <a:ext cx="8708570" cy="508725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15881">
                  <a:extLst>
                    <a:ext uri="{9D8B030D-6E8A-4147-A177-3AD203B41FA5}">
                      <a16:colId xmlns:a16="http://schemas.microsoft.com/office/drawing/2014/main" val="2182239271"/>
                    </a:ext>
                  </a:extLst>
                </a:gridCol>
                <a:gridCol w="978491">
                  <a:extLst>
                    <a:ext uri="{9D8B030D-6E8A-4147-A177-3AD203B41FA5}">
                      <a16:colId xmlns:a16="http://schemas.microsoft.com/office/drawing/2014/main" val="2902835610"/>
                    </a:ext>
                  </a:extLst>
                </a:gridCol>
                <a:gridCol w="1131994">
                  <a:extLst>
                    <a:ext uri="{9D8B030D-6E8A-4147-A177-3AD203B41FA5}">
                      <a16:colId xmlns:a16="http://schemas.microsoft.com/office/drawing/2014/main" val="579002238"/>
                    </a:ext>
                  </a:extLst>
                </a:gridCol>
                <a:gridCol w="1103493">
                  <a:extLst>
                    <a:ext uri="{9D8B030D-6E8A-4147-A177-3AD203B41FA5}">
                      <a16:colId xmlns:a16="http://schemas.microsoft.com/office/drawing/2014/main" val="1294030657"/>
                    </a:ext>
                  </a:extLst>
                </a:gridCol>
                <a:gridCol w="1179515">
                  <a:extLst>
                    <a:ext uri="{9D8B030D-6E8A-4147-A177-3AD203B41FA5}">
                      <a16:colId xmlns:a16="http://schemas.microsoft.com/office/drawing/2014/main" val="4016707926"/>
                    </a:ext>
                  </a:extLst>
                </a:gridCol>
                <a:gridCol w="705505">
                  <a:extLst>
                    <a:ext uri="{9D8B030D-6E8A-4147-A177-3AD203B41FA5}">
                      <a16:colId xmlns:a16="http://schemas.microsoft.com/office/drawing/2014/main" val="1434229735"/>
                    </a:ext>
                  </a:extLst>
                </a:gridCol>
                <a:gridCol w="793691">
                  <a:extLst>
                    <a:ext uri="{9D8B030D-6E8A-4147-A177-3AD203B41FA5}">
                      <a16:colId xmlns:a16="http://schemas.microsoft.com/office/drawing/2014/main" val="85156150"/>
                    </a:ext>
                  </a:extLst>
                </a:gridCol>
              </a:tblGrid>
              <a:tr h="46458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Финансовый агент-закупщик услуг (</a:t>
                      </a:r>
                      <a:r>
                        <a:rPr lang="en-US" sz="1400" dirty="0">
                          <a:effectLst/>
                        </a:rPr>
                        <a:t>FAP</a:t>
                      </a:r>
                      <a:r>
                        <a:rPr lang="ru-RU" sz="1400" dirty="0">
                          <a:effectLst/>
                        </a:rPr>
                        <a:t>)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Затраты, доллар США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Затраты в разрезе финансовых агентов-закупщиков услуг, %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194672"/>
                  </a:ext>
                </a:extLst>
              </a:tr>
              <a:tr h="224560">
                <a:tc vMerge="1">
                  <a:txBody>
                    <a:bodyPr/>
                    <a:lstStyle/>
                    <a:p>
                      <a:endParaRPr lang="en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2019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2020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extLst>
                  <a:ext uri="{0D108BD9-81ED-4DB2-BD59-A6C34878D82A}">
                    <a16:rowId xmlns:a16="http://schemas.microsoft.com/office/drawing/2014/main" val="2807353272"/>
                  </a:ext>
                </a:extLst>
              </a:tr>
              <a:tr h="4645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Международные некоммерческие организации и фонды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2,250,925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2,827,514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3,494,418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25%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23%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27%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extLst>
                  <a:ext uri="{0D108BD9-81ED-4DB2-BD59-A6C34878D82A}">
                    <a16:rowId xmlns:a16="http://schemas.microsoft.com/office/drawing/2014/main" val="2675933307"/>
                  </a:ext>
                </a:extLst>
              </a:tr>
              <a:tr h="2489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Министерство здравоохранения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2,139,029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3,055,858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2,765,071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24%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25%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21%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extLst>
                  <a:ext uri="{0D108BD9-81ED-4DB2-BD59-A6C34878D82A}">
                    <a16:rowId xmlns:a16="http://schemas.microsoft.com/office/drawing/2014/main" val="238647421"/>
                  </a:ext>
                </a:extLst>
              </a:tr>
              <a:tr h="4645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Министерство социального развития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270,278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324,290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310,294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extLst>
                  <a:ext uri="{0D108BD9-81ED-4DB2-BD59-A6C34878D82A}">
                    <a16:rowId xmlns:a16="http://schemas.microsoft.com/office/drawing/2014/main" val="2210857652"/>
                  </a:ext>
                </a:extLst>
              </a:tr>
              <a:tr h="2246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Министерство юстиции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31,146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47,816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63,281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extLst>
                  <a:ext uri="{0D108BD9-81ED-4DB2-BD59-A6C34878D82A}">
                    <a16:rowId xmlns:a16="http://schemas.microsoft.com/office/drawing/2014/main" val="1460929480"/>
                  </a:ext>
                </a:extLst>
              </a:tr>
              <a:tr h="2489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Многосторонние организации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1,937,079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3,416,538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4,669,652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21%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28%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35%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extLst>
                  <a:ext uri="{0D108BD9-81ED-4DB2-BD59-A6C34878D82A}">
                    <a16:rowId xmlns:a16="http://schemas.microsoft.com/office/drawing/2014/main" val="2645604497"/>
                  </a:ext>
                </a:extLst>
              </a:tr>
              <a:tr h="505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Национальный комитет по СПИДу (или эквивалентный ему в стране)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233,952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313,717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248,976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extLst>
                  <a:ext uri="{0D108BD9-81ED-4DB2-BD59-A6C34878D82A}">
                    <a16:rowId xmlns:a16="http://schemas.microsoft.com/office/drawing/2014/main" val="1517833649"/>
                  </a:ext>
                </a:extLst>
              </a:tr>
              <a:tr h="505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Некоммерческие организации (кроме социального страхования)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390,174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307,941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239,110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4%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2%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extLst>
                  <a:ext uri="{0D108BD9-81ED-4DB2-BD59-A6C34878D82A}">
                    <a16:rowId xmlns:a16="http://schemas.microsoft.com/office/drawing/2014/main" val="1182487568"/>
                  </a:ext>
                </a:extLst>
              </a:tr>
              <a:tr h="7045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Областные/районные органы власти. Министерство здравоохранения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endParaRPr lang="en-UA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5,052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4,185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0%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extLst>
                  <a:ext uri="{0D108BD9-81ED-4DB2-BD59-A6C34878D82A}">
                    <a16:rowId xmlns:a16="http://schemas.microsoft.com/office/drawing/2014/main" val="1773584010"/>
                  </a:ext>
                </a:extLst>
              </a:tr>
              <a:tr h="2489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Проекты в рамках Университетов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1,515,120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1,392,004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987,751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17%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12%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8%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extLst>
                  <a:ext uri="{0D108BD9-81ED-4DB2-BD59-A6C34878D82A}">
                    <a16:rowId xmlns:a16="http://schemas.microsoft.com/office/drawing/2014/main" val="3952611269"/>
                  </a:ext>
                </a:extLst>
              </a:tr>
              <a:tr h="4645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Частные домохозяйства (оплата из собственных средств)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331,469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398,621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381,885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4%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3%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3%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extLst>
                  <a:ext uri="{0D108BD9-81ED-4DB2-BD59-A6C34878D82A}">
                    <a16:rowId xmlns:a16="http://schemas.microsoft.com/office/drawing/2014/main" val="3666525776"/>
                  </a:ext>
                </a:extLst>
              </a:tr>
              <a:tr h="2495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Сумма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9,099,172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12,089,352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13,164,622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>
                          <a:effectLst/>
                        </a:rPr>
                        <a:t>100%</a:t>
                      </a:r>
                      <a:endParaRPr lang="en-U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>
                          <a:effectLst/>
                        </a:rPr>
                        <a:t>100%</a:t>
                      </a:r>
                      <a:endParaRPr lang="en-U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724" marR="49724" marT="0" marB="0"/>
                </a:tc>
                <a:extLst>
                  <a:ext uri="{0D108BD9-81ED-4DB2-BD59-A6C34878D82A}">
                    <a16:rowId xmlns:a16="http://schemas.microsoft.com/office/drawing/2014/main" val="156192704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60907C-8910-2C4E-9C91-883C53145A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DB2D1B-442C-D640-B645-FF55D99A1E4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02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P+">
      <a:dk1>
        <a:srgbClr val="2E3235"/>
      </a:dk1>
      <a:lt1>
        <a:srgbClr val="FFFFFF"/>
      </a:lt1>
      <a:dk2>
        <a:srgbClr val="345998"/>
      </a:dk2>
      <a:lt2>
        <a:srgbClr val="E6E7E8"/>
      </a:lt2>
      <a:accent1>
        <a:srgbClr val="C76C2D"/>
      </a:accent1>
      <a:accent2>
        <a:srgbClr val="682665"/>
      </a:accent2>
      <a:accent3>
        <a:srgbClr val="001E5E"/>
      </a:accent3>
      <a:accent4>
        <a:srgbClr val="144533"/>
      </a:accent4>
      <a:accent5>
        <a:srgbClr val="4472C4"/>
      </a:accent5>
      <a:accent6>
        <a:srgbClr val="70AD47"/>
      </a:accent6>
      <a:hlink>
        <a:srgbClr val="345998"/>
      </a:hlink>
      <a:folHlink>
        <a:srgbClr val="8992A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HP+">
    <a:dk1>
      <a:srgbClr val="2E3235"/>
    </a:dk1>
    <a:lt1>
      <a:srgbClr val="FFFFFF"/>
    </a:lt1>
    <a:dk2>
      <a:srgbClr val="345998"/>
    </a:dk2>
    <a:lt2>
      <a:srgbClr val="E6E7E8"/>
    </a:lt2>
    <a:accent1>
      <a:srgbClr val="C76C2D"/>
    </a:accent1>
    <a:accent2>
      <a:srgbClr val="682665"/>
    </a:accent2>
    <a:accent3>
      <a:srgbClr val="001E5E"/>
    </a:accent3>
    <a:accent4>
      <a:srgbClr val="144533"/>
    </a:accent4>
    <a:accent5>
      <a:srgbClr val="4472C4"/>
    </a:accent5>
    <a:accent6>
      <a:srgbClr val="70AD47"/>
    </a:accent6>
    <a:hlink>
      <a:srgbClr val="345998"/>
    </a:hlink>
    <a:folHlink>
      <a:srgbClr val="8992AB"/>
    </a:folHlink>
  </a:clrScheme>
</a:themeOverride>
</file>

<file path=ppt/theme/themeOverride2.xml><?xml version="1.0" encoding="utf-8"?>
<a:themeOverride xmlns:a="http://schemas.openxmlformats.org/drawingml/2006/main">
  <a:clrScheme name="HP+">
    <a:dk1>
      <a:srgbClr val="2E3235"/>
    </a:dk1>
    <a:lt1>
      <a:srgbClr val="FFFFFF"/>
    </a:lt1>
    <a:dk2>
      <a:srgbClr val="345998"/>
    </a:dk2>
    <a:lt2>
      <a:srgbClr val="E6E7E8"/>
    </a:lt2>
    <a:accent1>
      <a:srgbClr val="C76C2D"/>
    </a:accent1>
    <a:accent2>
      <a:srgbClr val="682665"/>
    </a:accent2>
    <a:accent3>
      <a:srgbClr val="001E5E"/>
    </a:accent3>
    <a:accent4>
      <a:srgbClr val="144533"/>
    </a:accent4>
    <a:accent5>
      <a:srgbClr val="4472C4"/>
    </a:accent5>
    <a:accent6>
      <a:srgbClr val="70AD47"/>
    </a:accent6>
    <a:hlink>
      <a:srgbClr val="345998"/>
    </a:hlink>
    <a:folHlink>
      <a:srgbClr val="8992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</TotalTime>
  <Words>2422</Words>
  <Application>Microsoft Macintosh PowerPoint</Application>
  <PresentationFormat>On-screen Show (4:3)</PresentationFormat>
  <Paragraphs>871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American Typewriter</vt:lpstr>
      <vt:lpstr>Arial</vt:lpstr>
      <vt:lpstr>Calibri</vt:lpstr>
      <vt:lpstr>Century</vt:lpstr>
      <vt:lpstr>Courier New</vt:lpstr>
      <vt:lpstr>Franklin Gothic Book</vt:lpstr>
      <vt:lpstr>Franklin Gothic Medium</vt:lpstr>
      <vt:lpstr>Franklin Gothic Medium Regular</vt:lpstr>
      <vt:lpstr>Georgia Regular</vt:lpstr>
      <vt:lpstr>Wingdings</vt:lpstr>
      <vt:lpstr>Office Theme</vt:lpstr>
      <vt:lpstr>Оценка Национальных Затрат противодействие ВИЧ/СПИД National AIDS Spending Assessment (NASA) Результаты и рекомендации.</vt:lpstr>
      <vt:lpstr>Исследование NASA в 2021 план и фактическая реализация</vt:lpstr>
      <vt:lpstr>Сбор данных. Ведомства и государственные структуры</vt:lpstr>
      <vt:lpstr>Сбор данных. Доноры и международные партнеры (1)</vt:lpstr>
      <vt:lpstr>Сбор данных. Доноры и международные партнеры (2) Коммерческий  и негосударственный сектор.</vt:lpstr>
      <vt:lpstr>Расходы на ВИЧ. Кыргызская Республика, 2018-2020 гг. </vt:lpstr>
      <vt:lpstr>Основные результаты.  Расходы в связи с ВИЧ в разрезе источников финансирования. </vt:lpstr>
      <vt:lpstr>Основные результаты.  Расходы на ВИЧ в разрезе финансирующих субъектов. </vt:lpstr>
      <vt:lpstr>Основные результаты.  Расходы на ВИЧ в разрезе финансовых агентов – закупщиков услуг.</vt:lpstr>
      <vt:lpstr>Основные результаты.  Расходы в связи с ВИЧ в разрезе данных о поставщиках услуг.</vt:lpstr>
      <vt:lpstr>Основные результаты.  Расходы в связи с ВИЧ в разрезе данных о целевых группах – бенефициаров услуг. </vt:lpstr>
      <vt:lpstr>Основные результаты. Расходы на ВИЧ в разрезе факторов производства.</vt:lpstr>
      <vt:lpstr>Основные результаты. Расходы на ВИЧ в разрезе программных направлений. (1)</vt:lpstr>
      <vt:lpstr>Основные результаты. Расходы на ВИЧ в разрезе программных направлений. (2)</vt:lpstr>
      <vt:lpstr>Основные результаты. Расходы на ВИЧ в разрезе программных направлений. (3)</vt:lpstr>
      <vt:lpstr>Основные результаты. Расходы на ВИЧ в разрезе программных направлений. (4)</vt:lpstr>
      <vt:lpstr>Основные результаты. Расходы на ВИЧ в разрезе программных направлений</vt:lpstr>
      <vt:lpstr>Выводы (1)</vt:lpstr>
      <vt:lpstr>Выводы (2)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Оценка Национальных Затрат противодействие ВИЧ/СПИД National AIDS Spending Assessment (NASA) Результаты и рекомендации.</dc:title>
  <dc:creator>Animona .</dc:creator>
  <cp:lastModifiedBy>Animona .</cp:lastModifiedBy>
  <cp:revision>9</cp:revision>
  <dcterms:created xsi:type="dcterms:W3CDTF">2022-02-07T21:05:22Z</dcterms:created>
  <dcterms:modified xsi:type="dcterms:W3CDTF">2022-02-08T08:48:24Z</dcterms:modified>
</cp:coreProperties>
</file>