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9" r:id="rId3"/>
    <p:sldId id="351" r:id="rId4"/>
    <p:sldId id="352" r:id="rId5"/>
    <p:sldId id="353" r:id="rId6"/>
    <p:sldId id="274" r:id="rId7"/>
    <p:sldId id="338" r:id="rId8"/>
    <p:sldId id="262" r:id="rId9"/>
    <p:sldId id="339" r:id="rId10"/>
    <p:sldId id="340" r:id="rId11"/>
    <p:sldId id="275" r:id="rId12"/>
    <p:sldId id="279" r:id="rId13"/>
    <p:sldId id="341" r:id="rId14"/>
    <p:sldId id="282" r:id="rId15"/>
    <p:sldId id="286" r:id="rId16"/>
    <p:sldId id="289" r:id="rId17"/>
    <p:sldId id="345" r:id="rId18"/>
    <p:sldId id="298" r:id="rId19"/>
    <p:sldId id="296" r:id="rId20"/>
    <p:sldId id="346" r:id="rId21"/>
    <p:sldId id="299" r:id="rId22"/>
    <p:sldId id="301" r:id="rId23"/>
    <p:sldId id="347" r:id="rId24"/>
    <p:sldId id="348" r:id="rId25"/>
    <p:sldId id="309" r:id="rId26"/>
    <p:sldId id="342" r:id="rId27"/>
    <p:sldId id="311" r:id="rId28"/>
    <p:sldId id="314" r:id="rId29"/>
    <p:sldId id="312" r:id="rId30"/>
    <p:sldId id="333" r:id="rId31"/>
    <p:sldId id="350" r:id="rId32"/>
    <p:sldId id="318" r:id="rId33"/>
    <p:sldId id="319" r:id="rId34"/>
    <p:sldId id="344" r:id="rId35"/>
    <p:sldId id="323" r:id="rId36"/>
    <p:sldId id="27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38A3C-7637-4700-BCF4-0DA7A331D5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63B648-96DA-411F-ACC7-A7B7A1BD5134}">
      <dgm:prSet custT="1"/>
      <dgm:spPr>
        <a:noFill/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Физическая и информационная доступность организации</a:t>
          </a:r>
        </a:p>
      </dgm:t>
    </dgm:pt>
    <dgm:pt modelId="{94EACC6D-4C86-45C2-9CA6-0A41122A9DA2}" type="parTrans" cxnId="{6AC66213-62FD-415D-8746-63605FA2658A}">
      <dgm:prSet/>
      <dgm:spPr/>
      <dgm:t>
        <a:bodyPr/>
        <a:lstStyle/>
        <a:p>
          <a:endParaRPr lang="ru-RU"/>
        </a:p>
      </dgm:t>
    </dgm:pt>
    <dgm:pt modelId="{B247180E-EF0E-4CE8-AEA6-42B88B406466}" type="sibTrans" cxnId="{6AC66213-62FD-415D-8746-63605FA2658A}">
      <dgm:prSet/>
      <dgm:spPr/>
      <dgm:t>
        <a:bodyPr/>
        <a:lstStyle/>
        <a:p>
          <a:endParaRPr lang="ru-RU"/>
        </a:p>
      </dgm:t>
    </dgm:pt>
    <dgm:pt modelId="{83D48334-7E5C-4924-8485-C4F0AD4D70C3}">
      <dgm:prSet custT="1"/>
      <dgm:spPr>
        <a:solidFill>
          <a:schemeClr val="bg1"/>
        </a:solidFill>
        <a:ln w="12700">
          <a:solidFill>
            <a:srgbClr val="FF0000"/>
          </a:solidFill>
        </a:ln>
      </dgm:spPr>
      <dgm:t>
        <a:bodyPr/>
        <a:lstStyle/>
        <a:p>
          <a:pPr algn="ctr"/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Тестирование и консультирование на ВИЧ</a:t>
          </a:r>
        </a:p>
      </dgm:t>
    </dgm:pt>
    <dgm:pt modelId="{A886C209-631B-405D-B505-D9D587EDF991}" type="parTrans" cxnId="{7F70FDF9-412A-4AC6-86CC-E267530AFE67}">
      <dgm:prSet/>
      <dgm:spPr/>
      <dgm:t>
        <a:bodyPr/>
        <a:lstStyle/>
        <a:p>
          <a:endParaRPr lang="ru-RU"/>
        </a:p>
      </dgm:t>
    </dgm:pt>
    <dgm:pt modelId="{BC1EFEC1-C058-47B6-9FFC-87D974517ED5}" type="sibTrans" cxnId="{7F70FDF9-412A-4AC6-86CC-E267530AFE67}">
      <dgm:prSet/>
      <dgm:spPr/>
      <dgm:t>
        <a:bodyPr/>
        <a:lstStyle/>
        <a:p>
          <a:endParaRPr lang="ru-RU"/>
        </a:p>
      </dgm:t>
    </dgm:pt>
    <dgm:pt modelId="{526F437F-25E4-4605-A9AA-708115DC94E0}">
      <dgm:prSet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Консультирование по ДКП и ПКП</a:t>
          </a:r>
        </a:p>
      </dgm:t>
    </dgm:pt>
    <dgm:pt modelId="{F3FB4657-ECF1-493D-88BE-FEA31B7AEF27}" type="parTrans" cxnId="{0A9320F1-501E-4618-9537-69EE94518E03}">
      <dgm:prSet/>
      <dgm:spPr/>
      <dgm:t>
        <a:bodyPr/>
        <a:lstStyle/>
        <a:p>
          <a:endParaRPr lang="ru-RU"/>
        </a:p>
      </dgm:t>
    </dgm:pt>
    <dgm:pt modelId="{E8A9FBF6-83C2-4A19-B2E7-16BF94ACFDB2}" type="sibTrans" cxnId="{0A9320F1-501E-4618-9537-69EE94518E03}">
      <dgm:prSet/>
      <dgm:spPr/>
      <dgm:t>
        <a:bodyPr/>
        <a:lstStyle/>
        <a:p>
          <a:endParaRPr lang="ru-RU"/>
        </a:p>
      </dgm:t>
    </dgm:pt>
    <dgm:pt modelId="{35A5C61F-3387-42C2-A7A9-8F2F5CEC23AD}">
      <dgm:prSet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Профилактика ИППП (презервативы и лубриканты,  консультирование</a:t>
          </a:r>
          <a:r>
            <a:rPr lang="ru-RU" sz="2000" b="1" dirty="0">
              <a:solidFill>
                <a:schemeClr val="tx1"/>
              </a:solidFill>
            </a:rPr>
            <a:t>)</a:t>
          </a:r>
          <a:endParaRPr lang="ru-RU" sz="2000" dirty="0"/>
        </a:p>
      </dgm:t>
    </dgm:pt>
    <dgm:pt modelId="{0D1971F1-D116-49DB-AC01-1ECC5A815D9E}" type="parTrans" cxnId="{F30CF3D3-8313-475A-A772-A23CCA8E9898}">
      <dgm:prSet/>
      <dgm:spPr/>
      <dgm:t>
        <a:bodyPr/>
        <a:lstStyle/>
        <a:p>
          <a:endParaRPr lang="ru-RU"/>
        </a:p>
      </dgm:t>
    </dgm:pt>
    <dgm:pt modelId="{9CB9C1FD-8FE2-46DF-962C-1F2958F71721}" type="sibTrans" cxnId="{F30CF3D3-8313-475A-A772-A23CCA8E9898}">
      <dgm:prSet/>
      <dgm:spPr/>
      <dgm:t>
        <a:bodyPr/>
        <a:lstStyle/>
        <a:p>
          <a:endParaRPr lang="ru-RU"/>
        </a:p>
      </dgm:t>
    </dgm:pt>
    <dgm:pt modelId="{F8B65A08-405A-4A30-91C6-27A86587244D}">
      <dgm:prSet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Перенаправление и социальное сопровождение</a:t>
          </a:r>
        </a:p>
      </dgm:t>
    </dgm:pt>
    <dgm:pt modelId="{60E985D9-4D08-42E5-9A08-EDF5AB31AAD5}" type="parTrans" cxnId="{6B33906D-4839-42D7-B5C9-53D65CC48F84}">
      <dgm:prSet/>
      <dgm:spPr/>
      <dgm:t>
        <a:bodyPr/>
        <a:lstStyle/>
        <a:p>
          <a:endParaRPr lang="ru-RU"/>
        </a:p>
      </dgm:t>
    </dgm:pt>
    <dgm:pt modelId="{B727D9B8-062E-4121-961B-E5D536C38A09}" type="sibTrans" cxnId="{6B33906D-4839-42D7-B5C9-53D65CC48F84}">
      <dgm:prSet/>
      <dgm:spPr/>
      <dgm:t>
        <a:bodyPr/>
        <a:lstStyle/>
        <a:p>
          <a:endParaRPr lang="ru-RU"/>
        </a:p>
      </dgm:t>
    </dgm:pt>
    <dgm:pt modelId="{8705CBDB-9578-4C5E-B656-1D7186B225F9}">
      <dgm:prSet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Заместительная поддерживающая терапия (только на сайтах ПТАО)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6B29728E-22DB-4FC0-92ED-6300FEB33197}" type="parTrans" cxnId="{F27E9B75-AE83-493E-8171-0B9D6F72C834}">
      <dgm:prSet/>
      <dgm:spPr/>
      <dgm:t>
        <a:bodyPr/>
        <a:lstStyle/>
        <a:p>
          <a:endParaRPr lang="ru-RU"/>
        </a:p>
      </dgm:t>
    </dgm:pt>
    <dgm:pt modelId="{08419B6F-F7E7-49B2-B492-FE9130F624B9}" type="sibTrans" cxnId="{F27E9B75-AE83-493E-8171-0B9D6F72C834}">
      <dgm:prSet/>
      <dgm:spPr/>
      <dgm:t>
        <a:bodyPr/>
        <a:lstStyle/>
        <a:p>
          <a:endParaRPr lang="ru-RU"/>
        </a:p>
      </dgm:t>
    </dgm:pt>
    <dgm:pt modelId="{ED3750DC-98B1-4A03-8E72-76C10F25850D}">
      <dgm:prSet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Стигма и дискриминация</a:t>
          </a:r>
        </a:p>
      </dgm:t>
    </dgm:pt>
    <dgm:pt modelId="{E1B09694-8A71-450F-8732-6D2C13A1E295}" type="parTrans" cxnId="{BE958F95-6F2E-49DB-A8FD-62D9AC55D58D}">
      <dgm:prSet/>
      <dgm:spPr/>
      <dgm:t>
        <a:bodyPr/>
        <a:lstStyle/>
        <a:p>
          <a:endParaRPr lang="ru-RU"/>
        </a:p>
      </dgm:t>
    </dgm:pt>
    <dgm:pt modelId="{A45C05B5-DB11-4DC7-B468-6B529CD76BC5}" type="sibTrans" cxnId="{BE958F95-6F2E-49DB-A8FD-62D9AC55D58D}">
      <dgm:prSet/>
      <dgm:spPr/>
      <dgm:t>
        <a:bodyPr/>
        <a:lstStyle/>
        <a:p>
          <a:endParaRPr lang="ru-RU"/>
        </a:p>
      </dgm:t>
    </dgm:pt>
    <dgm:pt modelId="{7DD34EC0-77FD-4842-8A94-761A82BD263B}">
      <dgm:prSet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Антиретровирусная терапия</a:t>
          </a:r>
        </a:p>
      </dgm:t>
    </dgm:pt>
    <dgm:pt modelId="{09D9E229-79B2-400C-8E1B-811A65E8126F}" type="parTrans" cxnId="{6AEC6B05-BEA8-409A-9D9A-BA4D933E6C61}">
      <dgm:prSet/>
      <dgm:spPr/>
      <dgm:t>
        <a:bodyPr/>
        <a:lstStyle/>
        <a:p>
          <a:endParaRPr lang="ru-RU"/>
        </a:p>
      </dgm:t>
    </dgm:pt>
    <dgm:pt modelId="{92790840-B82A-4A8D-8B66-836CCB8629E8}" type="sibTrans" cxnId="{6AEC6B05-BEA8-409A-9D9A-BA4D933E6C61}">
      <dgm:prSet/>
      <dgm:spPr/>
      <dgm:t>
        <a:bodyPr/>
        <a:lstStyle/>
        <a:p>
          <a:endParaRPr lang="ru-RU"/>
        </a:p>
      </dgm:t>
    </dgm:pt>
    <dgm:pt modelId="{3389CF3A-A588-412F-94AC-B72F9333A9AC}">
      <dgm:prSet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Медицинская помощь при ВИЧ-инфекции</a:t>
          </a:r>
        </a:p>
      </dgm:t>
    </dgm:pt>
    <dgm:pt modelId="{FA9F6658-CD8A-44DB-9E92-BB14B9D7E024}" type="parTrans" cxnId="{014B294E-C758-418F-AE31-D9D583C876EA}">
      <dgm:prSet/>
      <dgm:spPr/>
      <dgm:t>
        <a:bodyPr/>
        <a:lstStyle/>
        <a:p>
          <a:endParaRPr lang="ru-RU"/>
        </a:p>
      </dgm:t>
    </dgm:pt>
    <dgm:pt modelId="{B75369EC-49D0-4A77-A232-4B0730D62E29}" type="sibTrans" cxnId="{014B294E-C758-418F-AE31-D9D583C876EA}">
      <dgm:prSet/>
      <dgm:spPr/>
      <dgm:t>
        <a:bodyPr/>
        <a:lstStyle/>
        <a:p>
          <a:endParaRPr lang="ru-RU"/>
        </a:p>
      </dgm:t>
    </dgm:pt>
    <dgm:pt modelId="{EAE98266-CEB2-4FCD-AFBD-9DA3FB40AAA9}">
      <dgm:prSet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Поддержка приверженности </a:t>
          </a:r>
        </a:p>
      </dgm:t>
    </dgm:pt>
    <dgm:pt modelId="{5658AF62-DD9B-45F8-9D30-603D034E3079}" type="parTrans" cxnId="{3E075BC9-ECD7-4231-881D-EEB863216981}">
      <dgm:prSet/>
      <dgm:spPr/>
      <dgm:t>
        <a:bodyPr/>
        <a:lstStyle/>
        <a:p>
          <a:endParaRPr lang="ru-RU"/>
        </a:p>
      </dgm:t>
    </dgm:pt>
    <dgm:pt modelId="{10CB9F39-9457-4CC2-9078-3CF23EE6E9E3}" type="sibTrans" cxnId="{3E075BC9-ECD7-4231-881D-EEB863216981}">
      <dgm:prSet/>
      <dgm:spPr/>
      <dgm:t>
        <a:bodyPr/>
        <a:lstStyle/>
        <a:p>
          <a:endParaRPr lang="ru-RU"/>
        </a:p>
      </dgm:t>
    </dgm:pt>
    <dgm:pt modelId="{0A4FC16B-0756-4F2D-BC85-9500B3BC4CCA}">
      <dgm:prSet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Индексное тестирование</a:t>
          </a:r>
        </a:p>
      </dgm:t>
    </dgm:pt>
    <dgm:pt modelId="{1EE33433-4B4B-459C-A62B-46097FEB41D2}" type="parTrans" cxnId="{752C607B-21AB-4948-B22B-D7C10FCC43DB}">
      <dgm:prSet/>
      <dgm:spPr/>
      <dgm:t>
        <a:bodyPr/>
        <a:lstStyle/>
        <a:p>
          <a:endParaRPr lang="ru-RU"/>
        </a:p>
      </dgm:t>
    </dgm:pt>
    <dgm:pt modelId="{19A5BBAF-7428-439C-AF7F-0B70514D7421}" type="sibTrans" cxnId="{752C607B-21AB-4948-B22B-D7C10FCC43DB}">
      <dgm:prSet/>
      <dgm:spPr/>
      <dgm:t>
        <a:bodyPr/>
        <a:lstStyle/>
        <a:p>
          <a:endParaRPr lang="ru-RU"/>
        </a:p>
      </dgm:t>
    </dgm:pt>
    <dgm:pt modelId="{06372A40-0CB9-4E63-A1E7-98054D29BD13}" type="pres">
      <dgm:prSet presAssocID="{EF938A3C-7637-4700-BCF4-0DA7A331D56B}" presName="linear" presStyleCnt="0">
        <dgm:presLayoutVars>
          <dgm:animLvl val="lvl"/>
          <dgm:resizeHandles val="exact"/>
        </dgm:presLayoutVars>
      </dgm:prSet>
      <dgm:spPr/>
    </dgm:pt>
    <dgm:pt modelId="{EFFF14D6-D847-4C38-A746-EAA1DE3E75EA}" type="pres">
      <dgm:prSet presAssocID="{9063B648-96DA-411F-ACC7-A7B7A1BD5134}" presName="parentText" presStyleLbl="node1" presStyleIdx="0" presStyleCnt="11" custScaleY="106014">
        <dgm:presLayoutVars>
          <dgm:chMax val="0"/>
          <dgm:bulletEnabled val="1"/>
        </dgm:presLayoutVars>
      </dgm:prSet>
      <dgm:spPr/>
    </dgm:pt>
    <dgm:pt modelId="{507C2E85-4BE4-401F-9984-5E94B1B9F58C}" type="pres">
      <dgm:prSet presAssocID="{B247180E-EF0E-4CE8-AEA6-42B88B406466}" presName="spacer" presStyleCnt="0"/>
      <dgm:spPr/>
    </dgm:pt>
    <dgm:pt modelId="{B73DC774-A3FE-4295-94DA-91B1D646D150}" type="pres">
      <dgm:prSet presAssocID="{83D48334-7E5C-4924-8485-C4F0AD4D70C3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60FAF4F8-23D0-4EE6-B938-F6992CBD10E4}" type="pres">
      <dgm:prSet presAssocID="{BC1EFEC1-C058-47B6-9FFC-87D974517ED5}" presName="spacer" presStyleCnt="0"/>
      <dgm:spPr/>
    </dgm:pt>
    <dgm:pt modelId="{7156E9B9-44F3-4D76-A9D2-407AC30AF59C}" type="pres">
      <dgm:prSet presAssocID="{526F437F-25E4-4605-A9AA-708115DC94E0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25A894A6-7206-47FB-88CB-B1235781A505}" type="pres">
      <dgm:prSet presAssocID="{E8A9FBF6-83C2-4A19-B2E7-16BF94ACFDB2}" presName="spacer" presStyleCnt="0"/>
      <dgm:spPr/>
    </dgm:pt>
    <dgm:pt modelId="{FC28D2E0-57FD-442B-8671-6C14319CD5F2}" type="pres">
      <dgm:prSet presAssocID="{35A5C61F-3387-42C2-A7A9-8F2F5CEC23AD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0AAC4108-C54C-4FD6-B6E4-D4ADD8D771CC}" type="pres">
      <dgm:prSet presAssocID="{9CB9C1FD-8FE2-46DF-962C-1F2958F71721}" presName="spacer" presStyleCnt="0"/>
      <dgm:spPr/>
    </dgm:pt>
    <dgm:pt modelId="{8AFF84B6-602C-410C-89EF-E45E1B6E4591}" type="pres">
      <dgm:prSet presAssocID="{F8B65A08-405A-4A30-91C6-27A86587244D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646965A3-E25E-4926-BAFB-D09123369DD4}" type="pres">
      <dgm:prSet presAssocID="{B727D9B8-062E-4121-961B-E5D536C38A09}" presName="spacer" presStyleCnt="0"/>
      <dgm:spPr/>
    </dgm:pt>
    <dgm:pt modelId="{D089D7B6-1572-4DB7-85E7-C8198DBEAA2A}" type="pres">
      <dgm:prSet presAssocID="{8705CBDB-9578-4C5E-B656-1D7186B225F9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4AC4B5E4-982D-44CA-A0F9-ECA59A21E7DB}" type="pres">
      <dgm:prSet presAssocID="{08419B6F-F7E7-49B2-B492-FE9130F624B9}" presName="spacer" presStyleCnt="0"/>
      <dgm:spPr/>
    </dgm:pt>
    <dgm:pt modelId="{6C20476D-79B8-4BB7-A8C0-44AE95BCD64C}" type="pres">
      <dgm:prSet presAssocID="{ED3750DC-98B1-4A03-8E72-76C10F25850D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52609211-4CD9-42BE-9892-145BA876ED0A}" type="pres">
      <dgm:prSet presAssocID="{A45C05B5-DB11-4DC7-B468-6B529CD76BC5}" presName="spacer" presStyleCnt="0"/>
      <dgm:spPr/>
    </dgm:pt>
    <dgm:pt modelId="{D273B91B-9DF3-4654-BAF3-C34F44AC5162}" type="pres">
      <dgm:prSet presAssocID="{7DD34EC0-77FD-4842-8A94-761A82BD263B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283FD95F-FC9A-4E7A-BFB3-B886B3B26810}" type="pres">
      <dgm:prSet presAssocID="{92790840-B82A-4A8D-8B66-836CCB8629E8}" presName="spacer" presStyleCnt="0"/>
      <dgm:spPr/>
    </dgm:pt>
    <dgm:pt modelId="{E4F402D5-8282-4600-83FC-D4FE78687D97}" type="pres">
      <dgm:prSet presAssocID="{3389CF3A-A588-412F-94AC-B72F9333A9AC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09FC4415-B52A-46B8-A4B4-8713EB8E6DB9}" type="pres">
      <dgm:prSet presAssocID="{B75369EC-49D0-4A77-A232-4B0730D62E29}" presName="spacer" presStyleCnt="0"/>
      <dgm:spPr/>
    </dgm:pt>
    <dgm:pt modelId="{BE0311E4-3784-4F4D-BA80-2A4B1CF6B3A1}" type="pres">
      <dgm:prSet presAssocID="{EAE98266-CEB2-4FCD-AFBD-9DA3FB40AAA9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A5C8F511-8BCB-4EF9-AB70-3620032BEC52}" type="pres">
      <dgm:prSet presAssocID="{10CB9F39-9457-4CC2-9078-3CF23EE6E9E3}" presName="spacer" presStyleCnt="0"/>
      <dgm:spPr/>
    </dgm:pt>
    <dgm:pt modelId="{5D3CD609-0201-40DF-8130-CE795AB570DD}" type="pres">
      <dgm:prSet presAssocID="{0A4FC16B-0756-4F2D-BC85-9500B3BC4CCA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6AEC6B05-BEA8-409A-9D9A-BA4D933E6C61}" srcId="{EF938A3C-7637-4700-BCF4-0DA7A331D56B}" destId="{7DD34EC0-77FD-4842-8A94-761A82BD263B}" srcOrd="7" destOrd="0" parTransId="{09D9E229-79B2-400C-8E1B-811A65E8126F}" sibTransId="{92790840-B82A-4A8D-8B66-836CCB8629E8}"/>
    <dgm:cxn modelId="{6AC66213-62FD-415D-8746-63605FA2658A}" srcId="{EF938A3C-7637-4700-BCF4-0DA7A331D56B}" destId="{9063B648-96DA-411F-ACC7-A7B7A1BD5134}" srcOrd="0" destOrd="0" parTransId="{94EACC6D-4C86-45C2-9CA6-0A41122A9DA2}" sibTransId="{B247180E-EF0E-4CE8-AEA6-42B88B406466}"/>
    <dgm:cxn modelId="{004EBC13-D711-4451-8C23-DA35DDC7B695}" type="presOf" srcId="{83D48334-7E5C-4924-8485-C4F0AD4D70C3}" destId="{B73DC774-A3FE-4295-94DA-91B1D646D150}" srcOrd="0" destOrd="0" presId="urn:microsoft.com/office/officeart/2005/8/layout/vList2"/>
    <dgm:cxn modelId="{641DBA2B-F682-4E33-B552-7B0F7EAB14EB}" type="presOf" srcId="{ED3750DC-98B1-4A03-8E72-76C10F25850D}" destId="{6C20476D-79B8-4BB7-A8C0-44AE95BCD64C}" srcOrd="0" destOrd="0" presId="urn:microsoft.com/office/officeart/2005/8/layout/vList2"/>
    <dgm:cxn modelId="{9B70EF37-EDC8-455B-AB15-5F3559CFB5EE}" type="presOf" srcId="{EAE98266-CEB2-4FCD-AFBD-9DA3FB40AAA9}" destId="{BE0311E4-3784-4F4D-BA80-2A4B1CF6B3A1}" srcOrd="0" destOrd="0" presId="urn:microsoft.com/office/officeart/2005/8/layout/vList2"/>
    <dgm:cxn modelId="{96FFA065-54E7-4142-A6B8-98E12CA6E886}" type="presOf" srcId="{35A5C61F-3387-42C2-A7A9-8F2F5CEC23AD}" destId="{FC28D2E0-57FD-442B-8671-6C14319CD5F2}" srcOrd="0" destOrd="0" presId="urn:microsoft.com/office/officeart/2005/8/layout/vList2"/>
    <dgm:cxn modelId="{1A149F69-9115-4EEC-8934-8FF4B691A26E}" type="presOf" srcId="{0A4FC16B-0756-4F2D-BC85-9500B3BC4CCA}" destId="{5D3CD609-0201-40DF-8130-CE795AB570DD}" srcOrd="0" destOrd="0" presId="urn:microsoft.com/office/officeart/2005/8/layout/vList2"/>
    <dgm:cxn modelId="{6B33906D-4839-42D7-B5C9-53D65CC48F84}" srcId="{EF938A3C-7637-4700-BCF4-0DA7A331D56B}" destId="{F8B65A08-405A-4A30-91C6-27A86587244D}" srcOrd="4" destOrd="0" parTransId="{60E985D9-4D08-42E5-9A08-EDF5AB31AAD5}" sibTransId="{B727D9B8-062E-4121-961B-E5D536C38A09}"/>
    <dgm:cxn modelId="{014B294E-C758-418F-AE31-D9D583C876EA}" srcId="{EF938A3C-7637-4700-BCF4-0DA7A331D56B}" destId="{3389CF3A-A588-412F-94AC-B72F9333A9AC}" srcOrd="8" destOrd="0" parTransId="{FA9F6658-CD8A-44DB-9E92-BB14B9D7E024}" sibTransId="{B75369EC-49D0-4A77-A232-4B0730D62E29}"/>
    <dgm:cxn modelId="{F27E9B75-AE83-493E-8171-0B9D6F72C834}" srcId="{EF938A3C-7637-4700-BCF4-0DA7A331D56B}" destId="{8705CBDB-9578-4C5E-B656-1D7186B225F9}" srcOrd="5" destOrd="0" parTransId="{6B29728E-22DB-4FC0-92ED-6300FEB33197}" sibTransId="{08419B6F-F7E7-49B2-B492-FE9130F624B9}"/>
    <dgm:cxn modelId="{77ADB45A-953B-4BAB-B2BD-1223AB2CC72B}" type="presOf" srcId="{3389CF3A-A588-412F-94AC-B72F9333A9AC}" destId="{E4F402D5-8282-4600-83FC-D4FE78687D97}" srcOrd="0" destOrd="0" presId="urn:microsoft.com/office/officeart/2005/8/layout/vList2"/>
    <dgm:cxn modelId="{752C607B-21AB-4948-B22B-D7C10FCC43DB}" srcId="{EF938A3C-7637-4700-BCF4-0DA7A331D56B}" destId="{0A4FC16B-0756-4F2D-BC85-9500B3BC4CCA}" srcOrd="10" destOrd="0" parTransId="{1EE33433-4B4B-459C-A62B-46097FEB41D2}" sibTransId="{19A5BBAF-7428-439C-AF7F-0B70514D7421}"/>
    <dgm:cxn modelId="{FF345588-A488-4D49-8380-38DEB6A0E80C}" type="presOf" srcId="{7DD34EC0-77FD-4842-8A94-761A82BD263B}" destId="{D273B91B-9DF3-4654-BAF3-C34F44AC5162}" srcOrd="0" destOrd="0" presId="urn:microsoft.com/office/officeart/2005/8/layout/vList2"/>
    <dgm:cxn modelId="{BE958F95-6F2E-49DB-A8FD-62D9AC55D58D}" srcId="{EF938A3C-7637-4700-BCF4-0DA7A331D56B}" destId="{ED3750DC-98B1-4A03-8E72-76C10F25850D}" srcOrd="6" destOrd="0" parTransId="{E1B09694-8A71-450F-8732-6D2C13A1E295}" sibTransId="{A45C05B5-DB11-4DC7-B468-6B529CD76BC5}"/>
    <dgm:cxn modelId="{8F8007A4-238D-426B-83C4-F189DF0DE99D}" type="presOf" srcId="{F8B65A08-405A-4A30-91C6-27A86587244D}" destId="{8AFF84B6-602C-410C-89EF-E45E1B6E4591}" srcOrd="0" destOrd="0" presId="urn:microsoft.com/office/officeart/2005/8/layout/vList2"/>
    <dgm:cxn modelId="{DFF4F7AE-D3C0-4FC7-A525-9D0D5F2F2F8A}" type="presOf" srcId="{9063B648-96DA-411F-ACC7-A7B7A1BD5134}" destId="{EFFF14D6-D847-4C38-A746-EAA1DE3E75EA}" srcOrd="0" destOrd="0" presId="urn:microsoft.com/office/officeart/2005/8/layout/vList2"/>
    <dgm:cxn modelId="{3E075BC9-ECD7-4231-881D-EEB863216981}" srcId="{EF938A3C-7637-4700-BCF4-0DA7A331D56B}" destId="{EAE98266-CEB2-4FCD-AFBD-9DA3FB40AAA9}" srcOrd="9" destOrd="0" parTransId="{5658AF62-DD9B-45F8-9D30-603D034E3079}" sibTransId="{10CB9F39-9457-4CC2-9078-3CF23EE6E9E3}"/>
    <dgm:cxn modelId="{B93F87D1-3B4D-46B3-9109-EB343C50C91C}" type="presOf" srcId="{8705CBDB-9578-4C5E-B656-1D7186B225F9}" destId="{D089D7B6-1572-4DB7-85E7-C8198DBEAA2A}" srcOrd="0" destOrd="0" presId="urn:microsoft.com/office/officeart/2005/8/layout/vList2"/>
    <dgm:cxn modelId="{F30CF3D3-8313-475A-A772-A23CCA8E9898}" srcId="{EF938A3C-7637-4700-BCF4-0DA7A331D56B}" destId="{35A5C61F-3387-42C2-A7A9-8F2F5CEC23AD}" srcOrd="3" destOrd="0" parTransId="{0D1971F1-D116-49DB-AC01-1ECC5A815D9E}" sibTransId="{9CB9C1FD-8FE2-46DF-962C-1F2958F71721}"/>
    <dgm:cxn modelId="{F1E8DBD6-A913-413C-AE07-44D51E5A0654}" type="presOf" srcId="{526F437F-25E4-4605-A9AA-708115DC94E0}" destId="{7156E9B9-44F3-4D76-A9D2-407AC30AF59C}" srcOrd="0" destOrd="0" presId="urn:microsoft.com/office/officeart/2005/8/layout/vList2"/>
    <dgm:cxn modelId="{734B27DA-3AE0-48B6-B947-7112666C9CF3}" type="presOf" srcId="{EF938A3C-7637-4700-BCF4-0DA7A331D56B}" destId="{06372A40-0CB9-4E63-A1E7-98054D29BD13}" srcOrd="0" destOrd="0" presId="urn:microsoft.com/office/officeart/2005/8/layout/vList2"/>
    <dgm:cxn modelId="{0A9320F1-501E-4618-9537-69EE94518E03}" srcId="{EF938A3C-7637-4700-BCF4-0DA7A331D56B}" destId="{526F437F-25E4-4605-A9AA-708115DC94E0}" srcOrd="2" destOrd="0" parTransId="{F3FB4657-ECF1-493D-88BE-FEA31B7AEF27}" sibTransId="{E8A9FBF6-83C2-4A19-B2E7-16BF94ACFDB2}"/>
    <dgm:cxn modelId="{7F70FDF9-412A-4AC6-86CC-E267530AFE67}" srcId="{EF938A3C-7637-4700-BCF4-0DA7A331D56B}" destId="{83D48334-7E5C-4924-8485-C4F0AD4D70C3}" srcOrd="1" destOrd="0" parTransId="{A886C209-631B-405D-B505-D9D587EDF991}" sibTransId="{BC1EFEC1-C058-47B6-9FFC-87D974517ED5}"/>
    <dgm:cxn modelId="{DE78511A-2B69-4F18-8ED9-490E832290ED}" type="presParOf" srcId="{06372A40-0CB9-4E63-A1E7-98054D29BD13}" destId="{EFFF14D6-D847-4C38-A746-EAA1DE3E75EA}" srcOrd="0" destOrd="0" presId="urn:microsoft.com/office/officeart/2005/8/layout/vList2"/>
    <dgm:cxn modelId="{9B1E0E3A-4BED-4537-99CE-BA5816120EA0}" type="presParOf" srcId="{06372A40-0CB9-4E63-A1E7-98054D29BD13}" destId="{507C2E85-4BE4-401F-9984-5E94B1B9F58C}" srcOrd="1" destOrd="0" presId="urn:microsoft.com/office/officeart/2005/8/layout/vList2"/>
    <dgm:cxn modelId="{28A89D95-FC74-4029-9236-456079C8F551}" type="presParOf" srcId="{06372A40-0CB9-4E63-A1E7-98054D29BD13}" destId="{B73DC774-A3FE-4295-94DA-91B1D646D150}" srcOrd="2" destOrd="0" presId="urn:microsoft.com/office/officeart/2005/8/layout/vList2"/>
    <dgm:cxn modelId="{198CB220-4362-4AE1-8A16-2CFE0AABEE0D}" type="presParOf" srcId="{06372A40-0CB9-4E63-A1E7-98054D29BD13}" destId="{60FAF4F8-23D0-4EE6-B938-F6992CBD10E4}" srcOrd="3" destOrd="0" presId="urn:microsoft.com/office/officeart/2005/8/layout/vList2"/>
    <dgm:cxn modelId="{67BE4A58-9819-4C2B-A178-3138F738EE5E}" type="presParOf" srcId="{06372A40-0CB9-4E63-A1E7-98054D29BD13}" destId="{7156E9B9-44F3-4D76-A9D2-407AC30AF59C}" srcOrd="4" destOrd="0" presId="urn:microsoft.com/office/officeart/2005/8/layout/vList2"/>
    <dgm:cxn modelId="{8BA81B09-ABED-4958-A15B-7ADCD861E1F5}" type="presParOf" srcId="{06372A40-0CB9-4E63-A1E7-98054D29BD13}" destId="{25A894A6-7206-47FB-88CB-B1235781A505}" srcOrd="5" destOrd="0" presId="urn:microsoft.com/office/officeart/2005/8/layout/vList2"/>
    <dgm:cxn modelId="{5D2726DA-F387-4B91-85FA-8C9294939604}" type="presParOf" srcId="{06372A40-0CB9-4E63-A1E7-98054D29BD13}" destId="{FC28D2E0-57FD-442B-8671-6C14319CD5F2}" srcOrd="6" destOrd="0" presId="urn:microsoft.com/office/officeart/2005/8/layout/vList2"/>
    <dgm:cxn modelId="{9D1BB610-4974-45E3-823A-BA5E3D94F6AC}" type="presParOf" srcId="{06372A40-0CB9-4E63-A1E7-98054D29BD13}" destId="{0AAC4108-C54C-4FD6-B6E4-D4ADD8D771CC}" srcOrd="7" destOrd="0" presId="urn:microsoft.com/office/officeart/2005/8/layout/vList2"/>
    <dgm:cxn modelId="{59516693-3BD6-4B42-8101-2920A7E0AA49}" type="presParOf" srcId="{06372A40-0CB9-4E63-A1E7-98054D29BD13}" destId="{8AFF84B6-602C-410C-89EF-E45E1B6E4591}" srcOrd="8" destOrd="0" presId="urn:microsoft.com/office/officeart/2005/8/layout/vList2"/>
    <dgm:cxn modelId="{621AE15A-C79C-4823-89F4-36960C5F3CA1}" type="presParOf" srcId="{06372A40-0CB9-4E63-A1E7-98054D29BD13}" destId="{646965A3-E25E-4926-BAFB-D09123369DD4}" srcOrd="9" destOrd="0" presId="urn:microsoft.com/office/officeart/2005/8/layout/vList2"/>
    <dgm:cxn modelId="{210B6B52-8F69-449A-947A-4241206427C2}" type="presParOf" srcId="{06372A40-0CB9-4E63-A1E7-98054D29BD13}" destId="{D089D7B6-1572-4DB7-85E7-C8198DBEAA2A}" srcOrd="10" destOrd="0" presId="urn:microsoft.com/office/officeart/2005/8/layout/vList2"/>
    <dgm:cxn modelId="{966E3660-E353-44DD-9203-99BEC92761A2}" type="presParOf" srcId="{06372A40-0CB9-4E63-A1E7-98054D29BD13}" destId="{4AC4B5E4-982D-44CA-A0F9-ECA59A21E7DB}" srcOrd="11" destOrd="0" presId="urn:microsoft.com/office/officeart/2005/8/layout/vList2"/>
    <dgm:cxn modelId="{6DB278B2-6ADF-43F9-8440-4A769AD79976}" type="presParOf" srcId="{06372A40-0CB9-4E63-A1E7-98054D29BD13}" destId="{6C20476D-79B8-4BB7-A8C0-44AE95BCD64C}" srcOrd="12" destOrd="0" presId="urn:microsoft.com/office/officeart/2005/8/layout/vList2"/>
    <dgm:cxn modelId="{FB7940E5-E873-4C12-B984-07F357CD1939}" type="presParOf" srcId="{06372A40-0CB9-4E63-A1E7-98054D29BD13}" destId="{52609211-4CD9-42BE-9892-145BA876ED0A}" srcOrd="13" destOrd="0" presId="urn:microsoft.com/office/officeart/2005/8/layout/vList2"/>
    <dgm:cxn modelId="{1B87FDC9-B859-4ED6-ABC8-8B0A3E35A92B}" type="presParOf" srcId="{06372A40-0CB9-4E63-A1E7-98054D29BD13}" destId="{D273B91B-9DF3-4654-BAF3-C34F44AC5162}" srcOrd="14" destOrd="0" presId="urn:microsoft.com/office/officeart/2005/8/layout/vList2"/>
    <dgm:cxn modelId="{1CEBCB5F-D75F-46A2-9CBA-E2B4AFA940F1}" type="presParOf" srcId="{06372A40-0CB9-4E63-A1E7-98054D29BD13}" destId="{283FD95F-FC9A-4E7A-BFB3-B886B3B26810}" srcOrd="15" destOrd="0" presId="urn:microsoft.com/office/officeart/2005/8/layout/vList2"/>
    <dgm:cxn modelId="{315C770B-AB60-4237-BAE8-50F4B50BC266}" type="presParOf" srcId="{06372A40-0CB9-4E63-A1E7-98054D29BD13}" destId="{E4F402D5-8282-4600-83FC-D4FE78687D97}" srcOrd="16" destOrd="0" presId="urn:microsoft.com/office/officeart/2005/8/layout/vList2"/>
    <dgm:cxn modelId="{44435ECA-22BB-4955-B8C6-EAD36A7DC888}" type="presParOf" srcId="{06372A40-0CB9-4E63-A1E7-98054D29BD13}" destId="{09FC4415-B52A-46B8-A4B4-8713EB8E6DB9}" srcOrd="17" destOrd="0" presId="urn:microsoft.com/office/officeart/2005/8/layout/vList2"/>
    <dgm:cxn modelId="{1782CC8D-BFF7-4DB2-AE25-95CF788DB2EC}" type="presParOf" srcId="{06372A40-0CB9-4E63-A1E7-98054D29BD13}" destId="{BE0311E4-3784-4F4D-BA80-2A4B1CF6B3A1}" srcOrd="18" destOrd="0" presId="urn:microsoft.com/office/officeart/2005/8/layout/vList2"/>
    <dgm:cxn modelId="{8C329310-E96E-44FE-9898-DE085CD073CA}" type="presParOf" srcId="{06372A40-0CB9-4E63-A1E7-98054D29BD13}" destId="{A5C8F511-8BCB-4EF9-AB70-3620032BEC52}" srcOrd="19" destOrd="0" presId="urn:microsoft.com/office/officeart/2005/8/layout/vList2"/>
    <dgm:cxn modelId="{5C339D05-75A6-4923-8C4A-0D35B1B09B63}" type="presParOf" srcId="{06372A40-0CB9-4E63-A1E7-98054D29BD13}" destId="{5D3CD609-0201-40DF-8130-CE795AB570DD}" srcOrd="20" destOrd="0" presId="urn:microsoft.com/office/officeart/2005/8/layout/vList2"/>
  </dgm:cxnLst>
  <dgm:bg/>
  <dgm:whole>
    <a:ln w="28575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F14D6-D847-4C38-A746-EAA1DE3E75EA}">
      <dsp:nvSpPr>
        <dsp:cNvPr id="0" name=""/>
        <dsp:cNvSpPr/>
      </dsp:nvSpPr>
      <dsp:spPr>
        <a:xfrm>
          <a:off x="0" y="359"/>
          <a:ext cx="8584706" cy="443987"/>
        </a:xfrm>
        <a:prstGeom prst="roundRect">
          <a:avLst/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Физическая и информационная доступность организации</a:t>
          </a:r>
        </a:p>
      </dsp:txBody>
      <dsp:txXfrm>
        <a:off x="21674" y="22033"/>
        <a:ext cx="8541358" cy="400639"/>
      </dsp:txXfrm>
    </dsp:sp>
    <dsp:sp modelId="{B73DC774-A3FE-4295-94DA-91B1D646D150}">
      <dsp:nvSpPr>
        <dsp:cNvPr id="0" name=""/>
        <dsp:cNvSpPr/>
      </dsp:nvSpPr>
      <dsp:spPr>
        <a:xfrm>
          <a:off x="0" y="456918"/>
          <a:ext cx="8584706" cy="4188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Тестирование и консультирование на ВИЧ</a:t>
          </a:r>
        </a:p>
      </dsp:txBody>
      <dsp:txXfrm>
        <a:off x="20444" y="477362"/>
        <a:ext cx="8543818" cy="377912"/>
      </dsp:txXfrm>
    </dsp:sp>
    <dsp:sp modelId="{7156E9B9-44F3-4D76-A9D2-407AC30AF59C}">
      <dsp:nvSpPr>
        <dsp:cNvPr id="0" name=""/>
        <dsp:cNvSpPr/>
      </dsp:nvSpPr>
      <dsp:spPr>
        <a:xfrm>
          <a:off x="0" y="888291"/>
          <a:ext cx="8584706" cy="4188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Консультирование по ДКП и ПКП</a:t>
          </a:r>
        </a:p>
      </dsp:txBody>
      <dsp:txXfrm>
        <a:off x="20444" y="908735"/>
        <a:ext cx="8543818" cy="377912"/>
      </dsp:txXfrm>
    </dsp:sp>
    <dsp:sp modelId="{FC28D2E0-57FD-442B-8671-6C14319CD5F2}">
      <dsp:nvSpPr>
        <dsp:cNvPr id="0" name=""/>
        <dsp:cNvSpPr/>
      </dsp:nvSpPr>
      <dsp:spPr>
        <a:xfrm>
          <a:off x="0" y="1319663"/>
          <a:ext cx="8584706" cy="4188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Профилактика ИППП (презервативы и лубриканты,  консультирование</a:t>
          </a:r>
          <a:r>
            <a:rPr lang="ru-RU" sz="2000" b="1" kern="1200" dirty="0">
              <a:solidFill>
                <a:schemeClr val="tx1"/>
              </a:solidFill>
            </a:rPr>
            <a:t>)</a:t>
          </a:r>
          <a:endParaRPr lang="ru-RU" sz="2000" kern="1200" dirty="0"/>
        </a:p>
      </dsp:txBody>
      <dsp:txXfrm>
        <a:off x="20444" y="1340107"/>
        <a:ext cx="8543818" cy="377912"/>
      </dsp:txXfrm>
    </dsp:sp>
    <dsp:sp modelId="{8AFF84B6-602C-410C-89EF-E45E1B6E4591}">
      <dsp:nvSpPr>
        <dsp:cNvPr id="0" name=""/>
        <dsp:cNvSpPr/>
      </dsp:nvSpPr>
      <dsp:spPr>
        <a:xfrm>
          <a:off x="0" y="1751036"/>
          <a:ext cx="8584706" cy="4188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Перенаправление и социальное сопровождение</a:t>
          </a:r>
        </a:p>
      </dsp:txBody>
      <dsp:txXfrm>
        <a:off x="20444" y="1771480"/>
        <a:ext cx="8543818" cy="377912"/>
      </dsp:txXfrm>
    </dsp:sp>
    <dsp:sp modelId="{D089D7B6-1572-4DB7-85E7-C8198DBEAA2A}">
      <dsp:nvSpPr>
        <dsp:cNvPr id="0" name=""/>
        <dsp:cNvSpPr/>
      </dsp:nvSpPr>
      <dsp:spPr>
        <a:xfrm>
          <a:off x="0" y="2182408"/>
          <a:ext cx="8584706" cy="4188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Заместительная поддерживающая терапия (только на сайтах ПТАО)</a:t>
          </a:r>
          <a:endParaRPr lang="ru-RU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0444" y="2202852"/>
        <a:ext cx="8543818" cy="377912"/>
      </dsp:txXfrm>
    </dsp:sp>
    <dsp:sp modelId="{6C20476D-79B8-4BB7-A8C0-44AE95BCD64C}">
      <dsp:nvSpPr>
        <dsp:cNvPr id="0" name=""/>
        <dsp:cNvSpPr/>
      </dsp:nvSpPr>
      <dsp:spPr>
        <a:xfrm>
          <a:off x="0" y="2613781"/>
          <a:ext cx="8584706" cy="4188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Стигма и дискриминация</a:t>
          </a:r>
        </a:p>
      </dsp:txBody>
      <dsp:txXfrm>
        <a:off x="20444" y="2634225"/>
        <a:ext cx="8543818" cy="377912"/>
      </dsp:txXfrm>
    </dsp:sp>
    <dsp:sp modelId="{D273B91B-9DF3-4654-BAF3-C34F44AC5162}">
      <dsp:nvSpPr>
        <dsp:cNvPr id="0" name=""/>
        <dsp:cNvSpPr/>
      </dsp:nvSpPr>
      <dsp:spPr>
        <a:xfrm>
          <a:off x="0" y="3045153"/>
          <a:ext cx="8584706" cy="4188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Антиретровирусная терапия</a:t>
          </a:r>
        </a:p>
      </dsp:txBody>
      <dsp:txXfrm>
        <a:off x="20444" y="3065597"/>
        <a:ext cx="8543818" cy="377912"/>
      </dsp:txXfrm>
    </dsp:sp>
    <dsp:sp modelId="{E4F402D5-8282-4600-83FC-D4FE78687D97}">
      <dsp:nvSpPr>
        <dsp:cNvPr id="0" name=""/>
        <dsp:cNvSpPr/>
      </dsp:nvSpPr>
      <dsp:spPr>
        <a:xfrm>
          <a:off x="0" y="3476525"/>
          <a:ext cx="8584706" cy="4188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Медицинская помощь при ВИЧ-инфекции</a:t>
          </a:r>
        </a:p>
      </dsp:txBody>
      <dsp:txXfrm>
        <a:off x="20444" y="3496969"/>
        <a:ext cx="8543818" cy="377912"/>
      </dsp:txXfrm>
    </dsp:sp>
    <dsp:sp modelId="{BE0311E4-3784-4F4D-BA80-2A4B1CF6B3A1}">
      <dsp:nvSpPr>
        <dsp:cNvPr id="0" name=""/>
        <dsp:cNvSpPr/>
      </dsp:nvSpPr>
      <dsp:spPr>
        <a:xfrm>
          <a:off x="0" y="3907898"/>
          <a:ext cx="8584706" cy="4188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Поддержка приверженности </a:t>
          </a:r>
        </a:p>
      </dsp:txBody>
      <dsp:txXfrm>
        <a:off x="20444" y="3928342"/>
        <a:ext cx="8543818" cy="377912"/>
      </dsp:txXfrm>
    </dsp:sp>
    <dsp:sp modelId="{5D3CD609-0201-40DF-8130-CE795AB570DD}">
      <dsp:nvSpPr>
        <dsp:cNvPr id="0" name=""/>
        <dsp:cNvSpPr/>
      </dsp:nvSpPr>
      <dsp:spPr>
        <a:xfrm>
          <a:off x="0" y="4339270"/>
          <a:ext cx="8584706" cy="4188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Индексное тестирование</a:t>
          </a:r>
        </a:p>
      </dsp:txBody>
      <dsp:txXfrm>
        <a:off x="20444" y="4359714"/>
        <a:ext cx="8543818" cy="377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08B95-1CBD-42F5-8285-0D69F401705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603EA-E668-494F-8F99-C9DC6EECB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8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987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2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730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991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967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072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958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396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449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78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27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1389c977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31389c977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996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584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086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437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32664d51c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32664d51c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53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80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824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157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2664d51c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32664d51c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379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458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604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89c97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89c97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85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8B5A-CE38-4A80-A3D4-9CC277EA9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1EE89-3018-4F31-8FDC-E0064E241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228E3-E0EF-4E96-9A4B-161E46D4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E38-964B-4890-82FB-C5661870CF8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3E49A-7585-41D5-9259-D9763894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4E2DD-128A-43DA-BB04-7D300D13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5131-7D5F-4C22-88E0-15C0D27E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9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59A1-86D5-473E-9677-CAA22B774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5FE67-2B0E-49EB-82A5-E8F122637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FC58A-05E5-4E92-A6ED-2F2BA3832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E38-964B-4890-82FB-C5661870CF8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7B9D1-A9A5-4FB8-A7DC-47DC89DF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6A9F3-1426-4914-8E2A-230E0DC5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5131-7D5F-4C22-88E0-15C0D27E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6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B718C8-17E4-427F-BB1B-79A1DB95B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77738-A189-45B5-BDCB-4EF1AB64C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4A75F-9BA7-42C2-A79C-3093AAAC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E38-964B-4890-82FB-C5661870CF8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87831-BD78-4400-A6A2-27AD2BF6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46E17-7BCD-482F-8A2A-8C5B27E2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5131-7D5F-4C22-88E0-15C0D27E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36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33971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1064-ECD6-4A27-8B70-AC272828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FFDB3-E6BE-47AF-B5D3-ED5B4639B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A2C31-E119-4F52-9A68-B7F2F1A3E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E38-964B-4890-82FB-C5661870CF8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933D8-FA34-4D5B-BCAD-3D08E0EF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D0D2C-1BF5-40C3-BCC0-D5290B7D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5131-7D5F-4C22-88E0-15C0D27E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2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15E8-BC0B-45D6-8888-57F7BCFF8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948C2-43EC-47DF-BB47-BC4F05789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F49D7-C9CE-46D6-A700-9528557C6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E38-964B-4890-82FB-C5661870CF8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F2126-6099-45A2-9950-F4D5272D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7342-2573-46B8-9288-02B07F9F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5131-7D5F-4C22-88E0-15C0D27E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3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A0214-C43D-485E-A3A6-3743592B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FEF07-4607-4017-86E2-C7931EAD3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2B26E-82D1-4202-A99E-4A509BA1B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26C7C-6038-44E1-9F86-3835D228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E38-964B-4890-82FB-C5661870CF8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72589-9474-4192-82A6-1ED7E798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14E1-FA55-45A0-A3AE-C85D7626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5131-7D5F-4C22-88E0-15C0D27E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4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AA06-6881-40A1-ADC0-3EE14D10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2B3DE-6CAC-4274-A0B6-B7A0F24A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01407-9381-4ACA-9121-534067956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8968F-0BA6-44B5-9BE2-042C46ECF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32D23-3373-410D-9248-7825AF412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6E349-0DE7-45CB-B212-E2EF8691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E38-964B-4890-82FB-C5661870CF8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64A67-F10E-4B11-9F75-815F70FD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5BB3C0-4EFE-4ED5-B54A-E9071AC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5131-7D5F-4C22-88E0-15C0D27E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AFAD-C818-4C14-B62B-982A135C4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314211-C71E-408D-BFC6-DFB5AB605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E38-964B-4890-82FB-C5661870CF8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4742A-7EFB-48AE-AC9B-7C142B21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A9DC3-59AA-4645-8640-F0965F46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5131-7D5F-4C22-88E0-15C0D27E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2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B8EDA-4610-4530-AEE4-9E2C8084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E38-964B-4890-82FB-C5661870CF8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8FB6A8-B4EC-4648-A4BC-0FC95D28C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914D6-B9B4-4221-A24F-B1FD14FD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5131-7D5F-4C22-88E0-15C0D27E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4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5D0A-BA21-4ED8-A102-DF05CDDE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0FCB0-2E1E-4888-9ACF-7448464F5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60CA5-3D9D-4616-9BAB-1B74E9442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759C5-C222-4A8B-8912-141392EC2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E38-964B-4890-82FB-C5661870CF8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42232-0475-40AE-8B72-711C854A9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5B25D-38EF-4C94-B53A-4C0D18F9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5131-7D5F-4C22-88E0-15C0D27E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14769-BCEB-4E5A-9E6E-719DEFF8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63F58-B0F3-44D2-8C06-32EDC0287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0935F-F848-44D9-ABEC-80B32F1AE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0F32F-DA95-4918-A4F7-CD55156A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E38-964B-4890-82FB-C5661870CF8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3546C-6159-4C45-B691-11097B61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24226-DBE3-4849-A2E9-32F14783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5131-7D5F-4C22-88E0-15C0D27E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7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6C3A6-04ED-4C6B-8D2B-31FEEDA1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4CF51-E2FF-47C7-8407-941F52785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B4D33-E5E3-408A-885F-C789AE615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2E38-964B-4890-82FB-C5661870CF8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89C19-D89A-4149-B63B-4A786FF1A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C89CE-F72F-4511-BC7B-670741ACE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E5131-7D5F-4C22-88E0-15C0D27E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8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in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402856" y="1767304"/>
            <a:ext cx="10834576" cy="32900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  <a:buSzPts val="990"/>
            </a:pPr>
            <a:br>
              <a:rPr lang="en-US" sz="4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4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Результаты мониторинга силами сообщества </a:t>
            </a:r>
            <a:br>
              <a:rPr lang="ru" sz="4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4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 </a:t>
            </a:r>
            <a:r>
              <a:rPr lang="ru-RU" sz="4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г.Бишкек</a:t>
            </a:r>
            <a:r>
              <a:rPr lang="ru-RU" sz="4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и Чуйской области</a:t>
            </a:r>
            <a:br>
              <a:rPr lang="ru-RU" sz="4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4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 май-июнь 2022 г.</a:t>
            </a:r>
            <a:br>
              <a:rPr lang="ru-RU" sz="4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SzPts val="990"/>
            </a:pPr>
            <a:r>
              <a:rPr lang="ru" sz="3253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 рамках проекта «Мониторинг программ по ВИЧ»</a:t>
            </a:r>
            <a:endParaRPr sz="3493" dirty="0">
              <a:solidFill>
                <a:srgbClr val="002060"/>
              </a:solidFill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5043600" y="5248275"/>
            <a:ext cx="7148400" cy="13335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buSzPts val="605"/>
            </a:pPr>
            <a:endParaRPr sz="2667" b="1" i="1" dirty="0">
              <a:solidFill>
                <a:srgbClr val="000000"/>
              </a:solidFill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  <a:buSzPts val="605"/>
            </a:pPr>
            <a:endParaRPr lang="ru-RU" sz="2667" b="1" i="1" dirty="0">
              <a:solidFill>
                <a:srgbClr val="000000"/>
              </a:solidFill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  <a:buSzPts val="605"/>
            </a:pPr>
            <a:r>
              <a:rPr lang="ru-RU" sz="1867" dirty="0">
                <a:solidFill>
                  <a:srgbClr val="000000"/>
                </a:solidFill>
              </a:rPr>
              <a:t>Э</a:t>
            </a:r>
            <a:r>
              <a:rPr lang="ru" sz="1867" dirty="0">
                <a:solidFill>
                  <a:srgbClr val="000000"/>
                </a:solidFill>
              </a:rPr>
              <a:t>кспертная команда: </a:t>
            </a:r>
            <a:r>
              <a:rPr lang="ru-RU" sz="1867" dirty="0" err="1">
                <a:solidFill>
                  <a:srgbClr val="000000"/>
                </a:solidFill>
              </a:rPr>
              <a:t>Орсеков</a:t>
            </a:r>
            <a:r>
              <a:rPr lang="ru-RU" sz="1867" dirty="0">
                <a:solidFill>
                  <a:srgbClr val="000000"/>
                </a:solidFill>
              </a:rPr>
              <a:t> </a:t>
            </a:r>
            <a:r>
              <a:rPr lang="ru-RU" sz="1867" dirty="0" err="1">
                <a:solidFill>
                  <a:srgbClr val="000000"/>
                </a:solidFill>
              </a:rPr>
              <a:t>Данияр</a:t>
            </a:r>
            <a:r>
              <a:rPr lang="ru-RU" sz="1867" dirty="0">
                <a:solidFill>
                  <a:srgbClr val="000000"/>
                </a:solidFill>
              </a:rPr>
              <a:t>, </a:t>
            </a:r>
            <a:r>
              <a:rPr lang="ru" sz="1867" dirty="0">
                <a:solidFill>
                  <a:srgbClr val="000000"/>
                </a:solidFill>
              </a:rPr>
              <a:t>Мусагалиева Татьяна и Исраилова Бактыгуль</a:t>
            </a:r>
          </a:p>
        </p:txBody>
      </p:sp>
      <p:sp>
        <p:nvSpPr>
          <p:cNvPr id="130" name="Google Shape;130;p13"/>
          <p:cNvSpPr txBox="1"/>
          <p:nvPr/>
        </p:nvSpPr>
        <p:spPr>
          <a:xfrm>
            <a:off x="7448567" y="4864100"/>
            <a:ext cx="19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319DB9-CA4B-419F-8960-A7469658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865" y="189276"/>
            <a:ext cx="3532113" cy="1458272"/>
          </a:xfrm>
          <a:prstGeom prst="rect">
            <a:avLst/>
          </a:prstGeom>
        </p:spPr>
      </p:pic>
      <p:pic>
        <p:nvPicPr>
          <p:cNvPr id="7" name="Picture 3" descr="C:\Users\User\Desktop\HIV React\Kyrgyz_Horizontal_RGB_600.bmp">
            <a:extLst>
              <a:ext uri="{FF2B5EF4-FFF2-40B4-BE49-F238E27FC236}">
                <a16:creationId xmlns:a16="http://schemas.microsoft.com/office/drawing/2014/main" id="{CF948F2B-F880-4BA0-AE7A-9A6D5CA79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2" y="122173"/>
            <a:ext cx="5359364" cy="133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2E0B-03D7-45B0-97F8-DE0A4CBB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и тестирование на ВИЧ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2BB196-E8AF-E931-7A19-0EDFDE793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635" y="3236959"/>
            <a:ext cx="298730" cy="3840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A376B2-02AB-F03E-4B80-73481E7F5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427" y="3236959"/>
            <a:ext cx="252938" cy="3840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DCB9F-D06C-426C-AB3A-B4BC76AA9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4729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0B831-A47A-406D-B45A-F450A9C7C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268" y="2672056"/>
            <a:ext cx="5314369" cy="351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78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406400" y="411200"/>
            <a:ext cx="10693400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остижения: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406400" y="1670755"/>
            <a:ext cx="10693400" cy="518724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94729" lvl="0" indent="0" algn="just">
              <a:lnSpc>
                <a:spcPct val="11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Услуга тестирования и консультирования на ВИЧ является высоко востребованной и доступной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r>
              <a:rPr lang="ru-RU" sz="2133" dirty="0">
                <a:solidFill>
                  <a:srgbClr val="002060"/>
                </a:solidFill>
              </a:rPr>
              <a:t>  </a:t>
            </a:r>
          </a:p>
          <a:p>
            <a:pPr marL="194728" indent="0" algn="just">
              <a:lnSpc>
                <a:spcPct val="110000"/>
              </a:lnSpc>
              <a:buNone/>
            </a:pPr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1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Все респонденты, которые получали услугу в офисах проверяемых сайтов, сообщили, что получили услуги консультирования в полном объеме. Услуга предоставляется в соответствии с национальными стандартами. Жалоб на нарушение принципов анонимности и конфиденциальности не наблюдалось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endParaRPr lang="ru-RU" sz="2133" dirty="0">
              <a:solidFill>
                <a:srgbClr val="002060"/>
              </a:solidFill>
            </a:endParaRPr>
          </a:p>
          <a:p>
            <a:pPr marL="194728" indent="0" algn="just">
              <a:lnSpc>
                <a:spcPct val="110000"/>
              </a:lnSpc>
              <a:buNone/>
            </a:pPr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1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Респонденты не отмечали сложностей в вопросах получения </a:t>
            </a:r>
            <a:r>
              <a:rPr lang="ru-RU" sz="2133" dirty="0" err="1">
                <a:solidFill>
                  <a:srgbClr val="002060"/>
                </a:solidFill>
              </a:rPr>
              <a:t>самотестов</a:t>
            </a:r>
            <a:r>
              <a:rPr lang="ru-RU" sz="2133" dirty="0">
                <a:solidFill>
                  <a:srgbClr val="002060"/>
                </a:solidFill>
              </a:rPr>
              <a:t>, выдача </a:t>
            </a:r>
            <a:r>
              <a:rPr lang="ru-RU" sz="2133" dirty="0" err="1">
                <a:solidFill>
                  <a:srgbClr val="002060"/>
                </a:solidFill>
              </a:rPr>
              <a:t>самотестов</a:t>
            </a:r>
            <a:r>
              <a:rPr lang="ru-RU" sz="2133" dirty="0">
                <a:solidFill>
                  <a:srgbClr val="002060"/>
                </a:solidFill>
              </a:rPr>
              <a:t> на всех сайтах сопровождается соответствующим консультированием и инструктажем. </a:t>
            </a:r>
          </a:p>
          <a:p>
            <a:pPr lvl="0" algn="just">
              <a:lnSpc>
                <a:spcPct val="110000"/>
              </a:lnSpc>
            </a:pPr>
            <a:endParaRPr lang="ru-RU" sz="2133" dirty="0">
              <a:solidFill>
                <a:srgbClr val="00206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2133" dirty="0">
              <a:solidFill>
                <a:srgbClr val="002060"/>
              </a:solidFill>
            </a:endParaRPr>
          </a:p>
          <a:p>
            <a:pPr indent="0">
              <a:spcBef>
                <a:spcPts val="1600"/>
              </a:spcBef>
              <a:buNone/>
            </a:pPr>
            <a:endParaRPr sz="2133" dirty="0">
              <a:solidFill>
                <a:srgbClr val="002060"/>
              </a:solidFill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sz="2133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775B92-9FA0-69CD-FE17-20CDE7190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02" y="1781021"/>
            <a:ext cx="298730" cy="3840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F9D3A5-1180-D319-C6B3-C2214E304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47" y="4657386"/>
            <a:ext cx="298730" cy="3840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F0A863-73E1-B063-070C-E7D9828BA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59" y="2892209"/>
            <a:ext cx="298730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5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361245" y="1587795"/>
            <a:ext cx="10738556" cy="50500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94728" indent="0">
              <a:buNone/>
            </a:pPr>
            <a:endParaRPr lang="ru-RU" sz="2133" dirty="0">
              <a:solidFill>
                <a:srgbClr val="002060"/>
              </a:solidFill>
            </a:endParaRPr>
          </a:p>
          <a:p>
            <a:pPr lvl="0" algn="just">
              <a:lnSpc>
                <a:spcPct val="100000"/>
              </a:lnSpc>
            </a:pPr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При предоставлении услуг </a:t>
            </a:r>
            <a:r>
              <a:rPr lang="ru-RU" sz="2133" dirty="0" err="1">
                <a:solidFill>
                  <a:srgbClr val="002060"/>
                </a:solidFill>
              </a:rPr>
              <a:t>ТиК</a:t>
            </a:r>
            <a:r>
              <a:rPr lang="ru-RU" sz="2133" dirty="0">
                <a:solidFill>
                  <a:srgbClr val="002060"/>
                </a:solidFill>
              </a:rPr>
              <a:t> «в поле» консультирование часто не предоставляется в полном объеме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endParaRPr lang="ru-RU" sz="2133" dirty="0">
              <a:solidFill>
                <a:srgbClr val="002060"/>
              </a:solidFill>
            </a:endParaRPr>
          </a:p>
          <a:p>
            <a:pPr lvl="0" algn="just">
              <a:lnSpc>
                <a:spcPct val="100000"/>
              </a:lnSpc>
            </a:pPr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По сообщением отдельных респондентов, консультирование сводилось к озвучиванию результатов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endParaRPr lang="ru-RU" sz="2133" dirty="0">
              <a:solidFill>
                <a:srgbClr val="002060"/>
              </a:solidFill>
            </a:endParaRPr>
          </a:p>
          <a:p>
            <a:pPr lvl="0" algn="just">
              <a:lnSpc>
                <a:spcPct val="100000"/>
              </a:lnSpc>
            </a:pPr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В Чуйской области наблюдается нехватка консультантов, которые открыто позиционируют себя как «равных».</a:t>
            </a:r>
            <a:endParaRPr sz="2133" dirty="0">
              <a:solidFill>
                <a:srgbClr val="002060"/>
              </a:solidFill>
            </a:endParaRPr>
          </a:p>
          <a:p>
            <a:pPr indent="0" algn="just">
              <a:spcBef>
                <a:spcPts val="1600"/>
              </a:spcBef>
              <a:spcAft>
                <a:spcPts val="1600"/>
              </a:spcAft>
              <a:buNone/>
            </a:pPr>
            <a:endParaRPr sz="2133" dirty="0">
              <a:solidFill>
                <a:srgbClr val="002060"/>
              </a:solidFill>
            </a:endParaRPr>
          </a:p>
        </p:txBody>
      </p:sp>
      <p:sp>
        <p:nvSpPr>
          <p:cNvPr id="3" name="Google Shape;175;p19">
            <a:extLst>
              <a:ext uri="{FF2B5EF4-FFF2-40B4-BE49-F238E27FC236}">
                <a16:creationId xmlns:a16="http://schemas.microsoft.com/office/drawing/2014/main" id="{2AABD050-C0CF-40FF-99FB-6998DE1ED6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400" y="411200"/>
            <a:ext cx="10693400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Пробелы: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838233-B752-966B-B4D0-B9E7C3EF6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90" y="4369876"/>
            <a:ext cx="426757" cy="2133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26AD8F-1D25-405D-1FA9-305D6F5DF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25" y="3385935"/>
            <a:ext cx="426757" cy="2133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5801DA-C5D1-23AD-471A-28719614A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" y="2410870"/>
            <a:ext cx="426757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1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15527-C9FD-4D7C-A6E5-7F3C38DB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о ДКП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C0427-1337-4F40-877B-9B5A3AF5D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077" y="3221169"/>
            <a:ext cx="5854095" cy="187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5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406400" y="411200"/>
            <a:ext cx="10693400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/>
            <a:r>
              <a:rPr lang="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406400" y="1896533"/>
            <a:ext cx="10693400" cy="49614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всех организациях создана безопасная и комфортная атмосфера для обсуждения вопросов ДКП. Все бенефициары в достаточной мере доверяют своим консультантам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респондент из числа ВИЧ-отрицательных лиц находится на ДКП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46 ЛЖВ сообщили, что их половые партнеры принимают ДКП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rgbClr val="002060"/>
                </a:solidFill>
              </a:rPr>
              <a:t>Общее настроение в отношении ДКП нейтральное, без демонстрации интереса со стороны бенефициаров. </a:t>
            </a:r>
          </a:p>
          <a:p>
            <a:pPr marL="194729" indent="0" algn="just">
              <a:lnSpc>
                <a:spcPct val="100000"/>
              </a:lnSpc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8" indent="0" algn="just">
              <a:lnSpc>
                <a:spcPct val="100000"/>
              </a:lnSpc>
              <a:buNone/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8" indent="0" algn="just">
              <a:lnSpc>
                <a:spcPct val="100000"/>
              </a:lnSpc>
              <a:buNone/>
            </a:pPr>
            <a:endParaRPr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spcBef>
                <a:spcPts val="1600"/>
              </a:spcBef>
              <a:buNone/>
            </a:pPr>
            <a:endParaRPr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40F9AD-A482-A91A-AA02-180370A1A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25" y="2029595"/>
            <a:ext cx="298730" cy="3840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B3B06C-7505-9694-18C5-C4342F9C0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24" y="4612998"/>
            <a:ext cx="298730" cy="3840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5E0056-A3BA-06BB-075B-343AE0B6B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1" y="3948652"/>
            <a:ext cx="298730" cy="3840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430B49-73BD-7578-EB66-C6DCEAD6D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61" y="3310940"/>
            <a:ext cx="298730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58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556919" y="411200"/>
            <a:ext cx="10693400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Пробелы: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406400" y="1396667"/>
            <a:ext cx="10693400" cy="54613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85000" lnSpcReduction="20000"/>
          </a:bodyPr>
          <a:lstStyle/>
          <a:p>
            <a:pPr marL="194729" lvl="0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Большинство респондентов заявляет, что знают о ДКП. Однако на дополнительные вопросы (что это такое, кому требуется и так далее) ответить не могут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одном из НПО-сайтов команда 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CLM</a:t>
            </a: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провела опрос сотрудников на тему ДКП, уровень знаний также оказался низким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>
              <a:lnSpc>
                <a:spcPct val="120000"/>
              </a:lnSpc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из пяти респондентов, которые заявляют, что их партнеры принимают ДКП, приводят примеры о режиме приема, которые полностью противоречат клиническим протоколам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ВИЧ-положительных респондента сообщили, что инфицирование ВИЧ у них произошло на фоне приема ДКП (ДКП они оба принимали не в Кыргызстане)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8" indent="0" algn="just">
              <a:lnSpc>
                <a:spcPct val="120000"/>
              </a:lnSpc>
              <a:buNone/>
            </a:pP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indent="0" algn="just">
              <a:lnSpc>
                <a:spcPct val="100000"/>
              </a:lnSpc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ВИЧ-положительные клиенты сообщают, что не могут самостоятельно донести своим половым партнерам информацию ДКП по различным причинам – не хватает знаний \ умений, необходимость раскрытия статуса, страх насилия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</a:pP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indent="0" algn="just">
              <a:lnSpc>
                <a:spcPct val="100000"/>
              </a:lnSpc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доступа к ДКП для мигрантов. Единственный респондент, который заявил о приеме ДКП, планирует выезд в миграцию в Турцию и не знает, как будет продолжать ДКП.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64A006-EBAE-1B41-9E0F-855574AC9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78" y="1591166"/>
            <a:ext cx="426757" cy="2133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20C49E-ED7E-0351-AA95-2CEA0337B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35" y="2400513"/>
            <a:ext cx="426757" cy="2133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EFF1EF-ACE9-B811-527D-AE7CB03BF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60" y="3200983"/>
            <a:ext cx="426757" cy="2133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F8E7F2-DF64-9B51-1A23-B5E3F464D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17" y="4010330"/>
            <a:ext cx="426757" cy="2133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922209-2A64-DA74-B93B-EB981C54F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97" y="4801922"/>
            <a:ext cx="426757" cy="2133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42BD4B-6C52-28E7-C887-268D700A7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98" y="5735558"/>
            <a:ext cx="426757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89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556919" y="411200"/>
            <a:ext cx="10693400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Гендерные аспекты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406400" y="1396667"/>
            <a:ext cx="10693400" cy="54613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94729" lvl="0"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rgbClr val="002060"/>
                </a:solidFill>
              </a:rPr>
              <a:t>Многие женщины, живущие с ВИЧ, особенно за пределами Бишкека, недостаточно информированы о принципе «Н=Н» и ДКП, что заставляет их считать сексуальную жизнь с ВИЧ-статусом чем-то запретным</a:t>
            </a:r>
            <a:r>
              <a:rPr lang="en-US" sz="2400" dirty="0">
                <a:solidFill>
                  <a:srgbClr val="002060"/>
                </a:solidFill>
              </a:rPr>
              <a:t>;</a:t>
            </a:r>
            <a:endParaRPr lang="ru-RU" sz="2400" dirty="0">
              <a:solidFill>
                <a:srgbClr val="002060"/>
              </a:solidFill>
            </a:endParaRPr>
          </a:p>
          <a:p>
            <a:pPr marL="194728" indent="0" algn="just">
              <a:lnSpc>
                <a:spcPct val="100000"/>
              </a:lnSpc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rgbClr val="002060"/>
                </a:solidFill>
              </a:rPr>
              <a:t>Тема насилия является очень чувствительной. Под насилием понимается, в основном, физическое насилие. Плюс ко всему, для женщин тема считается «стыдной»</a:t>
            </a:r>
            <a:r>
              <a:rPr lang="en-US" sz="2400" dirty="0">
                <a:solidFill>
                  <a:srgbClr val="002060"/>
                </a:solidFill>
              </a:rPr>
              <a:t>;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  <a:p>
            <a:pPr marL="194729" indent="0" algn="just">
              <a:lnSpc>
                <a:spcPct val="100000"/>
              </a:lnSpc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194729"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rgbClr val="002060"/>
                </a:solidFill>
              </a:rPr>
              <a:t>По ответам респондентов было заметно, что мужчины принимают решение о том, будут ли их партнерши принимать ДКП. Эту ответственность они чувствуют за собой сами, плюс женщины также часто опираются на мнение мужчины при принятии этого решения.</a:t>
            </a:r>
          </a:p>
          <a:p>
            <a:pPr algn="just">
              <a:lnSpc>
                <a:spcPct val="100000"/>
              </a:lnSpc>
            </a:pPr>
            <a:endParaRPr lang="ru-RU" sz="1200" dirty="0">
              <a:solidFill>
                <a:srgbClr val="002060"/>
              </a:solidFill>
            </a:endParaRPr>
          </a:p>
          <a:p>
            <a:pPr lvl="0" algn="just">
              <a:lnSpc>
                <a:spcPct val="100000"/>
              </a:lnSpc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1600"/>
              </a:spcBef>
              <a:spcAft>
                <a:spcPts val="1600"/>
              </a:spcAft>
              <a:buNone/>
            </a:pPr>
            <a:endParaRPr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BF752D-A000-B6A8-0A1C-6C9AADE85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69" y="4470955"/>
            <a:ext cx="298730" cy="3840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2508F7-0F7A-3993-D6D4-96822CEED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4" y="2998742"/>
            <a:ext cx="298730" cy="3840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5B8A9A-1123-86D6-9924-3EEA89B78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17" y="1544283"/>
            <a:ext cx="298730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23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664D-B67F-43F2-8660-1023400D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и информирование об ИППП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45949-BD62-4BBA-B653-15E14AFE4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D8C02-2EB5-4C8D-81BD-0303ABA2B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939" y="2953961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15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406400" y="411200"/>
            <a:ext cx="10693400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остижения: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406400" y="1881482"/>
            <a:ext cx="10693400" cy="49765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94729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Презервативы доступны на всех НПО-сайтах. Все желающие клиенты могут их получать. Выдача презервативов часто производится сотрудниками, при выездах на место сбора и встреч представителей сообщества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endParaRPr lang="ru-RU" sz="2133" dirty="0">
              <a:solidFill>
                <a:srgbClr val="002060"/>
              </a:solidFill>
            </a:endParaRPr>
          </a:p>
          <a:p>
            <a:pPr lvl="0" algn="just">
              <a:lnSpc>
                <a:spcPct val="100000"/>
              </a:lnSpc>
            </a:pPr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Более 80% клиентов сообщают, что могут брать презервативы в том количестве, в каком им нужно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r>
              <a:rPr lang="ru-RU" sz="2133" dirty="0">
                <a:solidFill>
                  <a:srgbClr val="002060"/>
                </a:solidFill>
              </a:rPr>
              <a:t> </a:t>
            </a:r>
          </a:p>
          <a:p>
            <a:pPr lvl="0" algn="just">
              <a:lnSpc>
                <a:spcPct val="100000"/>
              </a:lnSpc>
            </a:pPr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Абсолютное большинство клиентов сообщили, что получили консультацию по ИППП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endParaRPr lang="ru-RU" sz="2133" dirty="0">
              <a:solidFill>
                <a:srgbClr val="002060"/>
              </a:solidFill>
            </a:endParaRPr>
          </a:p>
          <a:p>
            <a:pPr lvl="0" algn="just">
              <a:lnSpc>
                <a:spcPct val="100000"/>
              </a:lnSpc>
            </a:pPr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Все респонденты сказали, что в случае появления симптомов ИППП обратятся к своему консультанту \ медицинскому работнику, и выразили уверенность, что им окажут необходимую помощь.</a:t>
            </a:r>
            <a:endParaRPr sz="2133" dirty="0">
              <a:solidFill>
                <a:srgbClr val="002060"/>
              </a:solidFill>
            </a:endParaRPr>
          </a:p>
          <a:p>
            <a:pPr indent="0">
              <a:spcBef>
                <a:spcPts val="1600"/>
              </a:spcBef>
              <a:buNone/>
            </a:pPr>
            <a:endParaRPr sz="2133" dirty="0">
              <a:solidFill>
                <a:srgbClr val="002060"/>
              </a:solidFill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sz="2133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BAEDA8-31D4-F150-6412-F75B3A52C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91" y="4905961"/>
            <a:ext cx="298730" cy="3840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317633-E177-E52C-CBC5-1095B6CD7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49" y="4277126"/>
            <a:ext cx="298730" cy="3840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89AD0-FC7C-E9D0-44DC-9A8E3E95D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28" y="3302062"/>
            <a:ext cx="298730" cy="3840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9EBBF5-52A6-D0E7-5374-D8E476536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53" y="1971891"/>
            <a:ext cx="298730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2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406400" y="288335"/>
            <a:ext cx="10693400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Пробелы: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433033" y="1414422"/>
            <a:ext cx="10693400" cy="570780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94729" lvl="0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В группе МСМ отзывы о предоставляемых презервативах и </a:t>
            </a:r>
            <a:r>
              <a:rPr lang="ru-RU" sz="2133" dirty="0" err="1">
                <a:solidFill>
                  <a:srgbClr val="002060"/>
                </a:solidFill>
              </a:rPr>
              <a:t>любрикантах</a:t>
            </a:r>
            <a:r>
              <a:rPr lang="ru-RU" sz="2133" dirty="0">
                <a:solidFill>
                  <a:srgbClr val="002060"/>
                </a:solidFill>
              </a:rPr>
              <a:t> неоднозначные. Большинство негативных отзывов касается материалов, предоставляемых ГФСТМ. Ряд клиентов не может пользоваться ими, т.к. не устраивает размер презервативов \ консистенция смазок. Жалоб на качество и ассортимент презервативов в других группах не было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endParaRPr lang="ru-RU" sz="2133" dirty="0">
              <a:solidFill>
                <a:srgbClr val="002060"/>
              </a:solidFill>
            </a:endParaRPr>
          </a:p>
          <a:p>
            <a:pPr lvl="0" algn="just">
              <a:lnSpc>
                <a:spcPct val="120000"/>
              </a:lnSpc>
            </a:pPr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Несмотря на то, что респонденты отмечали, что получают консультацию по вопросам ИППП, многие не смогли перечислить 3 симптома ИППП, остальные смогли перечислить только после наводящих вопросов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endParaRPr lang="ru-RU" sz="2133" dirty="0">
              <a:solidFill>
                <a:srgbClr val="002060"/>
              </a:solidFill>
            </a:endParaRPr>
          </a:p>
          <a:p>
            <a:pPr lvl="0" algn="just">
              <a:lnSpc>
                <a:spcPct val="120000"/>
              </a:lnSpc>
            </a:pPr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Сотрудники сайтов отмечают ограниченный доступ для бенефициаров к услугам по лечению ИППП, консультациям узких специалистов.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748C39-9FAB-F958-F3B0-4ABEC8545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67" y="1653309"/>
            <a:ext cx="426757" cy="2133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F2400E-D92F-19AF-55AD-5D32D5237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69" y="3980738"/>
            <a:ext cx="426757" cy="2133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68E25F-9134-7907-A0AD-023414C9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0" y="5535810"/>
            <a:ext cx="426757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5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1092200" y="609600"/>
            <a:ext cx="10007600" cy="7602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ctr">
              <a:buSzPts val="990"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Общая информация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1"/>
          </p:nvPr>
        </p:nvSpPr>
        <p:spPr>
          <a:xfrm>
            <a:off x="381000" y="1535289"/>
            <a:ext cx="11074400" cy="49672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Bef>
                <a:spcPts val="1333"/>
              </a:spcBef>
              <a:buNone/>
            </a:pPr>
            <a:r>
              <a:rPr lang="ru-RU" sz="2133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проекта: </a:t>
            </a:r>
            <a:r>
              <a:rPr lang="ru-RU" sz="213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программ по ВИЧ</a:t>
            </a:r>
          </a:p>
          <a:p>
            <a:pPr marL="0" indent="0">
              <a:spcBef>
                <a:spcPts val="1333"/>
              </a:spcBef>
              <a:buNone/>
            </a:pPr>
            <a:r>
              <a:rPr lang="ru-RU" sz="2133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Донор: </a:t>
            </a:r>
            <a:r>
              <a:rPr lang="en-US" sz="213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USAID</a:t>
            </a:r>
          </a:p>
          <a:p>
            <a:pPr marL="0" indent="0">
              <a:spcBef>
                <a:spcPts val="1333"/>
              </a:spcBef>
              <a:buNone/>
            </a:pPr>
            <a:r>
              <a:rPr lang="ru-RU" sz="2133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реализации: </a:t>
            </a:r>
            <a:r>
              <a:rPr lang="ru-RU" sz="213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 2021 года – сентябрь 2024 года</a:t>
            </a:r>
          </a:p>
          <a:p>
            <a:pPr marL="0" indent="0">
              <a:spcBef>
                <a:spcPts val="1333"/>
              </a:spcBef>
              <a:buNone/>
            </a:pPr>
            <a:endParaRPr lang="ru-RU" sz="2133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333"/>
              </a:spcBef>
              <a:buNone/>
            </a:pPr>
            <a:endParaRPr lang="ru-RU" sz="2133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ru-RU" sz="2133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сбор, анализ и использование обратной связи от сообщества по принципу «равный-равному» для улучшения доступа и качества услуг по ВИЧ, а также показателей здоровья среди бенефициаров услуг по ВИЧ в Кыргызстане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Проектные сайты: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сайты предоставления услуг по ВИЧ при финансовой поддержке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PEPFAR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г. Бишкек и Чуйской области,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г.Ош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Ошской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области (4 сайта в первый год, по 6 сайтов во второй и третий годы)</a:t>
            </a:r>
            <a:endParaRPr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600"/>
              </a:spcAft>
              <a:buNone/>
            </a:pPr>
            <a:endParaRPr sz="213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7AAB-BDF6-4E1F-915C-AA4CE9F6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Перенаправления и социальное сопровождение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5BBE9-A211-48F9-8F05-6394A47DA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371A0-6F4B-40D5-A8E4-AC6B5F463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436" y="2765686"/>
            <a:ext cx="4216400" cy="358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12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406400" y="411200"/>
            <a:ext cx="10693400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остижения: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406400" y="1881482"/>
            <a:ext cx="10693400" cy="49765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Абсолютно все респонденты сообщили, что чувствуют внимание и заботу со стороны сотрудников организаций, предоставляющих услуги по ВИЧ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масса </a:t>
            </a:r>
            <a:r>
              <a:rPr lang="ru-RU" sz="21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перенаправлений</a:t>
            </a: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ведется, в медицинские учреждения, реже – в НПО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rgbClr val="002060"/>
                </a:solidFill>
              </a:rPr>
              <a:t>Подавляющее большинство клиентов отметили, что их полностью проконсультировали о том, куда они перенаправлены для получения услуг. В основном, перенаправление включает в себя физическое сопровождение. </a:t>
            </a:r>
          </a:p>
          <a:p>
            <a:pPr lvl="0" algn="just">
              <a:lnSpc>
                <a:spcPct val="100000"/>
              </a:lnSpc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spcBef>
                <a:spcPts val="1600"/>
              </a:spcBef>
              <a:buNone/>
            </a:pPr>
            <a:endParaRPr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6A269D-8419-A03A-2C61-15B759293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02" y="3964928"/>
            <a:ext cx="298730" cy="3840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2B2E31-DD3F-A807-9842-4F013F293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04" y="2954353"/>
            <a:ext cx="298730" cy="3840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B4CE58-7F80-E1CE-8CA5-1C2F1FED3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06" y="2005922"/>
            <a:ext cx="298730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33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556919" y="411200"/>
            <a:ext cx="10693400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Пробелы: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406400" y="1396667"/>
            <a:ext cx="10693400" cy="570780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94729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организаций недостаточно ресурсов, чтобы помогать клиентам с комплексом социальных и бытовых проблем (зависимости, насилие, бедность, отсутствие документов и так далее)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20000"/>
              </a:lnSpc>
              <a:buNone/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1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Почти все ВИЧ-положительные женщины, принимавшие участие в мониторинговых визитах, в той или иной форме упоминали следующие проблемы, по которым не получают достаточную помощь и поддержку:</a:t>
            </a:r>
          </a:p>
          <a:p>
            <a:pPr marL="963060" indent="0" algn="just">
              <a:lnSpc>
                <a:spcPct val="11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Раскрытие статуса супругу и\или детям;</a:t>
            </a:r>
          </a:p>
          <a:p>
            <a:pPr marL="963060" indent="0" algn="just">
              <a:lnSpc>
                <a:spcPct val="11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Поддержка их детей, живущих с ВИЧ;</a:t>
            </a:r>
          </a:p>
          <a:p>
            <a:pPr marL="963060" indent="0" algn="just">
              <a:lnSpc>
                <a:spcPct val="11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Психологические проблемы;</a:t>
            </a:r>
          </a:p>
          <a:p>
            <a:pPr marL="963060" indent="0" algn="just">
              <a:lnSpc>
                <a:spcPct val="11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Насилие.</a:t>
            </a:r>
          </a:p>
          <a:p>
            <a:pPr marL="963060" indent="0" algn="just">
              <a:lnSpc>
                <a:spcPct val="110000"/>
              </a:lnSpc>
              <a:buNone/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2018AC-5EB3-315B-430A-BD68B440D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79" y="3171391"/>
            <a:ext cx="426757" cy="2133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BBEBD7-0FBE-9243-248E-C87C39769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35" y="1637034"/>
            <a:ext cx="426757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58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43DE-A15A-4F1C-9784-A24E5207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стигмы и дискриминации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94E32-40D6-40C5-8B7F-3E7C224D4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B389D-B1C2-45F9-AB24-6AABE6D6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876" y="2287945"/>
            <a:ext cx="3125867" cy="41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45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406400" y="411200"/>
            <a:ext cx="10693400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остижения: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406400" y="1640653"/>
            <a:ext cx="10693400" cy="521734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98% респондентов никогда не испытывали стигматизирующего и дискриминирующего отношения к себе лично и другим клиентам\пациентам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endParaRPr lang="ru-RU" sz="2133" dirty="0">
              <a:solidFill>
                <a:srgbClr val="002060"/>
              </a:solidFill>
            </a:endParaRPr>
          </a:p>
          <a:p>
            <a:pPr lvl="0" algn="just">
              <a:lnSpc>
                <a:spcPct val="100000"/>
              </a:lnSpc>
            </a:pPr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Все клиенты выражают высокую степень доверия консультантам и медицинскому персоналу, а также отмечают их дружественную манеру предоставления услуг и поддержки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endParaRPr lang="ru-RU" sz="2133" dirty="0">
              <a:solidFill>
                <a:srgbClr val="002060"/>
              </a:solidFill>
            </a:endParaRPr>
          </a:p>
          <a:p>
            <a:pPr marL="194728" indent="0" algn="just">
              <a:lnSpc>
                <a:spcPct val="100000"/>
              </a:lnSpc>
              <a:buNone/>
            </a:pPr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Клиенты не смогли назвать ни одного случая, когда их личная информация была бы разглашена посторонним без их согласия.</a:t>
            </a:r>
          </a:p>
          <a:p>
            <a:pPr lvl="0" algn="just">
              <a:lnSpc>
                <a:spcPct val="100000"/>
              </a:lnSpc>
            </a:pPr>
            <a:endParaRPr lang="ru-RU" sz="2133" dirty="0">
              <a:solidFill>
                <a:srgbClr val="002060"/>
              </a:solidFill>
            </a:endParaRPr>
          </a:p>
          <a:p>
            <a:pPr indent="0">
              <a:spcBef>
                <a:spcPts val="1600"/>
              </a:spcBef>
              <a:buNone/>
            </a:pPr>
            <a:endParaRPr sz="2133" dirty="0">
              <a:solidFill>
                <a:srgbClr val="002060"/>
              </a:solidFill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sz="2133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11C1D2-AEA7-A483-D581-F496FC017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79" y="4035949"/>
            <a:ext cx="298730" cy="3840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89E696-A4BE-B517-3E2C-A05553577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48" y="2714656"/>
            <a:ext cx="298730" cy="3840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2B7523-1D98-21D8-30E0-C26DCA4E4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50" y="1748469"/>
            <a:ext cx="298730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94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556919" y="411200"/>
            <a:ext cx="10693400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Пробелы: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406400" y="1354667"/>
            <a:ext cx="10693400" cy="574980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94729" lvl="0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Большинство респондентов, не имеет информации о том, как можно подать обратную связь о качестве предоставляемых услуг, а также о стигме и дискриминации. Следует отметить, что такое необходимости ни у кого из опрашиваемых и не было, т.к. они не сталкивались с плохим отношением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8" indent="0" algn="just">
              <a:lnSpc>
                <a:spcPct val="120000"/>
              </a:lnSpc>
              <a:buNone/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клиентов есть проявления </a:t>
            </a:r>
            <a:r>
              <a:rPr lang="ru-RU" sz="21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межобщинной</a:t>
            </a: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стигмы (со стороны МСМ – к ЛУИН и БЗ, со стороны ВИЧ-отрицательных мужчин – к ВИЧ-положительным женщинам). На одном из шести сайтов такие же трудности были замечены среди сотрудников.</a:t>
            </a:r>
          </a:p>
          <a:p>
            <a:pPr lvl="0" algn="just">
              <a:lnSpc>
                <a:spcPct val="120000"/>
              </a:lnSpc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838D38-E2FA-3391-DB45-029DB4134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56" y="3526497"/>
            <a:ext cx="426757" cy="2133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4978B8-36AA-F381-CBFA-E5489F280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36" y="1601522"/>
            <a:ext cx="426757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67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A37C-D228-486E-9ACE-93C622CD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Антиретровирусная терапия и медицинская помощь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(только для медицинских учреждений)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3705C-EB13-4098-A3F3-B56B3056C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744" y="3271619"/>
            <a:ext cx="3360057" cy="266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3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406400" y="411200"/>
            <a:ext cx="10693400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остижения:</a:t>
            </a:r>
            <a:br>
              <a:rPr lang="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406400" y="1640653"/>
            <a:ext cx="10693400" cy="521734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респонденты сообщили о том, что принимают АРВ-терапию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8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опрошенные сообщили, что их проконсультировали о действии, режиме приема, побочных эффектах АРВ-терапии, а также ее взаимодействии с другими лекарственными средствами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94728" indent="0" algn="just">
              <a:lnSpc>
                <a:spcPct val="100000"/>
              </a:lnSpc>
              <a:buNone/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последние 12 месяцев практически никто не покидал медицинские учреждения без необходимого лекарства \ теста \ анализа и так далее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клиенты проходили </a:t>
            </a:r>
            <a:r>
              <a:rPr lang="ru-RU" sz="21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флюроографию</a:t>
            </a: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сдавали анализы на вирусную нагрузку и СД4 за последние 12 месяцев, но не все знают и понимают их значение. </a:t>
            </a:r>
          </a:p>
          <a:p>
            <a:pPr indent="0">
              <a:spcBef>
                <a:spcPts val="1600"/>
              </a:spcBef>
              <a:buNone/>
            </a:pPr>
            <a:endParaRPr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140764-9E09-4EBC-1CB2-E86FDFD43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80" y="4684020"/>
            <a:ext cx="298730" cy="3840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BA7A11-6861-D356-6B6E-FC9476FF3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82" y="3700078"/>
            <a:ext cx="298730" cy="3840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7E6404-2B3D-2D58-6D31-ED5C00321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84" y="2423172"/>
            <a:ext cx="298730" cy="3840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0F9497-BA65-7333-C90F-A52621D63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86" y="1741072"/>
            <a:ext cx="298730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58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406400" y="411200"/>
            <a:ext cx="10693400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остижения: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406400" y="1640653"/>
            <a:ext cx="10693400" cy="521734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Респонденты получают смс-напоминания от медицинских учреждений о необходимости прийти за лекарствами, а также с результатами анализов и так далее, в том числе телефонные звонки от врачей. В случае необходимости медицинские работники приносили препараты на дом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Большинство респондентов подходят под критерии «стабильного пациента» и получают препараты на срок два-три месяца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одного негативного отзыва в отношении медицинского персонала, оказывающего услуги по ВИЧ, зафиксировано не было. Опрос проводился как в медицинских учреждениях, так и в НПО.</a:t>
            </a:r>
          </a:p>
          <a:p>
            <a:pPr indent="0">
              <a:spcBef>
                <a:spcPts val="1600"/>
              </a:spcBef>
              <a:buNone/>
            </a:pPr>
            <a:endParaRPr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3188F6-AD8B-EF87-1765-927BA5826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24" y="4355546"/>
            <a:ext cx="298730" cy="3840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63ED0D-8D41-DF3F-1C8E-B975CE3B8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04" y="3380482"/>
            <a:ext cx="298730" cy="3840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476DB3-E4DD-A4E5-6535-D70D1185C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84" y="1730714"/>
            <a:ext cx="298730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83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556919" y="411200"/>
            <a:ext cx="10693400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Пробелы: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357238" y="1108192"/>
            <a:ext cx="10693400" cy="574980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94729" lvl="0" indent="0" algn="just">
              <a:lnSpc>
                <a:spcPct val="10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75% клиентов-МСМ высказались, что хотели бы получать терапию не в медицинском учреждении, а на базе сообщества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r>
              <a:rPr lang="ru-RU" sz="2133" dirty="0">
                <a:solidFill>
                  <a:srgbClr val="002060"/>
                </a:solidFill>
              </a:rPr>
              <a:t> </a:t>
            </a:r>
          </a:p>
          <a:p>
            <a:pPr lvl="0" algn="just"/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buNone/>
            </a:pPr>
            <a:r>
              <a:rPr lang="ru-RU" sz="2133" dirty="0">
                <a:solidFill>
                  <a:srgbClr val="002060"/>
                </a:solidFill>
              </a:rPr>
              <a:t>Большинство респондентов не знают название препаратов, которые они принимают, а также механизма действия препаратов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endParaRPr lang="ru-RU" sz="2133" dirty="0">
              <a:solidFill>
                <a:srgbClr val="002060"/>
              </a:solidFill>
            </a:endParaRPr>
          </a:p>
          <a:p>
            <a:pPr lvl="0" algn="just"/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buNone/>
            </a:pPr>
            <a:r>
              <a:rPr lang="ru-RU" sz="2133" dirty="0">
                <a:solidFill>
                  <a:srgbClr val="002060"/>
                </a:solidFill>
              </a:rPr>
              <a:t>Один респондент сообщил о планируемой миграции в Турцию. Учитывая большое количество мигрантов из числа ВИЧ-положительных КГН, важно рассмотреть этот вопрос на национальном уровне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endParaRPr lang="ru-RU" sz="2133" dirty="0">
              <a:solidFill>
                <a:srgbClr val="002060"/>
              </a:solidFill>
            </a:endParaRPr>
          </a:p>
          <a:p>
            <a:pPr lvl="0" algn="just"/>
            <a:endParaRPr lang="en-US" sz="2133" dirty="0">
              <a:solidFill>
                <a:srgbClr val="002060"/>
              </a:solidFill>
            </a:endParaRPr>
          </a:p>
          <a:p>
            <a:pPr marL="194729" indent="0" algn="just">
              <a:buNone/>
            </a:pPr>
            <a:r>
              <a:rPr lang="ru-RU" sz="2133" dirty="0">
                <a:solidFill>
                  <a:srgbClr val="002060"/>
                </a:solidFill>
              </a:rPr>
              <a:t>Большинство респондентов в целом имеют низкую осведомленность о вопросах жизни с ВИЧ, даже несмотря на то, что, по их словам, регулярно получают консультации по различным ее аспектам. Все присутствующие во время визита респонденты сообщают, что чувствуют себя хорошо, а ответственными за свое здоровье считают врачей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endParaRPr lang="ru-RU" sz="2133" dirty="0">
              <a:solidFill>
                <a:srgbClr val="002060"/>
              </a:solidFill>
            </a:endParaRPr>
          </a:p>
          <a:p>
            <a:pPr algn="just"/>
            <a:endParaRPr lang="ru-RU" sz="2133" dirty="0">
              <a:solidFill>
                <a:srgbClr val="002060"/>
              </a:solidFill>
            </a:endParaRPr>
          </a:p>
          <a:p>
            <a:pPr marL="194729" indent="0" algn="just">
              <a:buNone/>
            </a:pPr>
            <a:r>
              <a:rPr lang="ru-RU" sz="2133" dirty="0">
                <a:solidFill>
                  <a:srgbClr val="002060"/>
                </a:solidFill>
              </a:rPr>
              <a:t>Недавно выявленные пациенты в Чуйской области сообщают, что у медицинского персонала не хватает времени, чтобы ответить на все их вопросы.</a:t>
            </a:r>
          </a:p>
          <a:p>
            <a:pPr algn="just"/>
            <a:endParaRPr lang="ru-RU" sz="2133" dirty="0">
              <a:solidFill>
                <a:srgbClr val="002060"/>
              </a:solidFill>
            </a:endParaRPr>
          </a:p>
          <a:p>
            <a:pPr lvl="0" algn="just"/>
            <a:endParaRPr lang="ru-RU" sz="2133" dirty="0">
              <a:solidFill>
                <a:srgbClr val="002060"/>
              </a:solidFill>
            </a:endParaRPr>
          </a:p>
          <a:p>
            <a:pPr lvl="0" algn="just">
              <a:lnSpc>
                <a:spcPct val="110000"/>
              </a:lnSpc>
            </a:pPr>
            <a:endParaRPr lang="ru-RU" sz="2133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32CD38-AC11-E080-A36A-CA4F8F84A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89" y="1324836"/>
            <a:ext cx="426757" cy="2133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24FB21-0C73-399E-5BC3-59E77784B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14" y="2214082"/>
            <a:ext cx="426757" cy="2133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737FEC-98BA-034C-A24B-4921E3AA5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72" y="3094450"/>
            <a:ext cx="426757" cy="2133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DCA562-3DA6-A5D2-1AED-CDE8AFD5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28" y="4276661"/>
            <a:ext cx="426757" cy="2133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F15950-56B9-B644-350A-B0D181536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86" y="5725201"/>
            <a:ext cx="426757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4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7D6DC-19D5-4B3E-DD13-B8CBFCB6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мониторинга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49BF01-0E96-3042-E23F-39E8CA5D58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AFEW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-Кыргызстан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техническая поддержка команды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CLM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уровне сайтов: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организации, координатор проекта – рекрутинг бенефициаров для мониторинговых визитов, подготовка плана действий по улучшению предоставления услуг на сайте, реализация плана действий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уровне доноров: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EPIC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ICAP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техническая поддержка сайтов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национальном уровне: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срезов ситуации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7A7C4CE-54B5-6937-F630-D21CD00565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9293" y="1843380"/>
            <a:ext cx="5877018" cy="446864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3AE8418-DF21-49C6-7CBF-5F91553420EC}"/>
              </a:ext>
            </a:extLst>
          </p:cNvPr>
          <p:cNvSpPr/>
          <p:nvPr/>
        </p:nvSpPr>
        <p:spPr>
          <a:xfrm>
            <a:off x="2672179" y="3429000"/>
            <a:ext cx="1890943" cy="10986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Экспертная команда </a:t>
            </a:r>
            <a:r>
              <a:rPr lang="en-US" b="1" dirty="0">
                <a:solidFill>
                  <a:srgbClr val="FF0000"/>
                </a:solidFill>
              </a:rPr>
              <a:t>CLM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Бактыгул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Исраилова (сообщество ЛЖВ), Татьяна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Мусагалиева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(сообщество ЛУИН),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Данияр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Орсеков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(сообщество ЛГБТ)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43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556919" y="411200"/>
            <a:ext cx="10693400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Гендерные аспекты: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406400" y="1354667"/>
            <a:ext cx="10693400" cy="574980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94729" lvl="0" indent="0" algn="just">
              <a:lnSpc>
                <a:spcPct val="10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планированию семьи на фоне АРТ, в основном, проводятся через призму «ВИЧ-позитивные люди могут иметь здорового ребенка»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о других аспектах СРЗ и ВИЧ у респондентов недостаточно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0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одном сайте медицинского учреждения из двух все респондентки-женщины сообщили, что частая смена медицинского персонала вызывают у них сложности, т.к. с приходом новых кадров им необходимо снова раскрывать свой статус.</a:t>
            </a:r>
          </a:p>
          <a:p>
            <a:pPr lvl="0" algn="just">
              <a:lnSpc>
                <a:spcPct val="100000"/>
              </a:lnSpc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C9D408-0123-1610-7C44-850ECDE94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69" y="2943995"/>
            <a:ext cx="298730" cy="3840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BF58BF-946C-CBC8-368F-78281DAD9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48" y="2341794"/>
            <a:ext cx="298730" cy="3840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0B9409-6858-5A48-E79E-E813A0C75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06" y="1446629"/>
            <a:ext cx="298730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66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456E6-B763-46BD-8ADA-B0AF7E5B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приверженности (только для НПО)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7C51C-0E49-4516-BDDC-0142F6140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3FFEBB-DDEE-46EF-B6C3-2E09C15B6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819" y="2400267"/>
            <a:ext cx="4876800" cy="32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6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406399" y="411200"/>
            <a:ext cx="10927644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остижения: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406400" y="1199601"/>
            <a:ext cx="10693400" cy="565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94729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Все клиенты получали услуги по приверженности в организациях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endParaRPr lang="ru-RU" sz="2133" dirty="0">
              <a:solidFill>
                <a:srgbClr val="002060"/>
              </a:solidFill>
            </a:endParaRPr>
          </a:p>
          <a:p>
            <a:pPr lvl="0" algn="just">
              <a:lnSpc>
                <a:spcPct val="120000"/>
              </a:lnSpc>
            </a:pPr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Все клиенты сообщили, что услуги оказаны в дружественной манере, а также были полезными. Уровень доверия – крайне высокий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endParaRPr lang="ru-RU" sz="2133" dirty="0">
              <a:solidFill>
                <a:srgbClr val="002060"/>
              </a:solidFill>
            </a:endParaRPr>
          </a:p>
          <a:p>
            <a:pPr lvl="0" algn="just">
              <a:lnSpc>
                <a:spcPct val="120000"/>
              </a:lnSpc>
            </a:pPr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Сотрудники постоянно на связи с клиентами, обеспечивают консультации по широкому спектру вопросов в связи с ВИЧ, даже выступая в роли медиатора, психолога и «постоянной подушки для клиента»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endParaRPr lang="ru-RU" sz="2133" dirty="0">
              <a:solidFill>
                <a:srgbClr val="002060"/>
              </a:solidFill>
            </a:endParaRPr>
          </a:p>
          <a:p>
            <a:pPr marL="194729" indent="0" algn="just">
              <a:lnSpc>
                <a:spcPct val="120000"/>
              </a:lnSpc>
              <a:buNone/>
            </a:pPr>
            <a:endParaRPr lang="ru-RU" sz="2133" dirty="0">
              <a:solidFill>
                <a:srgbClr val="002060"/>
              </a:solidFill>
            </a:endParaRPr>
          </a:p>
          <a:p>
            <a:pPr marL="194729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Спектр предоставляемых по поддержке приверженности услуг отличается от сайта к сайту.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E566E2-2187-DC4D-2EDE-7F3C41F3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80" y="4817184"/>
            <a:ext cx="298730" cy="3840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025F1-8E93-5421-2F67-E39F63932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81" y="3300582"/>
            <a:ext cx="298730" cy="3840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6D030B-F3DF-7BEF-695D-B518F339E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84" y="2112454"/>
            <a:ext cx="298730" cy="3840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F6AF1C-1C67-C9B3-14A7-BB58333E7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41" y="1332699"/>
            <a:ext cx="298730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8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607533" y="210973"/>
            <a:ext cx="10693400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Пробелы: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330791" y="999373"/>
            <a:ext cx="10693400" cy="576485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94729" lvl="0" indent="0" algn="just">
              <a:lnSpc>
                <a:spcPct val="11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Из четырех НПО-сайтов только в одном бенефициары с уверенностью называли консультантов, равных в отношении ВИЧ-инфекции. В других сайтах даже если такие консультанты есть, они не всегда раскрывают статус перед клиентами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endParaRPr lang="ru-RU" sz="2133" dirty="0">
              <a:solidFill>
                <a:srgbClr val="002060"/>
              </a:solidFill>
            </a:endParaRPr>
          </a:p>
          <a:p>
            <a:pPr lvl="0" algn="just">
              <a:lnSpc>
                <a:spcPct val="110000"/>
              </a:lnSpc>
            </a:pPr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В НПО-сайтах, где нет равных в отношении ВИЧ консультантов, клиенты с трудом разграничивают услуги медицинских учреждений и самого сайта, что может означать, что часто услуги сводятся к сопровождению в СПИД Центр и так далее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endParaRPr lang="ru-RU" sz="2133" dirty="0">
              <a:solidFill>
                <a:srgbClr val="002060"/>
              </a:solidFill>
            </a:endParaRPr>
          </a:p>
          <a:p>
            <a:pPr marL="194728" indent="0" algn="just">
              <a:lnSpc>
                <a:spcPct val="120000"/>
              </a:lnSpc>
              <a:buNone/>
            </a:pPr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Услуги психологической помощи доступны в двух сайтах из четырех, на других сайтах эту потребность покрывают сами консультанты</a:t>
            </a:r>
            <a:r>
              <a:rPr lang="en-US" sz="2133" dirty="0">
                <a:solidFill>
                  <a:srgbClr val="002060"/>
                </a:solidFill>
              </a:rPr>
              <a:t>;</a:t>
            </a:r>
            <a:endParaRPr lang="ru-RU" sz="2133" dirty="0">
              <a:solidFill>
                <a:srgbClr val="002060"/>
              </a:solidFill>
            </a:endParaRPr>
          </a:p>
          <a:p>
            <a:pPr lvl="0" algn="just">
              <a:lnSpc>
                <a:spcPct val="120000"/>
              </a:lnSpc>
            </a:pPr>
            <a:endParaRPr lang="ru-RU" sz="2133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</a:rPr>
              <a:t>Группы самопомощи в отсутствии равных консультантов ведут другие сотрудники организации. </a:t>
            </a:r>
          </a:p>
          <a:p>
            <a:pPr lvl="0" algn="just">
              <a:lnSpc>
                <a:spcPct val="110000"/>
              </a:lnSpc>
            </a:pPr>
            <a:endParaRPr lang="ru-RU" sz="2133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F231D2-043A-9170-5F93-76EF860D3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13" y="2638730"/>
            <a:ext cx="426757" cy="2133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4A92EF-D7C2-4935-376D-9EBCB0B2A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70" y="1210905"/>
            <a:ext cx="426757" cy="2133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5BFCAE-A6FD-44B1-D830-4AD9A4117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16" y="4239670"/>
            <a:ext cx="426757" cy="2133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E8352A-A0D2-02DF-5775-973B9FCBC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1" y="5395246"/>
            <a:ext cx="426757" cy="2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92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3972-8261-4024-ACE8-DE96F929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Индексное тестирование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61115-A071-4B44-A642-55747BED7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4087" y="3089727"/>
            <a:ext cx="10007600" cy="326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Геи могут тестировать своих партнеров на ВИЧ прямо на дому - Парни ПЛЮС">
            <a:extLst>
              <a:ext uri="{FF2B5EF4-FFF2-40B4-BE49-F238E27FC236}">
                <a16:creationId xmlns:a16="http://schemas.microsoft.com/office/drawing/2014/main" id="{95FBD08B-BF14-4387-8F87-B48B29A0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838" y="2645227"/>
            <a:ext cx="33401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04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406399" y="411200"/>
            <a:ext cx="10927644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Пробелы</a:t>
            </a:r>
            <a:r>
              <a:rPr lang="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406400" y="1881482"/>
            <a:ext cx="10693400" cy="49765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85000" lnSpcReduction="10000"/>
          </a:bodyPr>
          <a:lstStyle/>
          <a:p>
            <a:pPr marL="194729" indent="0" algn="just">
              <a:lnSpc>
                <a:spcPts val="3867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30% респондентов-ЛЖВ сообщили, что проходили индексное тестирование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indent="0" algn="just">
              <a:lnSpc>
                <a:spcPts val="3867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сайтах медицинских учреждений все пациенты, которые имеют половых партнеров, сообщили, что приводили их для индексного тестирования. В НПО-сайтах клиенты считают, что услуга дублируется с аналогичной услугой в медицинских учреждениях и проявляют нежелание снова раскрывать контакты половых партнеров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indent="0" algn="just">
              <a:lnSpc>
                <a:spcPts val="3867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зарегистрированы отдельные случаи неэтичного проведения индексного тестирования со стороны как сотрудников НПО (поиск половых партнеров без согласия клиента), так и на медицинских сайтах (тестирование половых партнеров без получения информированного согласия и уведомления их о том, что это тест на ВИЧ).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608C3A-7CDA-C8AE-E32C-F0D9A8F3C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23" y="4671716"/>
            <a:ext cx="426757" cy="2133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F153BB-5CB9-CB94-754C-B8023498A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81" y="2702354"/>
            <a:ext cx="426757" cy="2133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3F2AC3-A1D8-BB8F-44E7-E16C40DE7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93" y="2206684"/>
            <a:ext cx="426757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75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ru" sz="3200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C:\Users\User\Desktop\HIV React\Kyrgyz_Horizontal_RGB_600.bmp">
            <a:extLst>
              <a:ext uri="{FF2B5EF4-FFF2-40B4-BE49-F238E27FC236}">
                <a16:creationId xmlns:a16="http://schemas.microsoft.com/office/drawing/2014/main" id="{09AF0566-59ED-4E80-91B2-764FFB4DB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9109"/>
            <a:ext cx="5359364" cy="133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B1867-5C81-4F43-9300-B675A9FBD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71" y="439109"/>
            <a:ext cx="3226503" cy="13320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8E4E3-B1A0-227B-405F-3846F74F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5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качественных данных по темам: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E148277-AAEA-9EDA-D615-A36BA4FE5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416678"/>
              </p:ext>
            </p:extLst>
          </p:nvPr>
        </p:nvGraphicFramePr>
        <p:xfrm>
          <a:off x="1811046" y="1731145"/>
          <a:ext cx="8584706" cy="475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91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F55CC-9590-3130-2279-A5A22256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1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ситуации на май-июнь 2022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23C92A-6CBF-9EB6-4153-6C9F229C6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342"/>
            <a:ext cx="10515600" cy="545976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Сайт визит в 4 организации (6 сайтов)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География: 2 сайта в г. Бишкек, 4 сайта в Чуйской области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Тип сайтов: 4 НПО-сайта, 2 медицинских учреждения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Сбор данных через: индивидуальные интервью и фокус-групповые дискуссии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C83568-5325-9E12-90E4-674848B97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37" y="3172961"/>
            <a:ext cx="1457484" cy="9107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508BC5-48DC-3E35-713D-C6B3C28EA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716" y="3204837"/>
            <a:ext cx="1524132" cy="10031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E90E94-FB9A-36CD-3628-B71FD6A76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027" y="3098307"/>
            <a:ext cx="1390008" cy="13097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0F18FC-395C-4D67-5473-1E0F03C04571}"/>
              </a:ext>
            </a:extLst>
          </p:cNvPr>
          <p:cNvSpPr txBox="1"/>
          <p:nvPr/>
        </p:nvSpPr>
        <p:spPr>
          <a:xfrm>
            <a:off x="854476" y="4379312"/>
            <a:ext cx="34689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60 бенефициаров мужского пола, включая 1 трансгендерного мужчину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(30 ВИЧ-положительных людей,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30 ВИЧ-отрицательных людей, которые получали услуги тестирования)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2B669-8894-683D-4DA0-FAE2C5BD2CC5}"/>
              </a:ext>
            </a:extLst>
          </p:cNvPr>
          <p:cNvSpPr txBox="1"/>
          <p:nvPr/>
        </p:nvSpPr>
        <p:spPr>
          <a:xfrm>
            <a:off x="4787283" y="4343801"/>
            <a:ext cx="349558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23 бенефициаров женского пола, включая 1 трансгендерную женщину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(16 ВИЧ-положительных людей,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7 ВИЧ-отрицательных людей, которые получали услуги тестирования)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0D5A9-75D0-555A-7EF8-52700A0E60C2}"/>
              </a:ext>
            </a:extLst>
          </p:cNvPr>
          <p:cNvSpPr txBox="1"/>
          <p:nvPr/>
        </p:nvSpPr>
        <p:spPr>
          <a:xfrm>
            <a:off x="9199484" y="4906677"/>
            <a:ext cx="1746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16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123564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269EB-91B6-4491-A6D8-8409B6F4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920" y="242000"/>
            <a:ext cx="10007600" cy="5282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08ECFF-3B7A-4558-B5BD-FF8D0FBB4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485" y="953869"/>
            <a:ext cx="10753608" cy="5837548"/>
          </a:xfrm>
        </p:spPr>
        <p:txBody>
          <a:bodyPr>
            <a:noAutofit/>
          </a:bodyPr>
          <a:lstStyle/>
          <a:p>
            <a:pPr marL="194729" indent="0" algn="just">
              <a:lnSpc>
                <a:spcPct val="110000"/>
              </a:lnSpc>
              <a:buNone/>
            </a:pPr>
            <a:r>
              <a:rPr lang="ru-RU" sz="2000" dirty="0">
                <a:solidFill>
                  <a:srgbClr val="002060"/>
                </a:solidFill>
              </a:rPr>
              <a:t>  Мониторинг силами сообщества часто воспринимается как «аудит», не все организации готовы открыто говорить о сложностях в своей работе</a:t>
            </a:r>
            <a:r>
              <a:rPr lang="en-US" sz="2000" dirty="0">
                <a:solidFill>
                  <a:srgbClr val="002060"/>
                </a:solidFill>
              </a:rPr>
              <a:t>;</a:t>
            </a:r>
            <a:endParaRPr lang="ru-RU" sz="2000" dirty="0">
              <a:solidFill>
                <a:srgbClr val="002060"/>
              </a:solidFill>
            </a:endParaRPr>
          </a:p>
          <a:p>
            <a:pPr marL="194728" indent="0" algn="just">
              <a:lnSpc>
                <a:spcPct val="110000"/>
              </a:lnSpc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rgbClr val="002060"/>
                </a:solidFill>
              </a:rPr>
              <a:t>  Рекрутинг респондентов проводится самими организациями</a:t>
            </a:r>
            <a:r>
              <a:rPr lang="en-US" sz="2000" dirty="0">
                <a:solidFill>
                  <a:srgbClr val="002060"/>
                </a:solidFill>
              </a:rPr>
              <a:t>;</a:t>
            </a:r>
            <a:endParaRPr lang="ru-RU" sz="2000" dirty="0">
              <a:solidFill>
                <a:srgbClr val="002060"/>
              </a:solidFill>
            </a:endParaRPr>
          </a:p>
          <a:p>
            <a:pPr lvl="0" algn="just">
              <a:lnSpc>
                <a:spcPct val="120000"/>
              </a:lnSpc>
            </a:pPr>
            <a:endParaRPr lang="ru-RU" sz="2000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rgbClr val="002060"/>
                </a:solidFill>
              </a:rPr>
              <a:t>  Многие респонденты демонстрировали явный интерес к участию из-за мобильных единиц, не были настроены объективно оценивать предоставляемые сервисы. Бальная система оценки показала свою низкую эффективность</a:t>
            </a:r>
            <a:r>
              <a:rPr lang="en-US" sz="2000" dirty="0">
                <a:solidFill>
                  <a:srgbClr val="002060"/>
                </a:solidFill>
              </a:rPr>
              <a:t>;</a:t>
            </a:r>
            <a:endParaRPr lang="ru-RU" sz="2000" dirty="0">
              <a:solidFill>
                <a:srgbClr val="002060"/>
              </a:solidFill>
            </a:endParaRPr>
          </a:p>
          <a:p>
            <a:pPr lvl="0" algn="just">
              <a:lnSpc>
                <a:spcPct val="120000"/>
              </a:lnSpc>
            </a:pPr>
            <a:endParaRPr lang="ru-RU" sz="2000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rgbClr val="002060"/>
                </a:solidFill>
              </a:rPr>
              <a:t>  На некоторых сайтах реализуется два и более проекта, бенефициары не разделяют услуги по источникам финансирования. Поэтому отследить качество услуг, предоставляемых только ПЕПФАР, было затруднительно</a:t>
            </a:r>
            <a:r>
              <a:rPr lang="en-US" sz="2000" dirty="0">
                <a:solidFill>
                  <a:srgbClr val="002060"/>
                </a:solidFill>
              </a:rPr>
              <a:t>;</a:t>
            </a:r>
            <a:endParaRPr lang="ru-RU" sz="2000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20000"/>
              </a:lnSpc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rgbClr val="002060"/>
                </a:solidFill>
              </a:rPr>
              <a:t>  Низкий процент респондентов-женщин (менее 30%), закрытость женщин при обсуждении тем, связанных с сексуальной жизнью. </a:t>
            </a:r>
          </a:p>
          <a:p>
            <a:pPr marL="194728" indent="0" algn="just">
              <a:lnSpc>
                <a:spcPct val="110000"/>
              </a:lnSpc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194728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 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F2A8EF-C3A0-E4AE-8273-4481D158C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8" y="1117866"/>
            <a:ext cx="426757" cy="2137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24075-B5E5-A45C-C384-3E6367502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23" y="2138799"/>
            <a:ext cx="426757" cy="2011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0EFBC1-4194-E3FC-51C5-624A5729F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8" y="2875645"/>
            <a:ext cx="426757" cy="2011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0786E1-DC6D-0BAA-B574-66E6DA718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9" y="4349339"/>
            <a:ext cx="426757" cy="2011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283C9F-449A-605A-73A0-890EE7D77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02" y="5805277"/>
            <a:ext cx="426757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5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CAF6-0B04-4C84-9EE5-A6765914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6" y="947896"/>
            <a:ext cx="10007600" cy="1272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Физическая и информационная доступность организации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C97D3-AC92-46FE-8586-A517DDAC6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892" y="2863703"/>
            <a:ext cx="3570768" cy="357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5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1092200" y="411200"/>
            <a:ext cx="10007600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остижения: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283535" y="1199600"/>
            <a:ext cx="11511516" cy="565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20000"/>
          </a:bodyPr>
          <a:lstStyle/>
          <a:p>
            <a:pPr marL="194729" lvl="0" indent="0" algn="just">
              <a:lnSpc>
                <a:spcPct val="110000"/>
              </a:lnSpc>
              <a:buNone/>
            </a:pPr>
            <a:r>
              <a:rPr lang="ru-RU" dirty="0">
                <a:solidFill>
                  <a:srgbClr val="002060"/>
                </a:solidFill>
              </a:rPr>
              <a:t>Высокая физическая доступность организаций, которые предоставляют услуги по ВИЧ. Абсолютное большинство бенефициаров отмечает их удобное место расположения</a:t>
            </a:r>
            <a:r>
              <a:rPr lang="en-US" dirty="0">
                <a:solidFill>
                  <a:srgbClr val="002060"/>
                </a:solidFill>
              </a:rPr>
              <a:t>;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 marL="194729" lvl="0" indent="0" algn="just">
              <a:lnSpc>
                <a:spcPct val="110000"/>
              </a:lnSpc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10000"/>
              </a:lnSpc>
              <a:buNone/>
            </a:pPr>
            <a:r>
              <a:rPr lang="ru-RU" dirty="0">
                <a:solidFill>
                  <a:srgbClr val="002060"/>
                </a:solidFill>
              </a:rPr>
              <a:t>Базовые услуги всех организаций высоко доступны, клиенты не сталкиваются с отказом в их получении, просьбами оплатить услуги и так далее</a:t>
            </a:r>
            <a:r>
              <a:rPr lang="en-US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lvl="0" algn="just">
              <a:lnSpc>
                <a:spcPct val="110000"/>
              </a:lnSpc>
            </a:pPr>
            <a:endParaRPr lang="ru-RU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10000"/>
              </a:lnSpc>
              <a:buNone/>
            </a:pPr>
            <a:r>
              <a:rPr lang="ru-RU" dirty="0">
                <a:solidFill>
                  <a:srgbClr val="002060"/>
                </a:solidFill>
              </a:rPr>
              <a:t>Сообщений об угрозах безопасности в организациях Бишкека и Чуйской области не поступало</a:t>
            </a:r>
            <a:r>
              <a:rPr lang="en-US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lvl="0" algn="just">
              <a:lnSpc>
                <a:spcPct val="110000"/>
              </a:lnSpc>
            </a:pPr>
            <a:endParaRPr lang="ru-RU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10000"/>
              </a:lnSpc>
              <a:buNone/>
            </a:pPr>
            <a:r>
              <a:rPr lang="ru-RU" dirty="0">
                <a:solidFill>
                  <a:srgbClr val="002060"/>
                </a:solidFill>
              </a:rPr>
              <a:t>Более 90% бенефициаров не сталкивались с очередями, длительным временем ожидания для получения услуг</a:t>
            </a:r>
            <a:r>
              <a:rPr lang="en-US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10000"/>
              </a:lnSpc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10000"/>
              </a:lnSpc>
              <a:buNone/>
            </a:pPr>
            <a:r>
              <a:rPr lang="ru-RU" dirty="0">
                <a:solidFill>
                  <a:srgbClr val="002060"/>
                </a:solidFill>
              </a:rPr>
              <a:t>Клиенты НПО отмечали, что сотрудники всегда идут им навстречу в отношении удобного времени и места для получения услуг.</a:t>
            </a:r>
          </a:p>
          <a:p>
            <a:pPr lvl="0" algn="just">
              <a:lnSpc>
                <a:spcPct val="110000"/>
              </a:lnSpc>
            </a:pPr>
            <a:endParaRPr lang="ru-RU" dirty="0">
              <a:solidFill>
                <a:srgbClr val="002060"/>
              </a:solidFill>
            </a:endParaRPr>
          </a:p>
          <a:p>
            <a:pPr marL="194729" lvl="0" indent="0" algn="just">
              <a:lnSpc>
                <a:spcPct val="110000"/>
              </a:lnSpc>
              <a:buNone/>
            </a:pPr>
            <a:endParaRPr lang="ru-RU" dirty="0">
              <a:solidFill>
                <a:srgbClr val="002060"/>
              </a:solidFill>
            </a:endParaRPr>
          </a:p>
          <a:p>
            <a:pPr lvl="0" algn="just">
              <a:lnSpc>
                <a:spcPct val="110000"/>
              </a:lnSpc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2673" dirty="0">
              <a:solidFill>
                <a:srgbClr val="002060"/>
              </a:solidFill>
            </a:endParaRPr>
          </a:p>
          <a:p>
            <a:pPr indent="0">
              <a:spcBef>
                <a:spcPts val="1600"/>
              </a:spcBef>
              <a:buNone/>
            </a:pPr>
            <a:endParaRPr sz="2673" dirty="0">
              <a:solidFill>
                <a:srgbClr val="002060"/>
              </a:solidFill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sz="1467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36FAAE-6876-A137-D32F-C95D87A6E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36" y="1292749"/>
            <a:ext cx="298730" cy="3840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02AC8-5BA3-70C4-AAF4-45D006B03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37" y="2722054"/>
            <a:ext cx="298730" cy="3840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4FC307-947D-7C2C-D4F1-E7D5E5019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59" y="3805130"/>
            <a:ext cx="298730" cy="3840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C9B548-07EE-A189-DB6E-355410BFE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37" y="4852695"/>
            <a:ext cx="298730" cy="3840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88C1A1-CF2E-1A49-5A2C-9B389BEE8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36" y="5953526"/>
            <a:ext cx="298730" cy="3840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1092200" y="411200"/>
            <a:ext cx="10007600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Пробелы: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406400" y="1199600"/>
            <a:ext cx="10693400" cy="565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94729" lvl="0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каждой организации респонденты приводили примеры, демонстрирующие, что не все члены сообщества готовы посещать сайты предоставления услуг по ВИЧ из-за страха милиции, стигмы и дискриминации и так далее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8" indent="0" algn="just">
              <a:lnSpc>
                <a:spcPct val="120000"/>
              </a:lnSpc>
              <a:buNone/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одном из двух сайтов медицинского учреждения не имеется отдельный кабинет для предоставления услуг ЛЖВ, что мешает комфортной, безопасной и приватной беседе врача с пациентом</a:t>
            </a:r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>
              <a:lnSpc>
                <a:spcPct val="120000"/>
              </a:lnSpc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9" lvl="0" indent="0" algn="just">
              <a:lnSpc>
                <a:spcPct val="120000"/>
              </a:lnSpc>
              <a:buNone/>
            </a:pPr>
            <a:r>
              <a:rPr lang="ru-RU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Респонденты только одной организации из четырех смогли назвать веб-сайт организации и ее странички в соцсетях. Ряд бенефициаров отмечают низкую информационную доступность организаций в этой связи.</a:t>
            </a:r>
          </a:p>
          <a:p>
            <a:pPr lvl="0" algn="just">
              <a:lnSpc>
                <a:spcPct val="120000"/>
              </a:lnSpc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endParaRPr lang="ru-RU" sz="21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600"/>
              </a:spcBef>
              <a:buNone/>
            </a:pPr>
            <a:endParaRPr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1600"/>
              </a:spcBef>
              <a:buNone/>
            </a:pPr>
            <a:endParaRPr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1600"/>
              </a:spcBef>
              <a:spcAft>
                <a:spcPts val="1600"/>
              </a:spcAft>
              <a:buNone/>
            </a:pPr>
            <a:endParaRPr sz="9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EC9D92-90DE-E551-A5EF-584B82A69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34" y="1422489"/>
            <a:ext cx="426757" cy="2133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E0BD1E-4B30-2637-2400-47C59F9CF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11" y="4529674"/>
            <a:ext cx="426757" cy="2133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D0B4E4-EEC4-2457-E9DE-5CAA48E57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13" y="2986439"/>
            <a:ext cx="426757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30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2313</Words>
  <Application>Microsoft Office PowerPoint</Application>
  <PresentationFormat>Widescreen</PresentationFormat>
  <Paragraphs>233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 Результаты мониторинга силами сообщества  по г.Бишкек и Чуйской области на май-июнь 2022 г.  в рамках проекта «Мониторинг программ по ВИЧ»</vt:lpstr>
      <vt:lpstr>Общая информация</vt:lpstr>
      <vt:lpstr>Структура мониторинга</vt:lpstr>
      <vt:lpstr>Сбор качественных данных по темам:</vt:lpstr>
      <vt:lpstr>Срез ситуации на май-июнь 2022 года</vt:lpstr>
      <vt:lpstr>Ограничения:</vt:lpstr>
      <vt:lpstr>Физическая и информационная доступность организации</vt:lpstr>
      <vt:lpstr>Достижения:</vt:lpstr>
      <vt:lpstr>Пробелы:</vt:lpstr>
      <vt:lpstr>Консультирование и тестирование на ВИЧ</vt:lpstr>
      <vt:lpstr>Достижения:</vt:lpstr>
      <vt:lpstr>Пробелы:</vt:lpstr>
      <vt:lpstr>Информирование о ДКП</vt:lpstr>
      <vt:lpstr>Достижения:</vt:lpstr>
      <vt:lpstr>Пробелы:</vt:lpstr>
      <vt:lpstr>Гендерные аспекты</vt:lpstr>
      <vt:lpstr>Профилактика и информирование об ИППП</vt:lpstr>
      <vt:lpstr>Достижения:</vt:lpstr>
      <vt:lpstr>Пробелы:</vt:lpstr>
      <vt:lpstr>Перенаправления и социальное сопровождение</vt:lpstr>
      <vt:lpstr>Достижения:</vt:lpstr>
      <vt:lpstr>Пробелы:</vt:lpstr>
      <vt:lpstr>Защита от стигмы и дискриминации</vt:lpstr>
      <vt:lpstr>Достижения:</vt:lpstr>
      <vt:lpstr>Пробелы:</vt:lpstr>
      <vt:lpstr>Антиретровирусная терапия и медицинская помощь  (только для медицинских учреждений)</vt:lpstr>
      <vt:lpstr>Достижения: </vt:lpstr>
      <vt:lpstr>Достижения:</vt:lpstr>
      <vt:lpstr>Пробелы:</vt:lpstr>
      <vt:lpstr>Гендерные аспекты:</vt:lpstr>
      <vt:lpstr>Поддержка приверженности (только для НПО)</vt:lpstr>
      <vt:lpstr>Достижения:</vt:lpstr>
      <vt:lpstr>Пробелы:</vt:lpstr>
      <vt:lpstr>Индексное тестирование</vt:lpstr>
      <vt:lpstr>Пробелы: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силами сообщества  по г.Бишкек и Чуйской области на май-июнь 2022 г.  в рамках проекта «Мониторинг программ по ВИЧ»</dc:title>
  <dc:creator>Дина Масалимова</dc:creator>
  <cp:lastModifiedBy>Дина Масалимова</cp:lastModifiedBy>
  <cp:revision>29</cp:revision>
  <dcterms:created xsi:type="dcterms:W3CDTF">2022-09-04T07:13:50Z</dcterms:created>
  <dcterms:modified xsi:type="dcterms:W3CDTF">2022-09-20T07:58:01Z</dcterms:modified>
</cp:coreProperties>
</file>