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4" r:id="rId2"/>
    <p:sldId id="293" r:id="rId3"/>
    <p:sldId id="311" r:id="rId4"/>
    <p:sldId id="258" r:id="rId5"/>
    <p:sldId id="274" r:id="rId6"/>
    <p:sldId id="262" r:id="rId7"/>
    <p:sldId id="292" r:id="rId8"/>
    <p:sldId id="291" r:id="rId9"/>
    <p:sldId id="273" r:id="rId10"/>
    <p:sldId id="259" r:id="rId11"/>
    <p:sldId id="268" r:id="rId12"/>
    <p:sldId id="301" r:id="rId13"/>
    <p:sldId id="306" r:id="rId14"/>
    <p:sldId id="308" r:id="rId15"/>
    <p:sldId id="315" r:id="rId16"/>
    <p:sldId id="309" r:id="rId17"/>
    <p:sldId id="302" r:id="rId18"/>
    <p:sldId id="298" r:id="rId19"/>
    <p:sldId id="303" r:id="rId20"/>
    <p:sldId id="300" r:id="rId21"/>
    <p:sldId id="312" r:id="rId22"/>
    <p:sldId id="280" r:id="rId23"/>
  </p:sldIdLst>
  <p:sldSz cx="12192000" cy="6858000"/>
  <p:notesSz cx="6797675" cy="9928225"/>
  <p:defaultTextStyle>
    <a:defPPr>
      <a:defRPr lang="ky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14 млн </a:t>
            </a:r>
            <a:r>
              <a:rPr lang="en-US" dirty="0" smtClean="0"/>
              <a:t>$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070725572191297E-17"/>
                  <c:y val="-4.959813792187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077294685990559E-3"/>
                  <c:y val="-5.904540228794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6.613085056250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5.1959954013395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9603073559599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077294685990338E-3"/>
                  <c:y val="-4.2512689647323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56580457753038E-17"/>
                  <c:y val="-5.9045402287948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077294685990338E-3"/>
                  <c:y val="-0.46291595393751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15115622985714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6.140721837946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Sheet1!$G$9:$G$18</c:f>
              <c:strCache>
                <c:ptCount val="10"/>
                <c:pt idx="0">
                  <c:v>UNFPA</c:v>
                </c:pt>
                <c:pt idx="1">
                  <c:v>AFEW</c:v>
                </c:pt>
                <c:pt idx="2">
                  <c:v>UNAIDS</c:v>
                </c:pt>
                <c:pt idx="3">
                  <c:v>UNICEF</c:v>
                </c:pt>
                <c:pt idx="4">
                  <c:v>ICAP</c:v>
                </c:pt>
                <c:pt idx="5">
                  <c:v>НОКП</c:v>
                </c:pt>
                <c:pt idx="6">
                  <c:v>CDC</c:v>
                </c:pt>
                <c:pt idx="7">
                  <c:v>UNDP</c:v>
                </c:pt>
                <c:pt idx="8">
                  <c:v>USAID</c:v>
                </c:pt>
                <c:pt idx="9">
                  <c:v>FS</c:v>
                </c:pt>
              </c:strCache>
            </c:strRef>
          </c:cat>
          <c:val>
            <c:numRef>
              <c:f>Sheet1!$H$9:$H$18</c:f>
              <c:numCache>
                <c:formatCode>#,##0</c:formatCode>
                <c:ptCount val="10"/>
                <c:pt idx="0" formatCode="General">
                  <c:v>79672</c:v>
                </c:pt>
                <c:pt idx="1">
                  <c:v>429600</c:v>
                </c:pt>
                <c:pt idx="2" formatCode="0">
                  <c:v>415690</c:v>
                </c:pt>
                <c:pt idx="3" formatCode="0">
                  <c:v>134000</c:v>
                </c:pt>
                <c:pt idx="4" formatCode="General">
                  <c:v>2864446</c:v>
                </c:pt>
                <c:pt idx="5" formatCode="General">
                  <c:v>3200</c:v>
                </c:pt>
                <c:pt idx="6" formatCode="General">
                  <c:v>314056</c:v>
                </c:pt>
                <c:pt idx="7" formatCode="General">
                  <c:v>7200000</c:v>
                </c:pt>
                <c:pt idx="8" formatCode="General">
                  <c:v>1600000</c:v>
                </c:pt>
                <c:pt idx="9" formatCode="General">
                  <c:v>400000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44278816"/>
        <c:axId val="344279208"/>
      </c:barChart>
      <c:catAx>
        <c:axId val="34427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344279208"/>
        <c:crosses val="autoZero"/>
        <c:auto val="1"/>
        <c:lblAlgn val="ctr"/>
        <c:lblOffset val="100"/>
        <c:noMultiLvlLbl val="0"/>
      </c:catAx>
      <c:valAx>
        <c:axId val="3442792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y-KG"/>
          </a:p>
        </c:txPr>
        <c:crossAx val="344278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Финансирование</a:t>
            </a:r>
          </a:p>
        </c:rich>
      </c:tx>
      <c:layout>
        <c:manualLayout>
          <c:xMode val="edge"/>
          <c:yMode val="edge"/>
          <c:x val="9.2602609456426649E-2"/>
          <c:y val="0.42950172313151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1062801932367152E-2"/>
                  <c:y val="6.574005966298643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309178743961262E-2"/>
                  <c:y val="3.28700298314932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7.246376811594203E-3"/>
                  <c:y val="7.23140656292850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985507246376857E-2"/>
                  <c:y val="4.382670644199095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y-KG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'[Диаграмма в Microsoft PowerPoint]Sheet1'!$G$9:$G$17</c:f>
              <c:strCache>
                <c:ptCount val="9"/>
                <c:pt idx="0">
                  <c:v>UNFPA</c:v>
                </c:pt>
                <c:pt idx="1">
                  <c:v>AFEW</c:v>
                </c:pt>
                <c:pt idx="2">
                  <c:v>UNAIDS</c:v>
                </c:pt>
                <c:pt idx="3">
                  <c:v>UNICEF</c:v>
                </c:pt>
                <c:pt idx="4">
                  <c:v>ICAP</c:v>
                </c:pt>
                <c:pt idx="5">
                  <c:v>НОКП</c:v>
                </c:pt>
                <c:pt idx="6">
                  <c:v>CDC</c:v>
                </c:pt>
                <c:pt idx="7">
                  <c:v>UNDP</c:v>
                </c:pt>
                <c:pt idx="8">
                  <c:v>USAID</c:v>
                </c:pt>
              </c:strCache>
            </c:strRef>
          </c:cat>
          <c:val>
            <c:numRef>
              <c:f>'[Диаграмма в Microsoft PowerPoint]Sheet1'!$H$9:$H$17</c:f>
              <c:numCache>
                <c:formatCode>#,##0</c:formatCode>
                <c:ptCount val="9"/>
                <c:pt idx="0" formatCode="General">
                  <c:v>79672</c:v>
                </c:pt>
                <c:pt idx="1">
                  <c:v>533631</c:v>
                </c:pt>
                <c:pt idx="2" formatCode="0">
                  <c:v>415690</c:v>
                </c:pt>
                <c:pt idx="3" formatCode="0">
                  <c:v>134000</c:v>
                </c:pt>
                <c:pt idx="4" formatCode="General">
                  <c:v>2864446</c:v>
                </c:pt>
                <c:pt idx="5" formatCode="General">
                  <c:v>3200</c:v>
                </c:pt>
                <c:pt idx="6" formatCode="General">
                  <c:v>314056</c:v>
                </c:pt>
                <c:pt idx="7" formatCode="General">
                  <c:v>7200000</c:v>
                </c:pt>
                <c:pt idx="8" formatCode="General">
                  <c:v>2000000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y-K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y-K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y-KG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F2D93-098A-4C87-8C23-FB8BA9C3DF6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y-KG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1513E-EB5F-4B57-AD56-19DA6C0B3129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882521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y-KG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FDDB2-B68C-490D-8793-D8BF14B4A4B9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y-KG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y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54851-EAD1-4F61-B7CA-69EB04B7E5C9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43512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4851-EAD1-4F61-B7CA-69EB04B7E5C9}" type="slidenum">
              <a:rPr lang="ky-KG" smtClean="0"/>
              <a:t>18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08939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y-KG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40377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417968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8909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31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72050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01870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45388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41304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122998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09498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y-KG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y-KG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28038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y-KG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y-KG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DBD30-CD49-40A8-B0D5-BAF956A3483B}" type="datetimeFigureOut">
              <a:rPr lang="ky-KG" smtClean="0"/>
              <a:t>07.03.18</a:t>
            </a:fld>
            <a:endParaRPr lang="ky-KG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y-KG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BB27-34AC-4B96-9F1C-406BF5222530}" type="slidenum">
              <a:rPr lang="ky-KG" smtClean="0"/>
              <a:t>‹#›</a:t>
            </a:fld>
            <a:endParaRPr lang="ky-KG"/>
          </a:p>
        </p:txBody>
      </p:sp>
    </p:spTree>
    <p:extLst>
      <p:ext uri="{BB962C8B-B14F-4D97-AF65-F5344CB8AC3E}">
        <p14:creationId xmlns:p14="http://schemas.microsoft.com/office/powerpoint/2010/main" val="65414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y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057" y="1610437"/>
            <a:ext cx="11016343" cy="2593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>
                <a:cs typeface="Times New Roman" panose="02020603050405020304" pitchFamily="18" charset="0"/>
              </a:rPr>
              <a:t>Участие международных </a:t>
            </a:r>
            <a:r>
              <a:rPr lang="ru-RU" sz="5300" b="1" dirty="0" smtClean="0">
                <a:cs typeface="Times New Roman" panose="02020603050405020304" pitchFamily="18" charset="0"/>
              </a:rPr>
              <a:t>организаций </a:t>
            </a:r>
            <a:br>
              <a:rPr lang="ru-RU" sz="5300" b="1" dirty="0" smtClean="0">
                <a:cs typeface="Times New Roman" panose="02020603050405020304" pitchFamily="18" charset="0"/>
              </a:rPr>
            </a:br>
            <a:r>
              <a:rPr lang="ru-RU" sz="5300" b="1" dirty="0" smtClean="0">
                <a:cs typeface="Times New Roman" panose="02020603050405020304" pitchFamily="18" charset="0"/>
              </a:rPr>
              <a:t>в мероприятиях по преодолению ВИЧ в КР</a:t>
            </a:r>
            <a:r>
              <a:rPr lang="en-US" sz="5300" b="1" dirty="0" smtClean="0">
                <a:cs typeface="Times New Roman" panose="02020603050405020304" pitchFamily="18" charset="0"/>
              </a:rPr>
              <a:t> </a:t>
            </a:r>
            <a:r>
              <a:rPr lang="ru-RU" sz="5300" b="1" dirty="0" smtClean="0"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cs typeface="Times New Roman" panose="02020603050405020304" pitchFamily="18" charset="0"/>
              </a:rPr>
            </a:br>
            <a:r>
              <a:rPr lang="ru-RU" sz="5300" b="1" dirty="0" smtClean="0">
                <a:cs typeface="Times New Roman" panose="02020603050405020304" pitchFamily="18" charset="0"/>
              </a:rPr>
              <a:t>в</a:t>
            </a:r>
            <a:r>
              <a:rPr lang="en-US" sz="5300" b="1" dirty="0" smtClean="0">
                <a:cs typeface="Times New Roman" panose="02020603050405020304" pitchFamily="18" charset="0"/>
              </a:rPr>
              <a:t> </a:t>
            </a:r>
            <a:r>
              <a:rPr lang="ru-RU" sz="5300" b="1" dirty="0" smtClean="0">
                <a:cs typeface="Times New Roman" panose="02020603050405020304" pitchFamily="18" charset="0"/>
              </a:rPr>
              <a:t>2017</a:t>
            </a:r>
            <a:r>
              <a:rPr lang="en-US" sz="5300" b="1" dirty="0" smtClean="0">
                <a:cs typeface="Times New Roman" panose="02020603050405020304" pitchFamily="18" charset="0"/>
              </a:rPr>
              <a:t> </a:t>
            </a:r>
            <a:r>
              <a:rPr lang="ru-RU" sz="5300" b="1" dirty="0" smtClean="0">
                <a:cs typeface="Times New Roman" panose="02020603050405020304" pitchFamily="18" charset="0"/>
              </a:rPr>
              <a:t>году</a:t>
            </a:r>
            <a:endParaRPr lang="ky-KG" sz="5300" b="1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11931"/>
            <a:ext cx="9144000" cy="111469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Бишкек</a:t>
            </a: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2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SOROS KG</a:t>
            </a:r>
            <a:endParaRPr lang="ky-KG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altLang="ky-KG" sz="11200" dirty="0">
                <a:cs typeface="Times New Roman" panose="02020603050405020304" pitchFamily="18" charset="0"/>
              </a:rPr>
              <a:t>Программа «Общественное здравоохранение» продвигает инициативы, направленные на обеспечение равных прав уязвимых групп населения к услугам общественного здравоохранения.</a:t>
            </a:r>
          </a:p>
          <a:p>
            <a:pPr algn="just"/>
            <a:r>
              <a:rPr lang="ru-RU" sz="11200" dirty="0">
                <a:cs typeface="Times New Roman" panose="02020603050405020304" pitchFamily="18" charset="0"/>
              </a:rPr>
              <a:t>Создание благоприятной среды для профилактических программ среди ключевых групп населения.</a:t>
            </a:r>
          </a:p>
          <a:p>
            <a:pPr algn="just"/>
            <a:r>
              <a:rPr lang="ru-RU" altLang="ky-KG" sz="11200" dirty="0">
                <a:cs typeface="Times New Roman" panose="02020603050405020304" pitchFamily="18" charset="0"/>
              </a:rPr>
              <a:t>Поддержка инициатив нацеленных на институционализацию, развитие пилотных проектов оказывающих медицинские, </a:t>
            </a:r>
            <a:r>
              <a:rPr lang="ru-RU" altLang="ky-KG" sz="11200" dirty="0" err="1">
                <a:cs typeface="Times New Roman" panose="02020603050405020304" pitchFamily="18" charset="0"/>
              </a:rPr>
              <a:t>психо</a:t>
            </a:r>
            <a:r>
              <a:rPr lang="ru-RU" altLang="ky-KG" sz="11200" dirty="0">
                <a:cs typeface="Times New Roman" panose="02020603050405020304" pitchFamily="18" charset="0"/>
              </a:rPr>
              <a:t>-социальные, юридические услуги  уязвимым группам.</a:t>
            </a:r>
          </a:p>
          <a:p>
            <a:pPr algn="just"/>
            <a:r>
              <a:rPr lang="ru-RU" altLang="ky-KG" sz="11200" dirty="0" err="1">
                <a:cs typeface="Times New Roman" panose="02020603050405020304" pitchFamily="18" charset="0"/>
              </a:rPr>
              <a:t>Адвокация</a:t>
            </a:r>
            <a:r>
              <a:rPr lang="ru-RU" altLang="ky-KG" sz="11200" dirty="0">
                <a:cs typeface="Times New Roman" panose="02020603050405020304" pitchFamily="18" charset="0"/>
              </a:rPr>
              <a:t> ОЗТ</a:t>
            </a:r>
            <a:r>
              <a:rPr lang="ru-RU" altLang="ky-KG" sz="11200" dirty="0" smtClean="0">
                <a:cs typeface="Times New Roman" panose="02020603050405020304" pitchFamily="18" charset="0"/>
              </a:rPr>
              <a:t>.</a:t>
            </a:r>
            <a:endParaRPr lang="ru-RU" altLang="ky-KG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ky-KG" sz="1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ky-KG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ky-KG" sz="3000" u="sng" dirty="0" smtClean="0"/>
              <a:t/>
            </a:r>
            <a:br>
              <a:rPr lang="ru-RU" altLang="ky-KG" sz="3000" u="sng" dirty="0" smtClean="0"/>
            </a:br>
            <a:r>
              <a:rPr lang="ru-RU" altLang="ky-KG" sz="3600" b="1" u="sng" dirty="0" smtClean="0"/>
              <a:t/>
            </a:r>
            <a:br>
              <a:rPr lang="ru-RU" altLang="ky-KG" sz="3600" b="1" u="sng" dirty="0" smtClean="0"/>
            </a:br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37006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AFEW</a:t>
            </a:r>
            <a:endParaRPr lang="ky-KG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000" dirty="0">
                <a:cs typeface="Times New Roman" panose="02020603050405020304" pitchFamily="18" charset="0"/>
              </a:rPr>
              <a:t>Тестирование и консультирование на ВИЧ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Поддержка приверженности к АРВ лечению для взрослых (ГСИН)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Гендерные программы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Программы для детей и подростков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Мобилизация сообщества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Планирование и координация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Укрепление систем здравоохранения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Образование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Исследовательская работа в области ВИЧ и СПИДа</a:t>
            </a:r>
          </a:p>
          <a:p>
            <a:r>
              <a:rPr lang="ru-RU" sz="3000" dirty="0">
                <a:cs typeface="Times New Roman" panose="02020603050405020304" pitchFamily="18" charset="0"/>
              </a:rPr>
              <a:t>Работа с правоохранительными органами с целью создания благоприятной среды для программ снижения вреда</a:t>
            </a:r>
          </a:p>
          <a:p>
            <a:endParaRPr lang="ky-K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Национальное Общество Красного Полумесяца Кыргызской </a:t>
            </a:r>
            <a:r>
              <a:rPr lang="ru-RU" b="1" dirty="0" smtClean="0">
                <a:cs typeface="Times New Roman" panose="02020603050405020304" pitchFamily="18" charset="0"/>
              </a:rPr>
              <a:t>Республики</a:t>
            </a:r>
            <a:endParaRPr lang="ky-KG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3" y="1825625"/>
            <a:ext cx="11945257" cy="4879975"/>
          </a:xfrm>
        </p:spPr>
        <p:txBody>
          <a:bodyPr>
            <a:noAutofit/>
          </a:bodyPr>
          <a:lstStyle/>
          <a:p>
            <a:r>
              <a:rPr lang="ru-RU" sz="2200" dirty="0"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cs typeface="Times New Roman" panose="02020603050405020304" pitchFamily="18" charset="0"/>
              </a:rPr>
              <a:t>нижение </a:t>
            </a:r>
            <a:r>
              <a:rPr lang="ru-RU" sz="2200" dirty="0">
                <a:cs typeface="Times New Roman" panose="02020603050405020304" pitchFamily="18" charset="0"/>
              </a:rPr>
              <a:t>уязвимости к ВИЧ </a:t>
            </a:r>
            <a:r>
              <a:rPr lang="ru-RU" sz="2200" dirty="0" smtClean="0">
                <a:cs typeface="Times New Roman" panose="02020603050405020304" pitchFamily="18" charset="0"/>
              </a:rPr>
              <a:t>посредством </a:t>
            </a:r>
            <a:r>
              <a:rPr lang="ru-RU" sz="2200" dirty="0">
                <a:cs typeface="Times New Roman" panose="02020603050405020304" pitchFamily="18" charset="0"/>
              </a:rPr>
              <a:t>укрепления знаний и навыков в области </a:t>
            </a:r>
            <a:r>
              <a:rPr lang="ru-RU" sz="2200" dirty="0" smtClean="0">
                <a:cs typeface="Times New Roman" panose="02020603050405020304" pitchFamily="18" charset="0"/>
              </a:rPr>
              <a:t>ВИЧ, </a:t>
            </a:r>
            <a:r>
              <a:rPr lang="ru-RU" sz="2200" dirty="0">
                <a:cs typeface="Times New Roman" panose="02020603050405020304" pitchFamily="18" charset="0"/>
              </a:rPr>
              <a:t>а также снижения стигмы и дискриминации и оказание поддержки людям, живущим с ВИЧ.</a:t>
            </a:r>
          </a:p>
          <a:p>
            <a:r>
              <a:rPr lang="ru-RU" sz="2200" dirty="0">
                <a:cs typeface="Times New Roman" panose="02020603050405020304" pitchFamily="18" charset="0"/>
              </a:rPr>
              <a:t>Целевые группы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Мигранты (внутренние)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Уязвимые подростки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Работники секса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Потребители инъекционных наркотиков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ЛЖВ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Военнослужащие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	Водители (дальнобойщики, таксисты)</a:t>
            </a:r>
          </a:p>
          <a:p>
            <a:pPr marL="0" indent="0">
              <a:buNone/>
            </a:pPr>
            <a:r>
              <a:rPr lang="ru-RU" sz="2200" dirty="0">
                <a:cs typeface="Times New Roman" panose="02020603050405020304" pitchFamily="18" charset="0"/>
              </a:rPr>
              <a:t>Деятельность ведется </a:t>
            </a:r>
            <a:r>
              <a:rPr lang="ru-RU" sz="2200" dirty="0" smtClean="0">
                <a:cs typeface="Times New Roman" panose="02020603050405020304" pitchFamily="18" charset="0"/>
              </a:rPr>
              <a:t>через </a:t>
            </a:r>
            <a:r>
              <a:rPr lang="ru-RU" sz="2200" dirty="0">
                <a:cs typeface="Times New Roman" panose="02020603050405020304" pitchFamily="18" charset="0"/>
              </a:rPr>
              <a:t>сеть волонтеров</a:t>
            </a:r>
            <a:r>
              <a:rPr lang="ru-RU" sz="2200" dirty="0" smtClean="0">
                <a:cs typeface="Times New Roman" panose="02020603050405020304" pitchFamily="18" charset="0"/>
              </a:rPr>
              <a:t>,</a:t>
            </a:r>
            <a:endParaRPr lang="ru-RU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Финансирование программ по ВИЧ </a:t>
            </a:r>
            <a:r>
              <a:rPr lang="ru-RU" sz="4000" b="1" dirty="0"/>
              <a:t>в </a:t>
            </a:r>
            <a:r>
              <a:rPr lang="ru-RU" sz="4000" b="1" dirty="0" smtClean="0"/>
              <a:t>2017 </a:t>
            </a:r>
            <a:r>
              <a:rPr lang="ru-RU" sz="4000" b="1" dirty="0"/>
              <a:t>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13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Практически все крупные международные организации были задействованы в </a:t>
            </a:r>
            <a:r>
              <a:rPr lang="ru-RU" dirty="0" smtClean="0"/>
              <a:t>профилактике и лечении </a:t>
            </a:r>
            <a:r>
              <a:rPr lang="ru-RU" dirty="0"/>
              <a:t>ВИЧ-инфекции: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   UNDP</a:t>
            </a:r>
            <a:r>
              <a:rPr lang="ru-RU" dirty="0"/>
              <a:t>, USAID, UNAIDS, UNICEF, UNFPA, UNODC, Фонд «Сорос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Кыргызстан</a:t>
            </a:r>
            <a:r>
              <a:rPr lang="ru-RU" dirty="0"/>
              <a:t>», CDC, AFEW, ICAP, GIZ, </a:t>
            </a:r>
            <a:r>
              <a:rPr lang="ru-RU" dirty="0" smtClean="0"/>
              <a:t>НОКП, </a:t>
            </a:r>
            <a:endParaRPr lang="ru-RU" dirty="0"/>
          </a:p>
          <a:p>
            <a:r>
              <a:rPr lang="ru-RU" dirty="0" smtClean="0"/>
              <a:t>Прямое финансирование через местные НПО: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Страновая</a:t>
            </a:r>
            <a:r>
              <a:rPr lang="ru-RU" dirty="0" smtClean="0"/>
              <a:t> сеть ЛЖВ, Партнерская сеть, ОФ «</a:t>
            </a:r>
            <a:r>
              <a:rPr lang="ru-RU" dirty="0" err="1" smtClean="0"/>
              <a:t>Кыргыз</a:t>
            </a:r>
            <a:r>
              <a:rPr lang="ru-RU" dirty="0" smtClean="0"/>
              <a:t> индиго», ОФ «</a:t>
            </a:r>
            <a:r>
              <a:rPr lang="ru-RU" dirty="0" err="1" smtClean="0"/>
              <a:t>Антистигма</a:t>
            </a:r>
            <a:r>
              <a:rPr lang="ru-RU" dirty="0" smtClean="0"/>
              <a:t>», Сеть «</a:t>
            </a:r>
            <a:r>
              <a:rPr lang="ru-RU" dirty="0" err="1" smtClean="0"/>
              <a:t>Шахайым</a:t>
            </a:r>
            <a:r>
              <a:rPr lang="ru-RU" dirty="0" smtClean="0"/>
              <a:t>»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Сумма финансирования </a:t>
            </a:r>
            <a:r>
              <a:rPr lang="ru-RU" dirty="0"/>
              <a:t>в профилактические программы в 2017 </a:t>
            </a:r>
            <a:r>
              <a:rPr lang="ru-RU" dirty="0" smtClean="0"/>
              <a:t>году составила:</a:t>
            </a:r>
            <a:r>
              <a:rPr lang="ru-RU" dirty="0"/>
              <a:t> </a:t>
            </a:r>
            <a:r>
              <a:rPr lang="ky-KG" dirty="0" smtClean="0"/>
              <a:t>13 944 695 </a:t>
            </a:r>
            <a:r>
              <a:rPr lang="en-US" dirty="0" smtClean="0"/>
              <a:t>$ USD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В данную категорию не включено прямое финансирование в НПО, минуя выше указанные организации. 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592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160" y="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Финансирование </a:t>
            </a:r>
            <a:r>
              <a:rPr lang="ru-RU" b="1" dirty="0" smtClean="0"/>
              <a:t>2017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491228"/>
              </p:ext>
            </p:extLst>
          </p:nvPr>
        </p:nvGraphicFramePr>
        <p:xfrm>
          <a:off x="838200" y="1201003"/>
          <a:ext cx="10515600" cy="537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9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37482"/>
          </a:xfrm>
        </p:spPr>
        <p:txBody>
          <a:bodyPr/>
          <a:lstStyle/>
          <a:p>
            <a:pPr algn="ctr"/>
            <a:r>
              <a:rPr lang="ru-RU" dirty="0"/>
              <a:t>Резюме бюджета за 2017 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977869"/>
              </p:ext>
            </p:extLst>
          </p:nvPr>
        </p:nvGraphicFramePr>
        <p:xfrm>
          <a:off x="838200" y="1062446"/>
          <a:ext cx="10515600" cy="57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4981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6603"/>
            <a:ext cx="10515600" cy="736979"/>
          </a:xfrm>
        </p:spPr>
        <p:txBody>
          <a:bodyPr/>
          <a:lstStyle/>
          <a:p>
            <a:r>
              <a:rPr lang="ru-RU" dirty="0" smtClean="0"/>
              <a:t>Географический охват </a:t>
            </a:r>
            <a:r>
              <a:rPr lang="en-US" dirty="0" smtClean="0"/>
              <a:t>UNDP, ICAP, USAID</a:t>
            </a:r>
            <a:endParaRPr lang="ru-RU" dirty="0"/>
          </a:p>
        </p:txBody>
      </p:sp>
      <p:pic>
        <p:nvPicPr>
          <p:cNvPr id="28" name="Объект 27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337481"/>
            <a:ext cx="10515600" cy="5363569"/>
          </a:xfrm>
        </p:spPr>
      </p:pic>
    </p:spTree>
    <p:extLst>
      <p:ext uri="{BB962C8B-B14F-4D97-AF65-F5344CB8AC3E}">
        <p14:creationId xmlns:p14="http://schemas.microsoft.com/office/powerpoint/2010/main" val="30065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98697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Тестирование на </a:t>
            </a:r>
            <a:r>
              <a:rPr lang="ru-RU" b="1" dirty="0" smtClean="0">
                <a:cs typeface="Times New Roman" panose="02020603050405020304" pitchFamily="18" charset="0"/>
              </a:rPr>
              <a:t>ВИЧ среди КГН</a:t>
            </a:r>
            <a:endParaRPr lang="ru-RU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85517916"/>
              </p:ext>
            </p:extLst>
          </p:nvPr>
        </p:nvGraphicFramePr>
        <p:xfrm>
          <a:off x="272956" y="1204912"/>
          <a:ext cx="11532356" cy="546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9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03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56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16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56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5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820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2414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059949"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Бишкек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Чуй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Ош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+mn-lt"/>
                          <a:cs typeface="Times New Roman" panose="02020603050405020304" pitchFamily="18" charset="0"/>
                        </a:rPr>
                        <a:t>Жалал-Абад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Баткен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Талас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Нарын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  <a:cs typeface="Times New Roman" panose="02020603050405020304" pitchFamily="18" charset="0"/>
                        </a:rPr>
                        <a:t>Иссык-Куль</a:t>
                      </a:r>
                      <a:endParaRPr lang="ru-RU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437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ПРООН/ГФ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ОЗ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 НПО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Все ИК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НПО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Все ИК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3 НПО</a:t>
                      </a:r>
                    </a:p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Все ИК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ОЗ</a:t>
                      </a:r>
                    </a:p>
                    <a:p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2 НПО</a:t>
                      </a:r>
                    </a:p>
                    <a:p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Все ИК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</a:p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ОЗ</a:t>
                      </a:r>
                    </a:p>
                    <a:p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</a:p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ОЗ</a:t>
                      </a:r>
                    </a:p>
                    <a:p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836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PSI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филиала </a:t>
                      </a:r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PSI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222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ICAP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4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4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196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CDC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ИК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196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AFEW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ИК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ИК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7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9869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Лечение</a:t>
            </a:r>
            <a:r>
              <a:rPr lang="ru-RU" b="1" dirty="0"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cs typeface="Times New Roman" panose="02020603050405020304" pitchFamily="18" charset="0"/>
              </a:rPr>
              <a:t>и уход</a:t>
            </a:r>
            <a:endParaRPr lang="ru-RU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2747967"/>
              </p:ext>
            </p:extLst>
          </p:nvPr>
        </p:nvGraphicFramePr>
        <p:xfrm>
          <a:off x="354844" y="1204912"/>
          <a:ext cx="11532357" cy="352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1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1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27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19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5559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29890"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Бишкек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Чуй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Ош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+mn-lt"/>
                          <a:cs typeface="Times New Roman" panose="02020603050405020304" pitchFamily="18" charset="0"/>
                        </a:rPr>
                        <a:t>Жалал-Абад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Баткен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Талас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Нарын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Иссык-Куль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280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ПРООН/ГФ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ОЗ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НПО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ОЗ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21 ОЗ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НПО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ОЗ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628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ICAP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 ОЗ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 ОЗ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 ОЗ</a:t>
                      </a:r>
                    </a:p>
                    <a:p>
                      <a:pPr marL="0" algn="l" defTabSz="914400" rtl="0" eaLnBrk="1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7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7053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cs typeface="Times New Roman" panose="02020603050405020304" pitchFamily="18" charset="0"/>
              </a:rPr>
              <a:t>Поддержка (соц. сопровождение, благоприятная среда)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5384087"/>
              </p:ext>
            </p:extLst>
          </p:nvPr>
        </p:nvGraphicFramePr>
        <p:xfrm>
          <a:off x="536575" y="950913"/>
          <a:ext cx="11210474" cy="545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7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87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15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312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03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25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51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628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81279">
                <a:tc>
                  <a:txBody>
                    <a:bodyPr/>
                    <a:lstStyle/>
                    <a:p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Бишкек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Чуй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Ош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+mn-lt"/>
                          <a:cs typeface="Times New Roman" panose="02020603050405020304" pitchFamily="18" charset="0"/>
                        </a:rPr>
                        <a:t>Жалал-Абад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Баткен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Талас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Нарын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Иссык-Куль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929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ПРООН/ГФ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НПО.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68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PSI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НПО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филиала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PSI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1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ICAP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  <a:cs typeface="Times New Roman" panose="02020603050405020304" pitchFamily="18" charset="0"/>
                        </a:rPr>
                        <a:t>Патронажные медицинские сестры по улучшению приверженности к лечению и уходу.</a:t>
                      </a:r>
                      <a:endParaRPr lang="ru-RU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2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Фонд</a:t>
                      </a:r>
                      <a:r>
                        <a:rPr lang="ru-RU" sz="2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«Сорос» ПРООН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  <a:cs typeface="Times New Roman" panose="02020603050405020304" pitchFamily="18" charset="0"/>
                        </a:rPr>
                        <a:t>Все сайты поддерживаемые ПРООН/ГФ (Уличный юрист)</a:t>
                      </a:r>
                      <a:endParaRPr lang="ru-RU" sz="20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173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54" y="86450"/>
            <a:ext cx="11723427" cy="19020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  <a:cs typeface="Times New Roman" panose="02020603050405020304" pitchFamily="18" charset="0"/>
              </a:rPr>
              <a:t>Мероприятия проводимые по противодействию эпидемии ВИЧ международными организациями</a:t>
            </a:r>
            <a:r>
              <a:rPr lang="en-US" sz="36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+mn-lt"/>
                <a:cs typeface="Times New Roman" panose="02020603050405020304" pitchFamily="18" charset="0"/>
              </a:rPr>
            </a:br>
            <a:endParaRPr lang="ky-KG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988457"/>
            <a:ext cx="10857282" cy="4594906"/>
          </a:xfrm>
        </p:spPr>
        <p:txBody>
          <a:bodyPr>
            <a:normAutofit fontScale="92500"/>
          </a:bodyPr>
          <a:lstStyle/>
          <a:p>
            <a:pPr marL="914400" lvl="1" indent="-457200" algn="just">
              <a:buAutoNum type="arabicPeriod"/>
            </a:pPr>
            <a:r>
              <a:rPr lang="ru-RU" sz="3600" dirty="0" smtClean="0">
                <a:cs typeface="Times New Roman" panose="02020603050405020304" pitchFamily="18" charset="0"/>
              </a:rPr>
              <a:t>Профилактические программы среди КГН (ЛУИН, СР, МСМ, ЛЖВ)</a:t>
            </a:r>
            <a:r>
              <a:rPr lang="ky-KG" sz="3600" dirty="0">
                <a:cs typeface="Times New Roman" panose="02020603050405020304" pitchFamily="18" charset="0"/>
              </a:rPr>
              <a:t> </a:t>
            </a:r>
            <a:endParaRPr lang="ru-RU" sz="3600" dirty="0">
              <a:cs typeface="Times New Roman" panose="02020603050405020304" pitchFamily="18" charset="0"/>
            </a:endParaRPr>
          </a:p>
          <a:p>
            <a:pPr marL="914400" lvl="1" indent="-457200" algn="just">
              <a:buAutoNum type="arabicPeriod"/>
            </a:pPr>
            <a:r>
              <a:rPr lang="ru-RU" sz="3600" dirty="0" smtClean="0">
                <a:cs typeface="Times New Roman" panose="02020603050405020304" pitchFamily="18" charset="0"/>
              </a:rPr>
              <a:t>Тестирование среди КГН и общего населения на ВИЧ</a:t>
            </a:r>
          </a:p>
          <a:p>
            <a:pPr marL="914400" lvl="1" indent="-457200" algn="just">
              <a:buAutoNum type="arabicPeriod"/>
            </a:pPr>
            <a:r>
              <a:rPr lang="ru-RU" sz="3600" dirty="0" smtClean="0">
                <a:cs typeface="Times New Roman" panose="02020603050405020304" pitchFamily="18" charset="0"/>
              </a:rPr>
              <a:t>Лечение и уход</a:t>
            </a:r>
          </a:p>
          <a:p>
            <a:pPr marL="914400" lvl="1" indent="-457200" algn="just">
              <a:buAutoNum type="arabicPeriod"/>
            </a:pPr>
            <a:r>
              <a:rPr lang="ru-RU" sz="3600" dirty="0" smtClean="0">
                <a:cs typeface="Times New Roman" panose="02020603050405020304" pitchFamily="18" charset="0"/>
              </a:rPr>
              <a:t>Поддержка (</a:t>
            </a:r>
            <a:r>
              <a:rPr lang="ru-RU" sz="3600" dirty="0" err="1" smtClean="0">
                <a:cs typeface="Times New Roman" panose="02020603050405020304" pitchFamily="18" charset="0"/>
              </a:rPr>
              <a:t>адвокация</a:t>
            </a:r>
            <a:r>
              <a:rPr lang="ru-RU" sz="3600" dirty="0" smtClean="0">
                <a:cs typeface="Times New Roman" panose="02020603050405020304" pitchFamily="18" charset="0"/>
              </a:rPr>
              <a:t>, социальное сопровождение, создание благоприятной среды.)</a:t>
            </a:r>
          </a:p>
          <a:p>
            <a:pPr marL="914400" lvl="1" indent="-457200" algn="just">
              <a:buAutoNum type="arabicPeriod"/>
            </a:pPr>
            <a:r>
              <a:rPr lang="ru-RU" sz="3600" dirty="0" smtClean="0">
                <a:cs typeface="Times New Roman" panose="02020603050405020304" pitchFamily="18" charset="0"/>
              </a:rPr>
              <a:t>Обучение (медицинских и немедицинских работников)</a:t>
            </a:r>
          </a:p>
          <a:p>
            <a:pPr marL="914400" lvl="1" indent="-457200" algn="just">
              <a:buAutoNum type="arabicPeriod"/>
            </a:pPr>
            <a:r>
              <a:rPr lang="ru-RU" sz="3600" dirty="0" smtClean="0">
                <a:cs typeface="Times New Roman" panose="02020603050405020304" pitchFamily="18" charset="0"/>
              </a:rPr>
              <a:t>Укрепление системы здравоохранения</a:t>
            </a:r>
          </a:p>
          <a:p>
            <a:pPr marL="914400" lvl="1" indent="-457200" algn="just">
              <a:buAutoNum type="arabicPeriod"/>
            </a:pPr>
            <a:endParaRPr lang="ru-RU" sz="36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914400" lvl="1" indent="-457200">
              <a:buAutoNum type="arabicPeriod"/>
            </a:pPr>
            <a:endParaRPr lang="ky-KG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9869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48837608"/>
              </p:ext>
            </p:extLst>
          </p:nvPr>
        </p:nvGraphicFramePr>
        <p:xfrm>
          <a:off x="152400" y="989860"/>
          <a:ext cx="11887200" cy="571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8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89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35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69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538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87321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Бишкек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Жалал-Абад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Баткен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y-K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Иссык-Куль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5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ПРООН/ГФ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сотрудники и на базе сообщества.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ПТМ, Мониторинг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наблюдение за ЛЖВ, Тестирование и консультирование, по всей стране.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y-K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y-K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75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сообщества. Выявление случаев ВИЧ.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консультирование. Социальное сопровождение по своим сайтам.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75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ICAP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сотрудники.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уход, ПТМ, Тестирование консультирование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своим сайтам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251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CDC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и социальные работники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РЦС, РЦН и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ПТМ.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ky-K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ky-K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549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UNCEF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ППМР, РДМ для медицинских сотрудников по всей стране.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83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UNAIDS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Стратегическая информация, Лечение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уход, Лаб. Диагностика. Инфекционный контроль по всей стране.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y-K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y-K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4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Выводы</a:t>
            </a:r>
            <a:endParaRPr lang="ky-KG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470" y="1433739"/>
            <a:ext cx="11434354" cy="4879975"/>
          </a:xfrm>
        </p:spPr>
        <p:txBody>
          <a:bodyPr>
            <a:noAutofit/>
          </a:bodyPr>
          <a:lstStyle/>
          <a:p>
            <a:endParaRPr lang="ru-RU" sz="2200" dirty="0" smtClean="0">
              <a:cs typeface="Times New Roman" panose="02020603050405020304" pitchFamily="18" charset="0"/>
            </a:endParaRPr>
          </a:p>
          <a:p>
            <a:r>
              <a:rPr lang="ru-RU" sz="2200" dirty="0" smtClean="0">
                <a:cs typeface="Times New Roman" panose="02020603050405020304" pitchFamily="18" charset="0"/>
              </a:rPr>
              <a:t>Мероприятия по ВИЧ в основном проводятся в </a:t>
            </a:r>
            <a:r>
              <a:rPr lang="ru-RU" sz="2200" dirty="0" err="1" smtClean="0">
                <a:cs typeface="Times New Roman" panose="02020603050405020304" pitchFamily="18" charset="0"/>
              </a:rPr>
              <a:t>г.Бишкек</a:t>
            </a:r>
            <a:r>
              <a:rPr lang="ru-RU" sz="2200" dirty="0" smtClean="0">
                <a:cs typeface="Times New Roman" panose="02020603050405020304" pitchFamily="18" charset="0"/>
              </a:rPr>
              <a:t>, Чуйская область, </a:t>
            </a:r>
            <a:r>
              <a:rPr lang="ru-RU" sz="2200" dirty="0" err="1" smtClean="0">
                <a:cs typeface="Times New Roman" panose="02020603050405020304" pitchFamily="18" charset="0"/>
              </a:rPr>
              <a:t>г.Ош</a:t>
            </a:r>
            <a:r>
              <a:rPr lang="ru-RU" sz="2200" dirty="0"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cs typeface="Times New Roman" panose="02020603050405020304" pitchFamily="18" charset="0"/>
              </a:rPr>
              <a:t>и </a:t>
            </a:r>
            <a:r>
              <a:rPr lang="ru-RU" sz="2200" dirty="0" err="1" smtClean="0">
                <a:cs typeface="Times New Roman" panose="02020603050405020304" pitchFamily="18" charset="0"/>
              </a:rPr>
              <a:t>Ошская</a:t>
            </a:r>
            <a:r>
              <a:rPr lang="ru-RU" sz="2200" dirty="0" smtClean="0">
                <a:cs typeface="Times New Roman" panose="02020603050405020304" pitchFamily="18" charset="0"/>
              </a:rPr>
              <a:t> область</a:t>
            </a:r>
          </a:p>
          <a:p>
            <a:r>
              <a:rPr lang="ru-RU" sz="2200" dirty="0" smtClean="0">
                <a:cs typeface="Times New Roman" panose="02020603050405020304" pitchFamily="18" charset="0"/>
              </a:rPr>
              <a:t>Все организации работают в направлении тестирования среди КГН.</a:t>
            </a:r>
          </a:p>
          <a:p>
            <a:r>
              <a:rPr lang="ru-RU" sz="2200" dirty="0" smtClean="0">
                <a:cs typeface="Times New Roman" panose="02020603050405020304" pitchFamily="18" charset="0"/>
              </a:rPr>
              <a:t>Организации ПРООН/ГФ, </a:t>
            </a:r>
            <a:r>
              <a:rPr lang="en-US" sz="2200" dirty="0" smtClean="0">
                <a:cs typeface="Times New Roman" panose="02020603050405020304" pitchFamily="18" charset="0"/>
              </a:rPr>
              <a:t>USAID</a:t>
            </a:r>
            <a:r>
              <a:rPr lang="ru-RU" sz="2200" dirty="0" smtClean="0">
                <a:cs typeface="Times New Roman" panose="02020603050405020304" pitchFamily="18" charset="0"/>
              </a:rPr>
              <a:t>/Флагман и </a:t>
            </a:r>
            <a:r>
              <a:rPr lang="en-US" sz="2200" dirty="0" smtClean="0">
                <a:cs typeface="Times New Roman" panose="02020603050405020304" pitchFamily="18" charset="0"/>
              </a:rPr>
              <a:t>ICAP </a:t>
            </a:r>
            <a:r>
              <a:rPr lang="ru-RU" sz="2200" dirty="0" smtClean="0">
                <a:cs typeface="Times New Roman" panose="02020603050405020304" pitchFamily="18" charset="0"/>
              </a:rPr>
              <a:t>осуществляют схожий географический охват  по направлениям снижение вреда, тестирование, лечение и уход среди КГН, что не исключает дублирование финансирования.</a:t>
            </a:r>
          </a:p>
          <a:p>
            <a:r>
              <a:rPr lang="ru-RU" sz="2200" dirty="0" smtClean="0">
                <a:cs typeface="Times New Roman" panose="02020603050405020304" pitchFamily="18" charset="0"/>
              </a:rPr>
              <a:t>Рассмотреть вопросы усиления охвата профилактическими программами в </a:t>
            </a:r>
            <a:r>
              <a:rPr lang="ru-RU" sz="2200" dirty="0" err="1" smtClean="0">
                <a:cs typeface="Times New Roman" panose="02020603050405020304" pitchFamily="18" charset="0"/>
              </a:rPr>
              <a:t>Жалал-Абадской</a:t>
            </a:r>
            <a:r>
              <a:rPr lang="ru-RU" sz="2200" dirty="0" smtClean="0">
                <a:cs typeface="Times New Roman" panose="02020603050405020304" pitchFamily="18" charset="0"/>
              </a:rPr>
              <a:t> области, учитывая эпидемиологическую обстановку.</a:t>
            </a:r>
          </a:p>
          <a:p>
            <a:r>
              <a:rPr lang="ru-RU" sz="2200" dirty="0" smtClean="0">
                <a:cs typeface="Times New Roman" panose="02020603050405020304" pitchFamily="18" charset="0"/>
              </a:rPr>
              <a:t>Необходимость в координации мероприятий по ВИЧ со стороны КСОЗ по ВИЧ и ТБ в целях оптимизации с учетом дефицита финансирования Государственной программы 2018-2021гг</a:t>
            </a:r>
          </a:p>
          <a:p>
            <a:endParaRPr lang="ru-RU" sz="2200" dirty="0" smtClean="0">
              <a:cs typeface="Times New Roman" panose="02020603050405020304" pitchFamily="18" charset="0"/>
            </a:endParaRPr>
          </a:p>
          <a:p>
            <a:endParaRPr lang="ru-RU" sz="2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92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412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0" y="365125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ПРООН/ГФ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Тестирование и консультирование среди КГН и половых партнеров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Лечение, уход и поддержка ЛУИН ЛЖВ, ЛЖВ.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Укреплении потенциала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организаций здравоохранения 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неправительственных организаций, а также усиление взаимодействия между ними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Укрепление системы здравоохранения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Создание благоприятной среды для профилактических программ среди ключевых групп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861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USAID</a:t>
            </a:r>
            <a:endParaRPr lang="ky-KG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993106"/>
            <a:ext cx="10515600" cy="3912394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Тестирование и консультирование среди КГН и половых партнеров</a:t>
            </a:r>
          </a:p>
          <a:p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Лечение, уход и 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поддержка ЛУИН ЛЖВ, ЛЖВ.</a:t>
            </a:r>
          </a:p>
          <a:p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Укреплении </a:t>
            </a:r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потенциала Медицинского управления Государственной службы исполнения наказаний в КР (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ГСИН) и неправительственных </a:t>
            </a:r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организаций, а также усиление взаимодействия между 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ними</a:t>
            </a:r>
            <a:endParaRPr lang="ru-RU" sz="33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Укрепление системы здравоохранения</a:t>
            </a:r>
            <a:endParaRPr lang="en-US" sz="33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ru-RU" sz="3300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Создание благоприятной среды для профилактических программ среди ключевых групп населения.</a:t>
            </a:r>
          </a:p>
          <a:p>
            <a:endParaRPr lang="ru-RU" sz="33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481531"/>
            <a:ext cx="10515600" cy="11550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CDC</a:t>
            </a:r>
            <a:endParaRPr lang="ky-KG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200"/>
            <a:ext cx="10515600" cy="347373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Наращивание </a:t>
            </a:r>
            <a:r>
              <a:rPr lang="ru-RU" dirty="0"/>
              <a:t>потенциала Республиканского центра «СПИД» МЗ КР по реализации программ профилактики, ухода и лечения ВИЧ/СПИД в Кыргызской </a:t>
            </a:r>
            <a:r>
              <a:rPr lang="ru-RU" dirty="0" smtClean="0"/>
              <a:t>Республики</a:t>
            </a:r>
          </a:p>
          <a:p>
            <a:endParaRPr lang="ru-RU" dirty="0"/>
          </a:p>
          <a:p>
            <a:r>
              <a:rPr lang="ru-RU" dirty="0"/>
              <a:t>Усиление потенциала РЦН в профилактике ВИЧ в КР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82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ICAP</a:t>
            </a:r>
            <a:endParaRPr lang="ky-KG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 </a:t>
            </a:r>
            <a:r>
              <a:rPr lang="ru-RU" sz="2400" dirty="0"/>
              <a:t>Лечение, уход и поддержка ЛЖВ</a:t>
            </a:r>
          </a:p>
          <a:p>
            <a:r>
              <a:rPr lang="ru-RU" sz="2400" dirty="0"/>
              <a:t>Тестирование и консультирование на ВИЧ (КГН, половые партнеры ЛЖВ, общее население)</a:t>
            </a:r>
          </a:p>
          <a:p>
            <a:r>
              <a:rPr lang="ru-RU" sz="2400" dirty="0"/>
              <a:t>Поддержка и удержание ПТМ</a:t>
            </a:r>
          </a:p>
          <a:p>
            <a:r>
              <a:rPr lang="ru-RU" sz="2400" dirty="0"/>
              <a:t>Профилактика, продвижение тестирования и связь с программами по уходу для ЛУИН Синергизм действий с сектором здравоохранения</a:t>
            </a:r>
          </a:p>
          <a:p>
            <a:r>
              <a:rPr lang="ru-RU" sz="2400" dirty="0"/>
              <a:t>Социальная защита</a:t>
            </a:r>
          </a:p>
          <a:p>
            <a:r>
              <a:rPr lang="ru-RU" sz="2400" dirty="0"/>
              <a:t>Управление и устойчивость </a:t>
            </a:r>
          </a:p>
          <a:p>
            <a:r>
              <a:rPr lang="ru-RU" sz="2400" dirty="0"/>
              <a:t>Укрепление систем здравоохранения</a:t>
            </a:r>
          </a:p>
          <a:p>
            <a:r>
              <a:rPr lang="ru-RU" sz="2400" dirty="0"/>
              <a:t>Образование</a:t>
            </a:r>
          </a:p>
          <a:p>
            <a:pPr marL="0" indent="0">
              <a:buNone/>
            </a:pPr>
            <a:endParaRPr lang="ky-KG" sz="2400" dirty="0"/>
          </a:p>
          <a:p>
            <a:endParaRPr lang="ky-KG" sz="2400" dirty="0"/>
          </a:p>
        </p:txBody>
      </p:sp>
    </p:spTree>
    <p:extLst>
      <p:ext uri="{BB962C8B-B14F-4D97-AF65-F5344CB8AC3E}">
        <p14:creationId xmlns:p14="http://schemas.microsoft.com/office/powerpoint/2010/main" val="1798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14" y="399959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UNAIDS</a:t>
            </a:r>
            <a:endParaRPr lang="ky-KG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300" y="2296523"/>
            <a:ext cx="10515600" cy="3735977"/>
          </a:xfrm>
        </p:spPr>
        <p:txBody>
          <a:bodyPr>
            <a:normAutofit/>
          </a:bodyPr>
          <a:lstStyle/>
          <a:p>
            <a:pPr algn="just"/>
            <a:endParaRPr lang="ru-RU" sz="2100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cs typeface="Times New Roman" panose="02020603050405020304" pitchFamily="18" charset="0"/>
              </a:rPr>
              <a:t>Общая цель проекта – усиление национальной системы эпидемиологического надзора за ВИЧ-инфекцией и другими инфекционными заболеваниями (ИППП и вирусные гепатиты), включая систему </a:t>
            </a:r>
            <a:r>
              <a:rPr lang="ru-RU" dirty="0" err="1">
                <a:cs typeface="Times New Roman" panose="02020603050405020304" pitchFamily="18" charset="0"/>
              </a:rPr>
              <a:t>МиО</a:t>
            </a:r>
            <a:r>
              <a:rPr lang="ru-RU" dirty="0">
                <a:cs typeface="Times New Roman" panose="02020603050405020304" pitchFamily="18" charset="0"/>
              </a:rPr>
              <a:t>, повышение потенциала медицинских и немедицинских работников через институционализацию формального медицинского образования, также предупреждение стигматизации и дискриминации людей, живущих с ВИЧ (ЛЖВ</a:t>
            </a:r>
            <a:r>
              <a:rPr lang="ru-RU" dirty="0" smtClean="0">
                <a:cs typeface="Times New Roman" panose="02020603050405020304" pitchFamily="18" charset="0"/>
              </a:rPr>
              <a:t>)</a:t>
            </a:r>
            <a:r>
              <a:rPr lang="en-US" dirty="0">
                <a:cs typeface="Times New Roman" panose="02020603050405020304" pitchFamily="18" charset="0"/>
              </a:rPr>
              <a:t>.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UNICEF</a:t>
            </a:r>
            <a:endParaRPr lang="ky-KG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Повышение </a:t>
            </a:r>
            <a:r>
              <a:rPr lang="ru-RU" dirty="0"/>
              <a:t>приверженности у детей с ВИЧ через использование современных </a:t>
            </a:r>
            <a:r>
              <a:rPr lang="ru-RU" dirty="0" smtClean="0"/>
              <a:t>технологий</a:t>
            </a:r>
          </a:p>
          <a:p>
            <a:r>
              <a:rPr lang="ru-RU" dirty="0" smtClean="0"/>
              <a:t>Тренинги </a:t>
            </a:r>
            <a:r>
              <a:rPr lang="ru-RU" dirty="0"/>
              <a:t>по </a:t>
            </a:r>
            <a:r>
              <a:rPr lang="ru-RU" dirty="0" smtClean="0"/>
              <a:t>Ранней </a:t>
            </a:r>
            <a:r>
              <a:rPr lang="ru-RU" dirty="0"/>
              <a:t>Диагностики на ВИЧ среди </a:t>
            </a:r>
            <a:endParaRPr lang="ru-RU" dirty="0" smtClean="0"/>
          </a:p>
          <a:p>
            <a:r>
              <a:rPr lang="ru-RU" dirty="0" smtClean="0"/>
              <a:t>Тренинги </a:t>
            </a:r>
            <a:r>
              <a:rPr lang="ru-RU" dirty="0"/>
              <a:t>для медицинских и социальных работников по предоставлению консультаций по СРЗ, ППМР, планированию семьи ВИЧ позитивным </a:t>
            </a:r>
            <a:r>
              <a:rPr lang="ru-RU" dirty="0" smtClean="0"/>
              <a:t>женщинам</a:t>
            </a:r>
          </a:p>
          <a:p>
            <a:r>
              <a:rPr lang="ru-RU" dirty="0" smtClean="0"/>
              <a:t>Оценка </a:t>
            </a:r>
            <a:r>
              <a:rPr lang="ru-RU" dirty="0"/>
              <a:t>предоставления услуг ППМР в медицинских учреждениях </a:t>
            </a:r>
            <a:r>
              <a:rPr lang="ru-RU" dirty="0" smtClean="0"/>
              <a:t>КР.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модуля по Домашнему </a:t>
            </a:r>
            <a:r>
              <a:rPr lang="ru-RU" dirty="0" err="1"/>
              <a:t>визитированию</a:t>
            </a:r>
            <a:r>
              <a:rPr lang="ru-RU" dirty="0"/>
              <a:t> детей до 5 лет, включая детей с ОВЗ и ВИЧ </a:t>
            </a:r>
            <a:r>
              <a:rPr lang="ru-RU" dirty="0" smtClean="0"/>
              <a:t>инфекцией</a:t>
            </a:r>
          </a:p>
          <a:p>
            <a:r>
              <a:rPr lang="ru-RU" dirty="0" smtClean="0"/>
              <a:t>Тренинги </a:t>
            </a:r>
            <a:r>
              <a:rPr lang="ru-RU" dirty="0"/>
              <a:t>по Педиатрическому ВИЧ для специалистов в области ВИЧ и </a:t>
            </a:r>
            <a:r>
              <a:rPr lang="ru-RU" dirty="0" smtClean="0"/>
              <a:t>ТБ</a:t>
            </a:r>
          </a:p>
          <a:p>
            <a:r>
              <a:rPr lang="ru-RU" dirty="0" smtClean="0"/>
              <a:t>Тренинги </a:t>
            </a:r>
            <a:r>
              <a:rPr lang="ru-RU" dirty="0"/>
              <a:t>по предоставлению Психосоциальной </a:t>
            </a:r>
            <a:r>
              <a:rPr lang="ru-RU" dirty="0" smtClean="0"/>
              <a:t>поддержки детям </a:t>
            </a:r>
            <a:r>
              <a:rPr lang="ru-RU" dirty="0"/>
              <a:t>с ВИЧ </a:t>
            </a:r>
            <a:r>
              <a:rPr lang="ru-RU" dirty="0" smtClean="0"/>
              <a:t>инфекцией</a:t>
            </a:r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7388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Times New Roman" panose="02020603050405020304" pitchFamily="18" charset="0"/>
              </a:rPr>
              <a:t>UNFPA</a:t>
            </a:r>
            <a:endParaRPr lang="ky-KG" b="1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0997"/>
            <a:ext cx="10515600" cy="41601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Усиления связей ВИЧ с охраной сексуального и репродуктивного здоровья, включая через </a:t>
            </a:r>
            <a:r>
              <a:rPr lang="ru-RU" dirty="0" smtClean="0"/>
              <a:t>политики, основанные </a:t>
            </a:r>
            <a:r>
              <a:rPr lang="ru-RU" dirty="0"/>
              <a:t>на правах человека и </a:t>
            </a:r>
            <a:r>
              <a:rPr lang="ru-RU" dirty="0" smtClean="0"/>
              <a:t>законах </a:t>
            </a:r>
            <a:r>
              <a:rPr lang="ru-RU" dirty="0"/>
              <a:t>(искоренение насилия, основанного на гендерных различиях, криминализация ВИЧ, и </a:t>
            </a:r>
            <a:r>
              <a:rPr lang="ru-RU" dirty="0" err="1"/>
              <a:t>тд</a:t>
            </a:r>
            <a:r>
              <a:rPr lang="ru-RU" dirty="0"/>
              <a:t>), усиленную систему здравоохранения, и предоставления интегрированных услуг по ВИЧ и СРЗ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>
                <a:cs typeface="Times New Roman" panose="02020603050405020304" pitchFamily="18" charset="0"/>
              </a:rPr>
              <a:t>Профилактика</a:t>
            </a:r>
            <a:r>
              <a:rPr lang="ru-RU" dirty="0">
                <a:cs typeface="Times New Roman" panose="02020603050405020304" pitchFamily="18" charset="0"/>
              </a:rPr>
              <a:t>, продвижение тестирования и связь с программами по уходу для молодых женщин и подростков (страны с высокой распространенностью).</a:t>
            </a:r>
          </a:p>
          <a:p>
            <a:pPr algn="just"/>
            <a:r>
              <a:rPr lang="ru-RU" dirty="0" smtClean="0"/>
              <a:t>Профилактика </a:t>
            </a:r>
            <a:r>
              <a:rPr lang="ru-RU" dirty="0"/>
              <a:t>полового пути передачи и незапланированной беременности, в частности через программы по презервативам среди ключевых групп населения, молодых людей, а также женщин и девочек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>
                <a:cs typeface="Times New Roman" panose="02020603050405020304" pitchFamily="18" charset="0"/>
              </a:rPr>
              <a:t>Укрепление </a:t>
            </a:r>
            <a:r>
              <a:rPr lang="ru-RU" dirty="0">
                <a:cs typeface="Times New Roman" panose="02020603050405020304" pitchFamily="18" charset="0"/>
              </a:rPr>
              <a:t>систем здравоохранения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потенциала поставщиков услуг по предоставлению интегрированных услуг по ВИЧ и СРЗ;</a:t>
            </a:r>
          </a:p>
          <a:p>
            <a:r>
              <a:rPr lang="ru-RU" dirty="0" smtClean="0"/>
              <a:t>Расширение </a:t>
            </a:r>
            <a:r>
              <a:rPr lang="ru-RU" dirty="0"/>
              <a:t>возможностей ключевых групп населения для получения доступа к основанным на правах человека интегрированным пакетам услуг.</a:t>
            </a:r>
          </a:p>
          <a:p>
            <a:pPr algn="just"/>
            <a:endParaRPr lang="ru-RU" dirty="0">
              <a:cs typeface="Times New Roman" panose="02020603050405020304" pitchFamily="18" charset="0"/>
            </a:endParaRPr>
          </a:p>
          <a:p>
            <a:pPr algn="just"/>
            <a:endParaRPr lang="ky-KG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1120</Words>
  <Application>Microsoft Office PowerPoint</Application>
  <PresentationFormat>Широкоэкранный</PresentationFormat>
  <Paragraphs>284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Тема Office</vt:lpstr>
      <vt:lpstr>    Участие международных организаций  в мероприятиях по преодолению ВИЧ в КР  в 2017 году</vt:lpstr>
      <vt:lpstr>Мероприятия проводимые по противодействию эпидемии ВИЧ международными организациями </vt:lpstr>
      <vt:lpstr>ПРООН/ГФ</vt:lpstr>
      <vt:lpstr>USAID</vt:lpstr>
      <vt:lpstr>CDC</vt:lpstr>
      <vt:lpstr>ICAP</vt:lpstr>
      <vt:lpstr>UNAIDS</vt:lpstr>
      <vt:lpstr>UNICEF</vt:lpstr>
      <vt:lpstr>UNFPA</vt:lpstr>
      <vt:lpstr>SOROS KG</vt:lpstr>
      <vt:lpstr>AFEW</vt:lpstr>
      <vt:lpstr>Национальное Общество Красного Полумесяца Кыргызской Республики</vt:lpstr>
      <vt:lpstr>Финансирование программ по ВИЧ в 2017 году</vt:lpstr>
      <vt:lpstr>Финансирование 2017</vt:lpstr>
      <vt:lpstr>Резюме бюджета за 2017 год</vt:lpstr>
      <vt:lpstr>Географический охват UNDP, ICAP, USAID</vt:lpstr>
      <vt:lpstr>Тестирование на ВИЧ среди КГН</vt:lpstr>
      <vt:lpstr>Лечение и уход</vt:lpstr>
      <vt:lpstr>Поддержка (соц. сопровождение, благоприятная среда)</vt:lpstr>
      <vt:lpstr>Обучение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Проводимые мероприятия в области ВИЧ в КР</dc:title>
  <dc:creator>Админ</dc:creator>
  <cp:lastModifiedBy>Админ</cp:lastModifiedBy>
  <cp:revision>147</cp:revision>
  <cp:lastPrinted>2017-12-26T03:56:13Z</cp:lastPrinted>
  <dcterms:created xsi:type="dcterms:W3CDTF">2017-12-21T04:32:09Z</dcterms:created>
  <dcterms:modified xsi:type="dcterms:W3CDTF">2018-03-07T08:10:55Z</dcterms:modified>
</cp:coreProperties>
</file>