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23" r:id="rId3"/>
    <p:sldMasterId id="2147483735" r:id="rId4"/>
  </p:sldMasterIdLst>
  <p:notesMasterIdLst>
    <p:notesMasterId r:id="rId25"/>
  </p:notesMasterIdLst>
  <p:sldIdLst>
    <p:sldId id="302" r:id="rId5"/>
    <p:sldId id="330" r:id="rId6"/>
    <p:sldId id="305" r:id="rId7"/>
    <p:sldId id="326" r:id="rId8"/>
    <p:sldId id="334" r:id="rId9"/>
    <p:sldId id="327" r:id="rId10"/>
    <p:sldId id="331" r:id="rId11"/>
    <p:sldId id="329" r:id="rId12"/>
    <p:sldId id="333" r:id="rId13"/>
    <p:sldId id="310" r:id="rId14"/>
    <p:sldId id="318" r:id="rId15"/>
    <p:sldId id="319" r:id="rId16"/>
    <p:sldId id="320" r:id="rId17"/>
    <p:sldId id="321" r:id="rId18"/>
    <p:sldId id="322" r:id="rId19"/>
    <p:sldId id="323" r:id="rId20"/>
    <p:sldId id="332" r:id="rId21"/>
    <p:sldId id="325" r:id="rId22"/>
    <p:sldId id="31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6007"/>
    <a:srgbClr val="BC5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413" autoAdjust="0"/>
  </p:normalViewPr>
  <p:slideViewPr>
    <p:cSldViewPr>
      <p:cViewPr>
        <p:scale>
          <a:sx n="87" d="100"/>
          <a:sy n="87" d="100"/>
        </p:scale>
        <p:origin x="-654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C7110-16A3-4B2B-B4B9-27A5E1A0C0A6}" type="datetimeFigureOut">
              <a:rPr lang="en-GB" smtClean="0"/>
              <a:t>28/06/2018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49BB-E1A6-449F-94E9-970C318DF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7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Все целевые показатели согласно</a:t>
            </a:r>
            <a:r>
              <a:rPr lang="ru-RU" baseline="0" dirty="0" smtClean="0"/>
              <a:t> ГП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81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</a:t>
            </a:r>
            <a:r>
              <a:rPr lang="ru-RU" baseline="0" dirty="0" smtClean="0"/>
              <a:t> показатели согласно ГП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9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</a:t>
            </a:r>
            <a:r>
              <a:rPr lang="ru-RU" baseline="0" dirty="0" smtClean="0"/>
              <a:t> показатели согласно ГП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410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 показатели согласно ГП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32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 показатели согласно ГП,</a:t>
            </a:r>
            <a:r>
              <a:rPr lang="ru-RU" baseline="0" dirty="0" smtClean="0"/>
              <a:t> кроме индикатора скрининг на ТБ. В ГП нет данного индикатора, но индикатор является приоритетным показателем в руководствах ГФ.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1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</a:t>
            </a:r>
            <a:r>
              <a:rPr lang="ru-RU" baseline="0" dirty="0" smtClean="0"/>
              <a:t> показатели согласно последним данным ДЭН и анализа данных по смертности. Имеется протокол рабочей встречи по данному индикатору и целевым показателям.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443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</a:t>
            </a:r>
            <a:r>
              <a:rPr lang="ru-RU" baseline="0" dirty="0" smtClean="0"/>
              <a:t> показатели согласно ГП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410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Целевые показатели согласно ГП,</a:t>
            </a:r>
            <a:r>
              <a:rPr lang="ru-RU" baseline="0" dirty="0" smtClean="0"/>
              <a:t> кроме индикатора скрининг на ТБ. В ГП нет данного индикатора, но индикатор является приоритетным показателем в руководствах ГФ.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2BF2F-FE4C-4D0E-8B1C-DB53EE90D621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17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27A4E-B3BF-4AE9-9853-3DEC35CB7900}" type="slidenum">
              <a:rPr lang="ru-RU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5"/>
            <a:ext cx="5028986" cy="411501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D75EE5-3999-4327-9B45-F1326B9E580D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E3E57D-1F80-4BC2-BD91-0FB4323D969B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0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56110A-9FF6-450B-9619-885FA08DDAC6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4C6842-5E7B-4BAA-BF8D-F8A9898759D6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7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3A63B3-12CB-46C5-91C7-1378EE4ED87D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1D33A4-016D-494A-BE88-8D6027C3C9D0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7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921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FFFFFF"/>
                </a:solidFill>
              </a:endParaRPr>
            </a:p>
          </p:txBody>
        </p:sp>
        <p:grpSp>
          <p:nvGrpSpPr>
            <p:cNvPr id="92164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92165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66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67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68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69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0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1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2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3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4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5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6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7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8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79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0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1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2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3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4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5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6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7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8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89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90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91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92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2193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92194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9219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2196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2197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2198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C19DEC-6575-4C11-93CF-8C040A1715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562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8FDD0-83A9-4D40-AD23-3DF0BB039484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49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AC477-770D-41A0-8173-C8D72C187582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213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3D97C-49A1-4943-B5DF-F16068E61E69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159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C916B-935B-4DDA-83C7-B39EC1582DBC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82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7F742-C3C9-4CD8-8E61-05905D3DBD34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723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85126-CFD3-40DD-8AFE-6AD5FB19287D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03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7CE9-2C26-4B35-A97D-5717B50DECC3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2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104E26-36B7-40F5-83DB-FD2AC918CD20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C701B0-0B33-482E-A865-6C7D7849C511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4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0C3DF-5236-4790-8EFB-DAF5A209BA41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11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995E-23DE-4CD4-957F-DEE30A02F201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69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609602"/>
            <a:ext cx="1949450" cy="5451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2"/>
            <a:ext cx="5697538" cy="5451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FCD9B-AE68-4163-9A9B-0F55E018CD18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7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0ACBE4-F504-436E-9E98-43CA038E0F16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9756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F507F1-0242-4A05-AC6A-916791D441AC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04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2388" y="1946275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2388" y="4079875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A8323DA-05B4-43D3-A4F9-24CC96D2F7B8}" type="slidenum">
              <a:rPr lang="ru-RU">
                <a:solidFill>
                  <a:srgbClr val="FFFFFF"/>
                </a:solidFill>
              </a:rPr>
              <a:pPr/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125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224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761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211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0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08DBE-3105-4F81-882E-F5706FB145AB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A7D050-4274-4BCB-B4EE-516E44AEC012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5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07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9909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904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33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3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98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614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793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73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49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03F07C-F5E5-46A5-B977-74C785DBBD33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AAFF50-D649-4569-B74A-90D2F9155537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92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67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481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876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2127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4776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1487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344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8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83EE2C-D205-4EFB-96B0-B18DF919BEA3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5681FC-CFCE-45A9-A46A-3AF1D8DDC0CA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1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36E1CA-AFF5-4726-8A40-CD9646E47D18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FA79F1-3729-4292-A2C0-5BF6C121330F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8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41055D-E5D4-4398-8B61-47E162278958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718348-4413-4459-9550-FB42A5653EE6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45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3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397D9F-DBA9-4FFE-8222-50F7A7CFDD18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2AF41-3D91-4687-84A5-D8A76332AABF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3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A7B5E3-7F2D-4870-BCE7-680916533564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DC96B4-AE04-4D8F-80F8-CAEF1A952E6D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</a:pPr>
            <a:endParaRPr lang="en-US" sz="3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5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6260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5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5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66C9F7-C798-4C3C-819E-86FC1014438D}" type="datetimeFigureOut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28.06.2018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E7DEC9">
                  <a:shade val="50000"/>
                  <a:satMod val="20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1E70B4-4B56-4E15-9990-8F1B080669E1}" type="slidenum">
              <a:rPr lang="ru-RU" smtClean="0">
                <a:solidFill>
                  <a:srgbClr val="E7DEC9">
                    <a:shade val="50000"/>
                    <a:satMod val="200000"/>
                  </a:srgbClr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E7DEC9">
                  <a:shade val="50000"/>
                  <a:satMod val="20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6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FFFFFF"/>
                </a:solidFill>
              </a:endParaRPr>
            </a:p>
          </p:txBody>
        </p:sp>
        <p:grpSp>
          <p:nvGrpSpPr>
            <p:cNvPr id="91140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91141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2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3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4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5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6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7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8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49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0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1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2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3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4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5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6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7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8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59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0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1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2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3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4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5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6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7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8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91169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91170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1171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1172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1173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3D1B92-B18F-4CC0-9D2E-7D24819E16E4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9117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6080338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B5678-2739-4C24-8DB6-C4C3D1660DA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8322C-F643-4343-B913-6D5F515E98F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71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5C3C-3BDA-4430-93AA-F2310B3738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28.06.2018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1A296-544E-4591-BBC9-66B1F5F8C2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78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17" y="616499"/>
            <a:ext cx="7886700" cy="2808311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Запрос Кыргызской Республики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ГФСТМ на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финансирование сверх выделенной суммы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2018-2020 гг.</a:t>
            </a:r>
            <a:endParaRPr lang="en-GB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Лариса Башмакова, эксперт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Заседание комитета КСОЗ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Бишкек, </a:t>
            </a:r>
            <a:r>
              <a:rPr lang="en-US" sz="2800" dirty="0" smtClean="0">
                <a:solidFill>
                  <a:schemeClr val="tx1"/>
                </a:solidFill>
              </a:rPr>
              <a:t>22</a:t>
            </a:r>
            <a:r>
              <a:rPr lang="ru-RU" sz="2800" dirty="0" smtClean="0">
                <a:solidFill>
                  <a:schemeClr val="tx1"/>
                </a:solidFill>
              </a:rPr>
              <a:t> июня 2018 г. 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1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050" y="-99392"/>
            <a:ext cx="828092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3"/>
                </a:solidFill>
              </a:rPr>
              <a:t>Проблемы при разработке заявки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Большинство мероприятий не направлены напрямую на услуги, а на создание условий, мотивацию, расширение сервисов, а также создание инфраструктуры. </a:t>
            </a:r>
          </a:p>
          <a:p>
            <a:r>
              <a:rPr lang="ru-RU" dirty="0" smtClean="0"/>
              <a:t>Поэтому взяты релевантные показатели из общей заявки (индикаторы воздействия, результата, так и программные). Несколько индикаторов специфичных для </a:t>
            </a:r>
            <a:r>
              <a:rPr lang="en-US" dirty="0" smtClean="0"/>
              <a:t>PAAR.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0668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982" y="130633"/>
            <a:ext cx="8517835" cy="711199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Индикаторы воздействия и результата</a:t>
            </a:r>
            <a:endParaRPr lang="ru-RU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343263"/>
              </p:ext>
            </p:extLst>
          </p:nvPr>
        </p:nvGraphicFramePr>
        <p:xfrm>
          <a:off x="827584" y="908720"/>
          <a:ext cx="7920880" cy="4619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2278"/>
                <a:gridCol w="1469534"/>
                <a:gridCol w="1469534"/>
                <a:gridCol w="1469534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на 2018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Цели на 2019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на 2020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89410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Число смертей вследствие СПИДа на 100, 000 населения</a:t>
                      </a:r>
                      <a:endParaRPr lang="ru-RU" sz="2000" dirty="0"/>
                    </a:p>
                  </a:txBody>
                  <a:tcPr marL="77893" marR="7789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1,22</a:t>
                      </a:r>
                    </a:p>
                  </a:txBody>
                  <a:tcPr marL="58420" marR="58420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1,21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9410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 взрослых и детей, получавших АРТ в отчетный период, у которых отмечено подавление вирусной нагрузки (т.е. ≤1000 копий)</a:t>
                      </a:r>
                    </a:p>
                  </a:txBody>
                  <a:tcPr marL="77893" marR="778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(2755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/4373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67%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(3935/5873)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79%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(5994/7587)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093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% ВИЧ-позитивных взрослых и детей, которые продолжают получать АРТ в 12 месяцев после его начала</a:t>
                      </a:r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50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7870" y="420001"/>
            <a:ext cx="8517835" cy="871773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Программные индикаторы</a:t>
            </a:r>
            <a:endParaRPr lang="ru-RU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853785"/>
              </p:ext>
            </p:extLst>
          </p:nvPr>
        </p:nvGraphicFramePr>
        <p:xfrm>
          <a:off x="347868" y="1340769"/>
          <a:ext cx="820972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484"/>
                <a:gridCol w="1251482"/>
                <a:gridCol w="1165666"/>
                <a:gridCol w="1151364"/>
                <a:gridCol w="1151364"/>
                <a:gridCol w="1151364"/>
              </a:tblGrid>
              <a:tr h="64807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Лечение,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уход и поддержка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2018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г.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2020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114158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% взрослых и детей, получающих в настоящее время АРТ, от оценочного числа всех взрослых и детей, живущих с ВИЧ</a:t>
                      </a:r>
                      <a:endParaRPr lang="ru-RU" sz="2000" dirty="0"/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79,2%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(6730/8500)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89,3%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(7587/8500)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55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868" y="29032"/>
            <a:ext cx="8517835" cy="1095825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Программные индикаторы</a:t>
            </a:r>
            <a:endParaRPr lang="ru-RU" sz="4800" dirty="0">
              <a:latin typeface="Franklin Gothic Demi" panose="020B0703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29328"/>
              </p:ext>
            </p:extLst>
          </p:nvPr>
        </p:nvGraphicFramePr>
        <p:xfrm>
          <a:off x="323528" y="1412776"/>
          <a:ext cx="8395633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484"/>
                <a:gridCol w="1251482"/>
                <a:gridCol w="1202310"/>
                <a:gridCol w="1162373"/>
                <a:gridCol w="1220492"/>
                <a:gridCol w="1220492"/>
              </a:tblGrid>
              <a:tr h="78361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Профилактика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ВИЧ среди ЛУИН (ОЗТ, ПОШ)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полугодие 2018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 2020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г.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 2020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8642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% ЛУИН, охваченных программами по  профилактике ВИЧ</a:t>
                      </a:r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(16250/25000)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67,5%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(16875/25000)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(17500/25000)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72,5%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(18125/25000)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(18750/25000)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15" marR="43815" marT="0" marB="0" horzOverflow="overflow"/>
                </a:tc>
              </a:tr>
              <a:tr h="93971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% ЛУИН, протестированных на ВИЧ и знающих свой результат</a:t>
                      </a:r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29,3%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(7313/25000)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Всего:</a:t>
                      </a:r>
                      <a:r>
                        <a:rPr lang="ru-RU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14625</a:t>
                      </a:r>
                      <a:endParaRPr lang="ru-RU" sz="16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31,5%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(7875/25000)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(7875/25000)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Всего: 15750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(8437/25000)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(8438/25000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Всего: 16875</a:t>
                      </a:r>
                    </a:p>
                  </a:txBody>
                  <a:tcPr marL="43815" marR="43815" marT="0" marB="0" horzOverflow="overflow"/>
                </a:tc>
              </a:tr>
              <a:tr h="112029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% ЛУИН, получающих ОЗТ, которые находятся на лечении не менее 6 месяцев</a:t>
                      </a:r>
                    </a:p>
                    <a:p>
                      <a:endParaRPr lang="ru-RU" sz="1600" dirty="0"/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(150/250)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62,7%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(160/255)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(169/260)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67,2%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(178/265)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(189/270)</a:t>
                      </a:r>
                    </a:p>
                  </a:txBody>
                  <a:tcPr marL="43815" marR="43815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69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-174169"/>
            <a:ext cx="7886700" cy="1864859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Программные индикаторы</a:t>
            </a:r>
            <a:endParaRPr lang="ru-RU" sz="4800" dirty="0">
              <a:latin typeface="Franklin Gothic Demi" panose="020B0703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694358"/>
              </p:ext>
            </p:extLst>
          </p:nvPr>
        </p:nvGraphicFramePr>
        <p:xfrm>
          <a:off x="0" y="1196752"/>
          <a:ext cx="8964487" cy="441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472"/>
                <a:gridCol w="1226440"/>
                <a:gridCol w="1296144"/>
                <a:gridCol w="1296144"/>
                <a:gridCol w="1296144"/>
                <a:gridCol w="1296143"/>
              </a:tblGrid>
              <a:tr h="13577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Профилактика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ВИЧ среди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Р и МСМ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полугодие 2018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 2020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г.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полугодие 2020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163402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% СР, протестированных на ВИЧ и знающих свой результат</a:t>
                      </a:r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31,5%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2237/7103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Всего: 4473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33,7%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2395/7103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2395/7103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Всего: 4790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2555/7103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2555/7103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Всего: 5110</a:t>
                      </a:r>
                    </a:p>
                  </a:txBody>
                  <a:tcPr marL="43815" marR="43815" marT="0" marB="0" horzOverflow="overflow"/>
                </a:tc>
              </a:tr>
              <a:tr h="142089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% МСМ, протестированных на ВИЧ и знающих свой результат</a:t>
                      </a:r>
                    </a:p>
                  </a:txBody>
                  <a:tcPr marL="58420" marR="584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r>
                        <a:rPr lang="ru-RU" dirty="0" smtClean="0"/>
                        <a:t>,9%</a:t>
                      </a:r>
                    </a:p>
                    <a:p>
                      <a:pPr algn="ctr"/>
                      <a:r>
                        <a:rPr lang="ru-RU" dirty="0" smtClean="0"/>
                        <a:t>2793/11692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Всего: 6000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35,6%</a:t>
                      </a:r>
                    </a:p>
                    <a:p>
                      <a:pPr algn="ctr"/>
                      <a:r>
                        <a:rPr lang="ru-RU" dirty="0" smtClean="0"/>
                        <a:t>4165/11692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35,6%</a:t>
                      </a:r>
                    </a:p>
                    <a:p>
                      <a:pPr algn="ctr"/>
                      <a:r>
                        <a:rPr lang="ru-RU" dirty="0" smtClean="0"/>
                        <a:t>4165/11692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Всего: 8330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42,1%</a:t>
                      </a:r>
                    </a:p>
                    <a:p>
                      <a:pPr algn="ctr"/>
                      <a:r>
                        <a:rPr lang="ru-RU" dirty="0" smtClean="0"/>
                        <a:t>4920/11692</a:t>
                      </a:r>
                      <a:endParaRPr lang="ru-RU" dirty="0"/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42,1%</a:t>
                      </a:r>
                    </a:p>
                    <a:p>
                      <a:pPr algn="ctr"/>
                      <a:r>
                        <a:rPr lang="ru-RU" dirty="0" smtClean="0"/>
                        <a:t>4920/11692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Всего: 9840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43815" marR="43815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96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982" y="203201"/>
            <a:ext cx="8517835" cy="928914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Индикаторы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PAAR</a:t>
            </a:r>
            <a:endParaRPr lang="ru-RU" sz="4800" dirty="0">
              <a:latin typeface="Franklin Gothic Demi" panose="020B0703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866870"/>
              </p:ext>
            </p:extLst>
          </p:nvPr>
        </p:nvGraphicFramePr>
        <p:xfrm>
          <a:off x="357037" y="1602907"/>
          <a:ext cx="8209724" cy="4347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484"/>
                <a:gridCol w="1251482"/>
                <a:gridCol w="1165666"/>
                <a:gridCol w="1151364"/>
                <a:gridCol w="1151364"/>
                <a:gridCol w="1151364"/>
              </a:tblGrid>
              <a:tr h="36895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ВИЧ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полугодие 2018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полугодие 2019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полугодие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2019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полугодие 2020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г.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полугодие 2020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7714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ЛЖВ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которые получили комплексные медицинские услуги, включая услуги по лечению ИППП, по СРЗ, тестирования на ВПЧ, вакцинации ВГВ и др.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1300</a:t>
                      </a:r>
                    </a:p>
                  </a:txBody>
                  <a:tcPr marL="43815" marR="43815" marT="0" marB="0" horzOverflow="overflow"/>
                </a:tc>
              </a:tr>
              <a:tr h="8628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 ЛЖВ, которые прошли полный курс лечения ВГС 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43815" marR="43815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63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982" y="553791"/>
            <a:ext cx="8517835" cy="109582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Индикаторы воздействия ТБ</a:t>
            </a:r>
            <a:endParaRPr lang="ru-RU" sz="4800" dirty="0">
              <a:latin typeface="Franklin Gothic Demi" panose="020B0703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21251"/>
              </p:ext>
            </p:extLst>
          </p:nvPr>
        </p:nvGraphicFramePr>
        <p:xfrm>
          <a:off x="678626" y="1893192"/>
          <a:ext cx="8465376" cy="397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211"/>
                <a:gridCol w="1789178"/>
                <a:gridCol w="1727804"/>
                <a:gridCol w="1605183"/>
              </a:tblGrid>
              <a:tr h="368957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 на 2018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Цели на 2019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Цели на 2020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862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мертность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100 тыс. населения </a:t>
                      </a: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73555" marR="73555" marT="0" marB="0"/>
                </a:tc>
              </a:tr>
              <a:tr h="862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 зарегистрированных всех форм ТБ на 100 тыс. населения</a:t>
                      </a: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</a:tr>
              <a:tr h="862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Успех лечения РУ/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 ТБ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(когорта 2015 г.)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(когорта 2016 г.)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(когорта 2017 г.)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555" marR="735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47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868" y="29032"/>
            <a:ext cx="8517835" cy="1095825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Программные индикаторы</a:t>
            </a:r>
            <a:endParaRPr lang="ru-RU" sz="4800" dirty="0">
              <a:latin typeface="Franklin Gothic Demi" panose="020B0703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014092"/>
              </p:ext>
            </p:extLst>
          </p:nvPr>
        </p:nvGraphicFramePr>
        <p:xfrm>
          <a:off x="611560" y="1268760"/>
          <a:ext cx="7591062" cy="281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1218"/>
                <a:gridCol w="1581531"/>
                <a:gridCol w="1519391"/>
                <a:gridCol w="1468922"/>
              </a:tblGrid>
              <a:tr h="136283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Лечение и диагностика ТБ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полугодие 2018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2020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1451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РУ/МЛУ случаев, которые начали лечение препаратами 2-го ряда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760/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39" marR="633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45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982" y="203201"/>
            <a:ext cx="8517835" cy="928914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Программный индикатор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PAAR</a:t>
            </a:r>
            <a:r>
              <a:rPr lang="ru-RU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ТБ</a:t>
            </a:r>
            <a:endParaRPr lang="ru-RU" sz="4800" dirty="0">
              <a:latin typeface="Franklin Gothic Demi" panose="020B0703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3297"/>
              </p:ext>
            </p:extLst>
          </p:nvPr>
        </p:nvGraphicFramePr>
        <p:xfrm>
          <a:off x="323528" y="1052736"/>
          <a:ext cx="8209724" cy="3068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484"/>
                <a:gridCol w="1251482"/>
                <a:gridCol w="1165666"/>
                <a:gridCol w="1151364"/>
                <a:gridCol w="1151364"/>
                <a:gridCol w="1151364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ТБ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2018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 2019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2019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г.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пг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2020 г.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</a:tr>
              <a:tr h="21602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Число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районных сайтов предоставления услуг по ТБ, внедривших базу данных ТБ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43815" marR="43815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43815" marR="43815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12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050" y="-99392"/>
            <a:ext cx="828092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3"/>
                </a:solidFill>
              </a:rPr>
              <a:t>Последующие шаги</a:t>
            </a:r>
            <a:endParaRPr lang="ru-RU" sz="28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Доработка запроса на финансирование, если будут рекомендации комитета </a:t>
            </a:r>
            <a:r>
              <a:rPr lang="ru-RU" dirty="0" smtClean="0"/>
              <a:t>КСОЗ</a:t>
            </a:r>
            <a:endParaRPr lang="en-US" dirty="0" smtClean="0"/>
          </a:p>
          <a:p>
            <a:r>
              <a:rPr lang="ru-RU" dirty="0" smtClean="0"/>
              <a:t>Решение вопросов о времени и структуре </a:t>
            </a:r>
            <a:r>
              <a:rPr lang="ru-RU" smtClean="0"/>
              <a:t>подачи заявки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600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Предпосылки и структура заявки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604448" cy="547260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Согласно рекомендациям </a:t>
            </a:r>
            <a:r>
              <a:rPr lang="ru-RU" dirty="0" err="1" smtClean="0"/>
              <a:t>Страновой</a:t>
            </a:r>
            <a:r>
              <a:rPr lang="ru-RU" dirty="0" smtClean="0"/>
              <a:t> команды ГФ</a:t>
            </a:r>
          </a:p>
          <a:p>
            <a:pPr lvl="1"/>
            <a:r>
              <a:rPr lang="ru-RU" dirty="0" smtClean="0"/>
              <a:t>Уточнен объем имеющихся ресурсов на ТБ</a:t>
            </a:r>
          </a:p>
          <a:p>
            <a:pPr lvl="1"/>
            <a:r>
              <a:rPr lang="ru-RU" dirty="0" smtClean="0"/>
              <a:t>Проведено перемещение отдельных активностей из раздела по УСЗ в соответствующие компоненты (ВИЧ и ТБ)</a:t>
            </a:r>
          </a:p>
          <a:p>
            <a:pPr lvl="1"/>
            <a:r>
              <a:rPr lang="ru-RU" dirty="0" smtClean="0"/>
              <a:t>Дано более детальное объяснение вклада и результатов</a:t>
            </a:r>
          </a:p>
          <a:p>
            <a:pPr lvl="1"/>
            <a:r>
              <a:rPr lang="ru-RU" dirty="0" smtClean="0"/>
              <a:t>Удалены некоторые активности, которые не поддерживаются в рамках </a:t>
            </a:r>
            <a:r>
              <a:rPr lang="en-US" dirty="0" smtClean="0"/>
              <a:t>PAAR</a:t>
            </a:r>
            <a:endParaRPr lang="ru-RU" dirty="0"/>
          </a:p>
          <a:p>
            <a:r>
              <a:rPr lang="ru-RU" dirty="0" smtClean="0"/>
              <a:t>В целом заявка не претерпела значительных изменений. Вся работа была сконцентрирована на оптимизации структуры и обоснованности мероприятий.</a:t>
            </a:r>
            <a:endParaRPr lang="ru-RU" dirty="0"/>
          </a:p>
          <a:p>
            <a:r>
              <a:rPr lang="ru-RU" dirty="0" smtClean="0"/>
              <a:t>Заявка построена в полном соответствии с ГФ </a:t>
            </a:r>
            <a:r>
              <a:rPr lang="en-GB" dirty="0"/>
              <a:t>Modular Framework </a:t>
            </a:r>
            <a:r>
              <a:rPr lang="en-GB" dirty="0" smtClean="0"/>
              <a:t>Handbook</a:t>
            </a:r>
            <a:r>
              <a:rPr lang="ru-RU" dirty="0" smtClean="0"/>
              <a:t> (2017)</a:t>
            </a:r>
          </a:p>
          <a:p>
            <a:r>
              <a:rPr lang="ru-RU" dirty="0" smtClean="0"/>
              <a:t>Заявка подготовлена по компонентам ВИЧ/ТБ/УСЗ</a:t>
            </a:r>
          </a:p>
        </p:txBody>
      </p:sp>
    </p:spTree>
    <p:extLst>
      <p:ext uri="{BB962C8B-B14F-4D97-AF65-F5344CB8AC3E}">
        <p14:creationId xmlns:p14="http://schemas.microsoft.com/office/powerpoint/2010/main" val="111540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6803" name="Picture 3" descr="nooruz2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4" name="Rectangle 4"/>
          <p:cNvSpPr>
            <a:spLocks noGrp="1" noChangeArrowheads="1"/>
          </p:cNvSpPr>
          <p:nvPr/>
        </p:nvSpPr>
        <p:spPr bwMode="auto">
          <a:xfrm>
            <a:off x="251520" y="3352800"/>
            <a:ext cx="843528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solidFill>
                  <a:srgbClr val="C00000"/>
                </a:solidFill>
              </a:rPr>
              <a:t>Спасибо </a:t>
            </a:r>
            <a:r>
              <a:rPr lang="ru-RU" sz="6000" b="1" dirty="0">
                <a:solidFill>
                  <a:srgbClr val="C00000"/>
                </a:solidFill>
              </a:rPr>
              <a:t>за внимание!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57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661046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Общий бюджет проекта</a:t>
            </a:r>
            <a:endParaRPr lang="en-GB" dirty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079183"/>
              </p:ext>
            </p:extLst>
          </p:nvPr>
        </p:nvGraphicFramePr>
        <p:xfrm>
          <a:off x="467544" y="908720"/>
          <a:ext cx="8424935" cy="612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925"/>
                <a:gridCol w="1897005"/>
                <a:gridCol w="1897005"/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  <a:latin typeface="Arial"/>
                          <a:ea typeface="SimSun"/>
                          <a:cs typeface="Times New Roman"/>
                        </a:rPr>
                        <a:t>Приоритетные стратегические области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Бюджет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err="1" smtClean="0"/>
                        <a:t>обновл</a:t>
                      </a:r>
                      <a:r>
                        <a:rPr lang="ru-RU" sz="2000" baseline="0" dirty="0" smtClean="0"/>
                        <a:t>.</a:t>
                      </a:r>
                      <a:endParaRPr lang="en-GB" sz="2000" dirty="0"/>
                    </a:p>
                  </a:txBody>
                  <a:tcPr/>
                </a:tc>
              </a:tr>
              <a:tr h="6585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  <a:tab pos="2163445" algn="l"/>
                          <a:tab pos="2185035" algn="l"/>
                          <a:tab pos="2334260" algn="l"/>
                        </a:tabLs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Расширение доступа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КГН к  программам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профилактики, лечения,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ухода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и поддержки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2,253,856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2,557,853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104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Увеличение охвата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программами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тестирования и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лечения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в соответствии со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стратегией 90-90-90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1,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1,370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2,129,798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13170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Повышение качества диагностики и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лечения ТБ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на амбулаторном 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уровне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путем обеспечения препаратами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, мотивирования пациентов 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3,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71,592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4,846,895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803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УСЗ ВИЧ+ТБ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762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387,869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403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1143000" algn="r"/>
                          <a:tab pos="914400" algn="l"/>
                        </a:tabLst>
                        <a:defRPr/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Управление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(1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%)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en-GB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</a:t>
                      </a:r>
                      <a:r>
                        <a:rPr lang="en-US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173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</a:t>
                      </a:r>
                      <a:r>
                        <a:rPr lang="en-US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098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403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1143000" algn="r"/>
                          <a:tab pos="914400" algn="l"/>
                        </a:tabLst>
                        <a:defRPr/>
                      </a:pPr>
                      <a:r>
                        <a:rPr lang="en-US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GMS (7%)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en-GB" sz="2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821,168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endParaRPr lang="en-GB" sz="20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67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SimSun"/>
                          <a:cs typeface="Arial" pitchFamily="34" charset="0"/>
                        </a:rPr>
                        <a:t>ВСЕГО:</a:t>
                      </a:r>
                      <a:endParaRPr lang="en-GB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,730,</a:t>
                      </a: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978</a:t>
                      </a: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07235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Всего: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ВИЧ – 4,687,651; ТБ –4,846,895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1143000" algn="r"/>
                          <a:tab pos="914400" algn="l"/>
                        </a:tabLst>
                      </a:pPr>
                      <a:endParaRPr lang="en-GB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81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C32D2E"/>
                </a:solidFill>
              </a:rPr>
              <a:t>Расширение доступа КГН к  программам профилактики, лечения, ухода и поддержки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841185"/>
              </p:ext>
            </p:extLst>
          </p:nvPr>
        </p:nvGraphicFramePr>
        <p:xfrm>
          <a:off x="323528" y="1484784"/>
          <a:ext cx="8676456" cy="4670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1689"/>
                <a:gridCol w="1714767"/>
              </a:tblGrid>
              <a:tr h="449177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Бюджет,</a:t>
                      </a:r>
                      <a:r>
                        <a:rPr lang="en-US" baseline="0" dirty="0" smtClean="0"/>
                        <a:t> $</a:t>
                      </a:r>
                      <a:endParaRPr lang="en-GB" dirty="0"/>
                    </a:p>
                  </a:txBody>
                  <a:tcPr/>
                </a:tc>
              </a:tr>
              <a:tr h="8469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Увеличить объем услуг, предоставляемых проектами НПО и РЦН ключевым группам населения за счет дополнительных позиций </a:t>
                      </a:r>
                      <a:r>
                        <a:rPr lang="ru-RU" dirty="0" err="1" smtClean="0"/>
                        <a:t>аутрич</a:t>
                      </a:r>
                      <a:r>
                        <a:rPr lang="ru-RU" dirty="0" smtClean="0"/>
                        <a:t> / социальных работников (ЛУИН/СМ/МСМ)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936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167</a:t>
                      </a:r>
                    </a:p>
                    <a:p>
                      <a:pPr algn="l"/>
                      <a:r>
                        <a:rPr lang="ru-RU" dirty="0" smtClean="0"/>
                        <a:t>123,176</a:t>
                      </a:r>
                    </a:p>
                    <a:p>
                      <a:pPr algn="l"/>
                      <a:r>
                        <a:rPr lang="ru-RU" dirty="0" smtClean="0"/>
                        <a:t>449,972</a:t>
                      </a:r>
                      <a:endParaRPr lang="en-GB" dirty="0"/>
                    </a:p>
                  </a:txBody>
                  <a:tcPr/>
                </a:tc>
              </a:tr>
              <a:tr h="436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Институционализация программ ПОШ и ПТМ на базе РЦН и ОЦН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219,307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</a:tr>
              <a:tr h="364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Расширение программ тестирования и консультирования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180,000</a:t>
                      </a:r>
                      <a:endParaRPr lang="en-GB" dirty="0"/>
                    </a:p>
                  </a:txBody>
                  <a:tcPr/>
                </a:tc>
              </a:tr>
              <a:tr h="4971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Поддержать 7 социальных учреждений для всех групп ключевых населения на севере и юге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393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itchFamily="34" charset="0"/>
                        </a:rPr>
                        <a:t>750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77529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Повышение потенциала </a:t>
                      </a:r>
                      <a:r>
                        <a:rPr lang="ru-RU" dirty="0" err="1" smtClean="0">
                          <a:solidFill>
                            <a:srgbClr val="D76007"/>
                          </a:solidFill>
                        </a:rPr>
                        <a:t>субреципиентов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133</a:t>
                      </a:r>
                      <a:r>
                        <a:rPr lang="en-US" dirty="0" smtClean="0">
                          <a:solidFill>
                            <a:srgbClr val="D76007"/>
                          </a:solidFill>
                        </a:rPr>
                        <a:t>,</a:t>
                      </a:r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920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</a:tr>
              <a:tr h="52312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Проведение ДЭН</a:t>
                      </a:r>
                    </a:p>
                    <a:p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120</a:t>
                      </a:r>
                      <a:r>
                        <a:rPr lang="en-US" dirty="0" smtClean="0">
                          <a:solidFill>
                            <a:srgbClr val="D76007"/>
                          </a:solidFill>
                        </a:rPr>
                        <a:t>,</a:t>
                      </a:r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661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</a:tr>
              <a:tr h="44917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2,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en-GB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5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6</a:t>
                      </a:r>
                      <a:r>
                        <a:rPr lang="en-GB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,85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GB" sz="20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5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8640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Бюджет по компоненту ТБ</a:t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en-GB" dirty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847028"/>
              </p:ext>
            </p:extLst>
          </p:nvPr>
        </p:nvGraphicFramePr>
        <p:xfrm>
          <a:off x="179511" y="757307"/>
          <a:ext cx="8568952" cy="5263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270"/>
                <a:gridCol w="1164891"/>
                <a:gridCol w="1466597"/>
                <a:gridCol w="1466597"/>
                <a:gridCol w="1466597"/>
              </a:tblGrid>
              <a:tr h="297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Активность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ВСЕГО</a:t>
                      </a: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77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Мотивационная поддержка больных ЛЧ ТБ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219771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241543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Мотивационная поддержка больных ЛУ ТБ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86506</a:t>
                      </a:r>
                    </a:p>
                  </a:txBody>
                  <a:tcPr marL="0" marR="0" marT="0" marB="0" anchor="b"/>
                </a:tc>
              </a:tr>
              <a:tr h="3778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Bufer of DRUG procurement (ПВР 2 ряд)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Vit.B6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8862.0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9331.0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9806.0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27999.0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DRUG procurement (</a:t>
                      </a: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ПВР 2 ряд)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534007.2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Компенсация больным РУ/МЛУ ТБ на дорожные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Case-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менеджмент (НПО)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377,662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GXAlert</a:t>
                      </a:r>
                      <a:r>
                        <a:rPr lang="en-US" sz="1800" b="0" i="0" u="none" strike="noStrike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 &amp;</a:t>
                      </a:r>
                      <a:r>
                        <a:rPr lang="en-US" sz="1800" b="0" i="0" u="none" strike="noStrike" baseline="0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 Video-Dot</a:t>
                      </a:r>
                      <a:endParaRPr lang="ru-RU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195,000</a:t>
                      </a:r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База</a:t>
                      </a:r>
                      <a:r>
                        <a:rPr lang="ru-RU" sz="1800" b="0" i="0" u="none" strike="noStrike" baseline="0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 данных и Оценка ГП</a:t>
                      </a:r>
                      <a:endParaRPr lang="ru-RU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632,000</a:t>
                      </a:r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Профилактика ТБ (ИК)</a:t>
                      </a:r>
                      <a:endParaRPr lang="ru-RU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D76007"/>
                          </a:solidFill>
                          <a:effectLst/>
                          <a:latin typeface="Calibri"/>
                        </a:rPr>
                        <a:t>420,640</a:t>
                      </a:r>
                      <a:endParaRPr lang="en-GB" sz="1800" b="0" i="0" u="none" strike="noStrike" dirty="0">
                        <a:solidFill>
                          <a:srgbClr val="D76007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0177"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Subtotal: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846</a:t>
                      </a: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63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C32D2E"/>
                </a:solidFill>
              </a:rPr>
              <a:t>Увеличение охвата программами тестирования и л</a:t>
            </a:r>
            <a:r>
              <a:rPr lang="ru-RU" sz="2800" dirty="0" smtClean="0">
                <a:solidFill>
                  <a:srgbClr val="C32D2E"/>
                </a:solidFill>
              </a:rPr>
              <a:t>ечения </a:t>
            </a:r>
            <a:r>
              <a:rPr lang="ru-RU" sz="2800" dirty="0">
                <a:solidFill>
                  <a:srgbClr val="C32D2E"/>
                </a:solidFill>
              </a:rPr>
              <a:t>ЛЖВ в соответствии со стратегией 90-90-90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130835"/>
              </p:ext>
            </p:extLst>
          </p:nvPr>
        </p:nvGraphicFramePr>
        <p:xfrm>
          <a:off x="1435100" y="1052736"/>
          <a:ext cx="7499350" cy="4104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7220"/>
                <a:gridCol w="1482130"/>
              </a:tblGrid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 приверженности к лечению (МДК и др.), а также услуги СРЗ,</a:t>
                      </a:r>
                      <a:r>
                        <a:rPr lang="ru-RU" baseline="0" dirty="0" smtClean="0"/>
                        <a:t> ИППП, ВГС и др.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720,481</a:t>
                      </a:r>
                    </a:p>
                  </a:txBody>
                  <a:tcPr/>
                </a:tc>
              </a:tr>
              <a:tr h="637272">
                <a:tc>
                  <a:txBody>
                    <a:bodyPr/>
                    <a:lstStyle/>
                    <a:p>
                      <a:r>
                        <a:rPr lang="ru-RU" dirty="0" smtClean="0"/>
                        <a:t>Закупка недостающего количества АРТ препаратов на 2020 и буфера на 2021 г.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796,614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Обеспечить раннее выявление и лечение ЛЖВ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127,000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Создание системы поставок и хранения АРТ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125,000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Улучшение качества лабораторного</a:t>
                      </a:r>
                      <a:r>
                        <a:rPr lang="ru-RU" baseline="0" dirty="0" smtClean="0">
                          <a:solidFill>
                            <a:srgbClr val="D76007"/>
                          </a:solidFill>
                        </a:rPr>
                        <a:t> мониторинга за ВИЧ</a:t>
                      </a:r>
                      <a:endParaRPr lang="ru-RU" dirty="0" smtClean="0">
                        <a:solidFill>
                          <a:srgbClr val="D76007"/>
                        </a:solidFill>
                      </a:endParaRPr>
                    </a:p>
                    <a:p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D76007"/>
                          </a:solidFill>
                        </a:rPr>
                        <a:t>150,000</a:t>
                      </a:r>
                      <a:endParaRPr lang="en-GB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Госпрограммы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77,000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,1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9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30100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C32D2E"/>
                </a:solidFill>
              </a:rPr>
              <a:t>Институционализация доступного и качественного предоставления каскада медицинских услуг </a:t>
            </a:r>
            <a:r>
              <a:rPr lang="ru-RU" sz="2800" dirty="0" smtClean="0">
                <a:solidFill>
                  <a:srgbClr val="C32D2E"/>
                </a:solidFill>
              </a:rPr>
              <a:t>ЛЖВ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10637"/>
              </p:ext>
            </p:extLst>
          </p:nvPr>
        </p:nvGraphicFramePr>
        <p:xfrm>
          <a:off x="251520" y="1227234"/>
          <a:ext cx="8682930" cy="473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84"/>
                <a:gridCol w="1716046"/>
              </a:tblGrid>
              <a:tr h="33049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Название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Бюджет</a:t>
                      </a:r>
                      <a:endParaRPr lang="en-GB" sz="2000" dirty="0"/>
                    </a:p>
                  </a:txBody>
                  <a:tcPr/>
                </a:tc>
              </a:tr>
              <a:tr h="101343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Оптимизация и институционализация программ профилактики и лечения ВИЧ и ТБ на уровне ПМСП через систему ФОМС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169,248</a:t>
                      </a:r>
                    </a:p>
                    <a:p>
                      <a:endParaRPr lang="ru-RU" sz="2000" dirty="0" smtClean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Повышение потенциала медицинских работников ВИЧ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102,000</a:t>
                      </a:r>
                      <a:endParaRPr lang="en-GB" sz="20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Повышение потенциала медицинских работников ТБ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116,621</a:t>
                      </a:r>
                      <a:endParaRPr lang="en-GB" sz="20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D76007"/>
                          </a:solidFill>
                        </a:rPr>
                        <a:t>Промежуточный</a:t>
                      </a:r>
                      <a:r>
                        <a:rPr lang="ru-RU" sz="2000" b="1" baseline="0" dirty="0" smtClean="0">
                          <a:solidFill>
                            <a:srgbClr val="D76007"/>
                          </a:solidFill>
                        </a:rPr>
                        <a:t> итог:</a:t>
                      </a:r>
                      <a:endParaRPr lang="en-GB" sz="2000" b="1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D76007"/>
                          </a:solidFill>
                        </a:rPr>
                        <a:t>387,869</a:t>
                      </a:r>
                      <a:endParaRPr lang="en-GB" sz="2000" b="1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</a:tr>
              <a:tr h="411874">
                <a:tc>
                  <a:txBody>
                    <a:bodyPr/>
                    <a:lstStyle/>
                    <a:p>
                      <a:pPr marL="82296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3891A7"/>
                        </a:buClr>
                        <a:buSzPct val="80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Управление грантом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992,141</a:t>
                      </a:r>
                      <a:endParaRPr lang="en-GB" sz="20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GSM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821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451</a:t>
                      </a:r>
                      <a:endParaRPr lang="en-GB" dirty="0"/>
                    </a:p>
                  </a:txBody>
                  <a:tcPr/>
                </a:tc>
              </a:tr>
              <a:tr h="29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Усиление системы </a:t>
                      </a:r>
                      <a:r>
                        <a:rPr kumimoji="0" lang="ru-RU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МиО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95,000</a:t>
                      </a:r>
                      <a:endParaRPr lang="en-GB" sz="2000" dirty="0"/>
                    </a:p>
                  </a:txBody>
                  <a:tcPr/>
                </a:tc>
              </a:tr>
              <a:tr h="57044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D76007"/>
                          </a:solidFill>
                        </a:rPr>
                        <a:t>ВСЕГО:</a:t>
                      </a:r>
                      <a:endParaRPr lang="en-GB" b="1" dirty="0">
                        <a:solidFill>
                          <a:srgbClr val="D7600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2,201,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6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224136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Бюджет по компоненту ТБ</a:t>
            </a:r>
            <a:endParaRPr lang="en-GB" dirty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325940"/>
              </p:ext>
            </p:extLst>
          </p:nvPr>
        </p:nvGraphicFramePr>
        <p:xfrm>
          <a:off x="107505" y="757307"/>
          <a:ext cx="8640959" cy="4183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277"/>
                <a:gridCol w="1164891"/>
                <a:gridCol w="1466597"/>
                <a:gridCol w="1466597"/>
                <a:gridCol w="1466597"/>
              </a:tblGrid>
              <a:tr h="297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Активность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ВСЕГО</a:t>
                      </a: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77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Мотивационная поддержка больных ЛЧ ТБ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219771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241543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561171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Мотивационная поддержка больных ЛУ ТБ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86506</a:t>
                      </a:r>
                    </a:p>
                  </a:txBody>
                  <a:tcPr marL="0" marR="0" marT="0" marB="0" anchor="b"/>
                </a:tc>
              </a:tr>
              <a:tr h="3778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Bufer of DRUG procurement (ПВР 2 ряд)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1612500.0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Vit.B6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8862.0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9331.0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9806.0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27999.0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DRUG procurement (</a:t>
                      </a: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ПВР 2 ряд)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534007.2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781857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Компенсация больным РУ/МЛУ ТБ на дорожные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151560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Case-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менеджмент (НПО)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250000</a:t>
                      </a:r>
                    </a:p>
                  </a:txBody>
                  <a:tcPr marL="0" marR="0" marT="0" marB="0" anchor="b"/>
                </a:tc>
              </a:tr>
              <a:tr h="330177"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Subtotal: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71,592.6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60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224136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Бюджет по компоненту ТБ/УСЗ</a:t>
            </a:r>
            <a:endParaRPr lang="en-GB" dirty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244892"/>
              </p:ext>
            </p:extLst>
          </p:nvPr>
        </p:nvGraphicFramePr>
        <p:xfrm>
          <a:off x="107504" y="908720"/>
          <a:ext cx="8640959" cy="4413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277"/>
                <a:gridCol w="1164891"/>
                <a:gridCol w="1466597"/>
                <a:gridCol w="1466597"/>
                <a:gridCol w="1466597"/>
              </a:tblGrid>
              <a:tr h="297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Активность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ВСЕГО</a:t>
                      </a:r>
                      <a:r>
                        <a:rPr lang="en-GB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778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GXAlert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15000</a:t>
                      </a:r>
                    </a:p>
                  </a:txBody>
                  <a:tcPr marL="0" marR="0" marT="0" marB="0" anchor="b"/>
                </a:tc>
              </a:tr>
              <a:tr h="377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Видео-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180000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МиО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визиты областных координаторов на районный уровень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127662</a:t>
                      </a:r>
                    </a:p>
                  </a:txBody>
                  <a:tcPr marL="0" marR="0" marT="0" marB="0" anchor="b"/>
                </a:tc>
              </a:tr>
              <a:tr h="33017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Оценка НТП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70000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Обучение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76,108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TB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база данных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125000.0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225000.0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562000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Инфекционный контроль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210320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210320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420640</a:t>
                      </a: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ФОМС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11 456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90 000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101,456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98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Subtotal:</a:t>
                      </a:r>
                      <a:endPara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,5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866.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99770"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ТБ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spcAft>
                          <a:spcPts val="600"/>
                        </a:spcAft>
                      </a:pP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GB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5,074,459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57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иние тона">
  <a:themeElements>
    <a:clrScheme name="Синие тона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Синие тон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иние тона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иние тона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ие тона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1495</Words>
  <Application>Microsoft Office PowerPoint</Application>
  <PresentationFormat>On-screen Show (4:3)</PresentationFormat>
  <Paragraphs>428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Солнцестояние</vt:lpstr>
      <vt:lpstr>Синие тона</vt:lpstr>
      <vt:lpstr>2_Тема Office</vt:lpstr>
      <vt:lpstr>Тема Office</vt:lpstr>
      <vt:lpstr>Запрос Кыргызской Республики ГФСТМ на финансирование сверх выделенной суммы на 2018-2020 гг.</vt:lpstr>
      <vt:lpstr>Предпосылки и структура заявки</vt:lpstr>
      <vt:lpstr>Общий бюджет проекта</vt:lpstr>
      <vt:lpstr>Расширение доступа КГН к  программам профилактики, лечения, ухода и поддержки</vt:lpstr>
      <vt:lpstr>Бюджет по компоненту ТБ </vt:lpstr>
      <vt:lpstr>Увеличение охвата программами тестирования и лечения ЛЖВ в соответствии со стратегией 90-90-90</vt:lpstr>
      <vt:lpstr>Институционализация доступного и качественного предоставления каскада медицинских услуг ЛЖВ</vt:lpstr>
      <vt:lpstr>Бюджет по компоненту ТБ</vt:lpstr>
      <vt:lpstr>Бюджет по компоненту ТБ/УСЗ</vt:lpstr>
      <vt:lpstr>Проблемы при разработке заявки</vt:lpstr>
      <vt:lpstr>Индикаторы воздействия и результата</vt:lpstr>
      <vt:lpstr>Программные индикаторы</vt:lpstr>
      <vt:lpstr>Программные индикаторы</vt:lpstr>
      <vt:lpstr>Программные индикаторы</vt:lpstr>
      <vt:lpstr>Индикаторы PAAR</vt:lpstr>
      <vt:lpstr>Индикаторы воздействия ТБ</vt:lpstr>
      <vt:lpstr>Программные индикаторы</vt:lpstr>
      <vt:lpstr>Программный индикатор PAAR ТБ</vt:lpstr>
      <vt:lpstr>Последующие шаги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118</cp:revision>
  <dcterms:created xsi:type="dcterms:W3CDTF">2017-06-26T10:01:36Z</dcterms:created>
  <dcterms:modified xsi:type="dcterms:W3CDTF">2018-06-28T09:04:44Z</dcterms:modified>
</cp:coreProperties>
</file>