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02" r:id="rId2"/>
  </p:sldMasterIdLst>
  <p:notesMasterIdLst>
    <p:notesMasterId r:id="rId17"/>
  </p:notesMasterIdLst>
  <p:sldIdLst>
    <p:sldId id="258" r:id="rId3"/>
    <p:sldId id="308" r:id="rId4"/>
    <p:sldId id="340" r:id="rId5"/>
    <p:sldId id="347" r:id="rId6"/>
    <p:sldId id="333" r:id="rId7"/>
    <p:sldId id="349" r:id="rId8"/>
    <p:sldId id="350" r:id="rId9"/>
    <p:sldId id="335" r:id="rId10"/>
    <p:sldId id="351" r:id="rId11"/>
    <p:sldId id="336" r:id="rId12"/>
    <p:sldId id="337" r:id="rId13"/>
    <p:sldId id="338" r:id="rId14"/>
    <p:sldId id="352" r:id="rId15"/>
    <p:sldId id="33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план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43</c:v>
                </c:pt>
                <c:pt idx="2">
                  <c:v>164</c:v>
                </c:pt>
                <c:pt idx="3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9E-465A-A55E-93F0D14AA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32096"/>
        <c:axId val="83957632"/>
        <c:axId val="0"/>
      </c:bar3DChart>
      <c:catAx>
        <c:axId val="4093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3957632"/>
        <c:crosses val="autoZero"/>
        <c:auto val="1"/>
        <c:lblAlgn val="ctr"/>
        <c:lblOffset val="100"/>
        <c:noMultiLvlLbl val="0"/>
      </c:catAx>
      <c:valAx>
        <c:axId val="8395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09320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6566E-2637-4997-A4B2-F8F2ACEA72E8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EDB16-DD93-4996-94D7-6F5204EC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3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26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8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8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3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7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0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343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1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088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8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80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0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7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1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4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5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1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4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21CB-43E4-4B32-9030-919F7520CE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BDDCB3-3C56-4E13-9F56-CFE198193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5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60173" y="2254565"/>
            <a:ext cx="10510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информация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анализу исполнения дорожной карты по переходу на </a:t>
            </a:r>
            <a:r>
              <a:rPr lang="ru-RU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госфинансирование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ВИЧ</a:t>
            </a: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527354" y="3860489"/>
            <a:ext cx="604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y-KG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ky-KG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57600" y="5029200"/>
            <a:ext cx="73947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Наталья Шумская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Лариса Башмакова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июня 2019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г. Бишкек, Сити отель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Laert\Downloads\HR\Aids-Awareness-Red-Ribbo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550"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4629"/>
            <a:ext cx="2849893" cy="2066925"/>
          </a:xfrm>
          <a:prstGeom prst="rect">
            <a:avLst/>
          </a:prstGeom>
          <a:solidFill>
            <a:srgbClr val="4F81BD"/>
          </a:solidFill>
        </p:spPr>
      </p:pic>
    </p:spTree>
    <p:extLst>
      <p:ext uri="{BB962C8B-B14F-4D97-AF65-F5344CB8AC3E}">
        <p14:creationId xmlns:p14="http://schemas.microsoft.com/office/powerpoint/2010/main" val="32781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89425"/>
            <a:ext cx="8911687" cy="1280890"/>
          </a:xfrm>
        </p:spPr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860389"/>
              </p:ext>
            </p:extLst>
          </p:nvPr>
        </p:nvGraphicFramePr>
        <p:xfrm>
          <a:off x="566057" y="174170"/>
          <a:ext cx="11460992" cy="668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94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 выполнены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43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4.2.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Ежегодные слушания о выделении и использовании бюджетов  по ВИЧ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208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4.5.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Обучение представителей министерств и ведомств по бюджетам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492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5. Механизм передачи изделий медицинского назначения в НПО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266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7. Аутсорсинг услуг с использованием государственно-частного партнерства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237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9. Механизм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р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еструктуризации финансирования службы СПИД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112"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13. Покрытие 20% услуг для ЛЖВ за счет МСУ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492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15.1. Механизм  усиления координации комитетом КСОЗ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8492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15.2. Механизм  усиления деятельности секретариата КСОЗ</a:t>
                      </a:r>
                    </a:p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7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4" y="0"/>
            <a:ext cx="11538856" cy="1905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Унификация сбора и отчетности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программ по ВИЧ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057" y="1262743"/>
            <a:ext cx="10450286" cy="51598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Разработан проект руководства по </a:t>
            </a:r>
            <a:r>
              <a:rPr lang="ru-RU" sz="2400" dirty="0" err="1" smtClean="0"/>
              <a:t>МиО</a:t>
            </a:r>
            <a:r>
              <a:rPr lang="ru-RU" sz="2400" dirty="0" smtClean="0"/>
              <a:t>. Который включает блок  по сбору информации по выделению финансовых средств Министерствам и ведомствам  (РЦ СПИД при поддержке СДС)</a:t>
            </a:r>
          </a:p>
          <a:p>
            <a:r>
              <a:rPr lang="ru-RU" sz="2400" dirty="0" smtClean="0"/>
              <a:t>По согласованию с министерствами и ведомствами (МЗ, МВД, ФОМС, </a:t>
            </a:r>
            <a:r>
              <a:rPr lang="ru-RU" sz="2400" dirty="0" err="1" smtClean="0"/>
              <a:t>МТиСЗ</a:t>
            </a:r>
            <a:r>
              <a:rPr lang="ru-RU" sz="2400" dirty="0" smtClean="0"/>
              <a:t>, ГСИН,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) при поддержке </a:t>
            </a:r>
            <a:r>
              <a:rPr lang="en-US" sz="2400" dirty="0" smtClean="0"/>
              <a:t>AFEW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 smtClean="0"/>
              <a:t>Фонда Сорос-Кыргызстан разработаны </a:t>
            </a:r>
            <a:r>
              <a:rPr lang="ru-RU" sz="2400" dirty="0"/>
              <a:t>механизмы по сбору финансовой информации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90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0"/>
            <a:ext cx="8911687" cy="104502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 расчета </a:t>
            </a:r>
            <a:r>
              <a:rPr lang="ru-RU" b="1" dirty="0" err="1" smtClean="0">
                <a:solidFill>
                  <a:srgbClr val="C00000"/>
                </a:solidFill>
              </a:rPr>
              <a:t>МОиН</a:t>
            </a:r>
            <a:endParaRPr lang="en-GB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01327"/>
              </p:ext>
            </p:extLst>
          </p:nvPr>
        </p:nvGraphicFramePr>
        <p:xfrm>
          <a:off x="521834" y="614894"/>
          <a:ext cx="11430681" cy="622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Название затрат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Количество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часов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Количество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(классов)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Цена за </a:t>
                      </a:r>
                      <a:endParaRPr lang="ru-RU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единицу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Сумма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 учащихся школ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(9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кл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.)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3040 (91,3 тыс. чел.)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67,5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2052000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 учащихся школ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кл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1840 (55,2 тыс. чел.)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67,5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2484000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ВУЗ,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СУЗ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специальностей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 (15тыс. чел.)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600000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студ. АНПО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20</a:t>
                      </a:r>
                      <a:endParaRPr lang="en-GB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1733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группы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33,2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1150933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преподавателей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Закупка оборудования, 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Накладные расходы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770400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Гранты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 Т О Г О:</a:t>
                      </a:r>
                      <a:endParaRPr lang="en-GB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7 057 333</a:t>
                      </a:r>
                      <a:endParaRPr lang="en-GB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183" y="261257"/>
            <a:ext cx="8911687" cy="6313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Рекомендации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7" y="870857"/>
            <a:ext cx="9871755" cy="5040365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Продолжить </a:t>
            </a:r>
            <a:r>
              <a:rPr lang="ru-RU" sz="2400" dirty="0"/>
              <a:t>работу по </a:t>
            </a:r>
            <a:r>
              <a:rPr lang="ru-RU" sz="2400" dirty="0" smtClean="0"/>
              <a:t>продвижению Дорожной карты, включая бюджетную </a:t>
            </a:r>
            <a:r>
              <a:rPr lang="ru-RU" sz="2400" dirty="0" err="1" smtClean="0"/>
              <a:t>адвокацию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Продвижение финансирования программ по ВИЧ </a:t>
            </a:r>
            <a:r>
              <a:rPr lang="ru-RU" sz="2400" dirty="0"/>
              <a:t>из местных </a:t>
            </a:r>
            <a:r>
              <a:rPr lang="ru-RU" sz="2400" dirty="0" smtClean="0"/>
              <a:t>бюджетов, включая подписание Парижской декларации.</a:t>
            </a:r>
            <a:endParaRPr lang="ru-RU" sz="2400" dirty="0"/>
          </a:p>
          <a:p>
            <a:r>
              <a:rPr lang="ru-RU" sz="2400" dirty="0" smtClean="0"/>
              <a:t>Повышение ответственности министерств и ведомств за реализацию Программы Правительства.  Включение отчетов по реализации программ на заседании КСОЗ или комитета КСОЗ. Включить в план Комитета </a:t>
            </a:r>
            <a:r>
              <a:rPr lang="ru-RU" sz="2400" dirty="0"/>
              <a:t>КСОЗ   </a:t>
            </a:r>
            <a:r>
              <a:rPr lang="ru-RU" sz="2400" dirty="0" smtClean="0"/>
              <a:t>мониторинг исполнения Программы Правительства других министерств </a:t>
            </a:r>
          </a:p>
          <a:p>
            <a:r>
              <a:rPr lang="ru-RU" sz="2400" dirty="0" smtClean="0"/>
              <a:t>Повторно заслушать реализацию Дорожной карты по итогам 2019 года и составить детальный план работы на 2020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27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97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709" y="412335"/>
            <a:ext cx="10058400" cy="68494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презентации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270662"/>
            <a:ext cx="11475720" cy="5007477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краткую информацию по реализации Дорожной карты по переходу на государственное финансирование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дальнейшие шаги по реализации дорожной карты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предложения по формату сбора бюджетной информации от министерств и ведомств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erb_k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20" y="214290"/>
            <a:ext cx="1540947" cy="154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325880" y="2254564"/>
            <a:ext cx="9966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Правительства по преодолению ВИЧ-инфекции на 2017-2021 годы, утверждена постановлением Правительства КР от 30.12.2017 г. № 852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 Дорожную карту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(План) перехода на государственное финансирование</a:t>
            </a:r>
          </a:p>
          <a:p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527354" y="3860489"/>
            <a:ext cx="604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y-KG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ky-KG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8" y="413656"/>
            <a:ext cx="10024156" cy="93617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исполнения дорожной карты</a:t>
            </a:r>
            <a:endParaRPr lang="en-GB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393370"/>
            <a:ext cx="11016343" cy="531222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Дорожная карта разработана на период включает 32 мероприятия, из которых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мероприятий реализованы,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находятся в процессе реализации и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еще 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реализованы.</a:t>
            </a: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реализации Дорожной карты был проведен в рамках проекта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AFEW/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ФСК. Он был согласован с исследованием, проведенным при планировании проекта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Curatio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а также с оценкой Ассоциацией Партнерская Сеть.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Были проведены также встречи с ключевыми исполнителями Программы Правительства  - ОЗ МЗ, МВД,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МТиСР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ГСИН, ФОМС, НСК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9" y="210453"/>
            <a:ext cx="8911687" cy="1280890"/>
          </a:xfrm>
        </p:spPr>
        <p:txBody>
          <a:bodyPr/>
          <a:lstStyle/>
          <a:p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583784"/>
              </p:ext>
            </p:extLst>
          </p:nvPr>
        </p:nvGraphicFramePr>
        <p:xfrm>
          <a:off x="718457" y="-2"/>
          <a:ext cx="11473543" cy="65926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73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19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chemeClr val="bg1"/>
                          </a:solidFill>
                        </a:rPr>
                        <a:t>Выполненные мероприятия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1.4. Расширен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перечень жизненно важных лекарственных (ПЖВЛС) 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1.5. Издан приказ МЗ КР от 22.04.2019 №542 «Об утверждении механизмов децентрализации медицинских  услуг ЛЖВ»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1.6. П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риказом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№ 614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24.08.2018 г.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утверд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ждена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мероприятий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Госсоцзаказу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(ГСЗ) на 2018-2020 </a:t>
                      </a:r>
                      <a:r>
                        <a:rPr lang="en-GB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гг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2.1. В бюджет МЗ на 2019 год внесены отдельной строкой расходы на внедрение ГСЗ (3 млн.)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2.2. Выделены средства на закупку ЛС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3. Подготовлены заявки Кыргызской Республики для финансирования за счет средств Глобального фонда на 2018-2020 гг. 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4.4.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Определен объем и виды медицинских услуг по лечению, уходу и поддержке для ЛЖВ 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5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261258"/>
            <a:ext cx="8911687" cy="9361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1" y="1153886"/>
            <a:ext cx="9871755" cy="4735565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Впервые </a:t>
            </a:r>
            <a:r>
              <a:rPr lang="ru-RU" sz="2400" dirty="0"/>
              <a:t>в стране закуплены АРВ препараты для лечения 1000 ЛЖВ; </a:t>
            </a:r>
            <a:r>
              <a:rPr lang="ru-RU" sz="2400" dirty="0" smtClean="0"/>
              <a:t>и </a:t>
            </a:r>
            <a:r>
              <a:rPr lang="ru-RU" sz="2400" dirty="0"/>
              <a:t>препараты для 150 человек для лечения </a:t>
            </a:r>
            <a:r>
              <a:rPr lang="ru-RU" sz="2400" dirty="0" smtClean="0"/>
              <a:t>ВГС</a:t>
            </a:r>
          </a:p>
          <a:p>
            <a:r>
              <a:rPr lang="ru-RU" sz="2400" dirty="0" smtClean="0"/>
              <a:t>Подготовлен ряд приказов МЗ: по ГСЗ, по Децентрализации;</a:t>
            </a:r>
          </a:p>
          <a:p>
            <a:r>
              <a:rPr lang="ru-RU" sz="2400" dirty="0" smtClean="0"/>
              <a:t>Выделены средства для финансирования НПО в рамках ГСЗ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30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14" y="0"/>
            <a:ext cx="10602686" cy="13280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Ф</a:t>
            </a:r>
            <a:r>
              <a:rPr lang="ru-RU" b="1" dirty="0" smtClean="0">
                <a:solidFill>
                  <a:srgbClr val="C00000"/>
                </a:solidFill>
              </a:rPr>
              <a:t>инансирование </a:t>
            </a:r>
            <a:r>
              <a:rPr lang="ru-RU" b="1" dirty="0">
                <a:solidFill>
                  <a:srgbClr val="C00000"/>
                </a:solidFill>
              </a:rPr>
              <a:t>программ по ВИЧ </a:t>
            </a:r>
            <a:r>
              <a:rPr lang="ru-RU" b="1" dirty="0" smtClean="0">
                <a:solidFill>
                  <a:srgbClr val="C00000"/>
                </a:solidFill>
              </a:rPr>
              <a:t>увеличилось в 7,1 раза</a:t>
            </a:r>
            <a:endParaRPr lang="en-GB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14413"/>
              </p:ext>
            </p:extLst>
          </p:nvPr>
        </p:nvGraphicFramePr>
        <p:xfrm>
          <a:off x="1545770" y="1349829"/>
          <a:ext cx="10189029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500834"/>
              </p:ext>
            </p:extLst>
          </p:nvPr>
        </p:nvGraphicFramePr>
        <p:xfrm>
          <a:off x="217715" y="-1"/>
          <a:ext cx="11974287" cy="702116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97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62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Мероприятия в процессе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Ведомственные программы по преодолению ВИЧ-инфекции  утверждены частично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Продвигаются</a:t>
                      </a:r>
                      <a:r>
                        <a:rPr lang="ru-RU" sz="2100" baseline="0" dirty="0" smtClean="0"/>
                        <a:t> изменения в з-н о</a:t>
                      </a:r>
                      <a:r>
                        <a:rPr lang="ru-RU" sz="2100" dirty="0" smtClean="0"/>
                        <a:t> государственных закупок лекарственных средств 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Проводится работа по внесению изменений в ПГГ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930">
                <a:tc>
                  <a:txBody>
                    <a:bodyPr/>
                    <a:lstStyle/>
                    <a:p>
                      <a:r>
                        <a:rPr lang="ru-RU" sz="2100" dirty="0" err="1" smtClean="0"/>
                        <a:t>Унифицирование</a:t>
                      </a:r>
                      <a:r>
                        <a:rPr lang="ru-RU" sz="2100" dirty="0" smtClean="0"/>
                        <a:t>  учета и отчетности для оценки реализации Программы Правительства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Анализ логистической цепи по закупке, поставке, хранению и распределению  ЛС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Разработаны</a:t>
                      </a:r>
                      <a:r>
                        <a:rPr lang="ru-RU" sz="2100" baseline="0" dirty="0" smtClean="0"/>
                        <a:t> с</a:t>
                      </a:r>
                      <a:r>
                        <a:rPr lang="ru-RU" sz="2100" dirty="0" smtClean="0"/>
                        <a:t>тандарты услуг для ключевых групп населения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Приказ  по институционализации ПТМ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Организованы</a:t>
                      </a:r>
                      <a:r>
                        <a:rPr lang="ru-RU" sz="2100" baseline="0" dirty="0" smtClean="0"/>
                        <a:t> п</a:t>
                      </a:r>
                      <a:r>
                        <a:rPr lang="ru-RU" sz="2100" dirty="0" smtClean="0"/>
                        <a:t>оставка хранение и транспортировка</a:t>
                      </a:r>
                      <a:r>
                        <a:rPr lang="ru-RU" sz="2100" baseline="0" dirty="0" smtClean="0"/>
                        <a:t> ЛС</a:t>
                      </a:r>
                      <a:r>
                        <a:rPr lang="ru-RU" sz="2100" dirty="0" smtClean="0"/>
                        <a:t> 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Оценка потребностей и экономической эффективности 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Внесение изменений в з-н по МСУ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3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Межведомственная рабочая  группа</a:t>
                      </a:r>
                      <a:r>
                        <a:rPr lang="ru-RU" sz="2100" baseline="0" dirty="0" smtClean="0"/>
                        <a:t> создана 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54930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Механизмы </a:t>
                      </a:r>
                      <a:r>
                        <a:rPr lang="ru-RU" sz="2100" dirty="0" err="1" smtClean="0"/>
                        <a:t>софинансирования</a:t>
                      </a:r>
                      <a:r>
                        <a:rPr lang="ru-RU" sz="2100" dirty="0" smtClean="0"/>
                        <a:t> программ в области ВИЧ-инфекции через местные бюджеты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427" y="118110"/>
            <a:ext cx="10548730" cy="9334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отставания реализации программ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772160"/>
            <a:ext cx="11176000" cy="5822950"/>
          </a:xfrm>
        </p:spPr>
        <p:txBody>
          <a:bodyPr>
            <a:noAutofit/>
          </a:bodyPr>
          <a:lstStyle/>
          <a:p>
            <a:pPr lvl="1" algn="just">
              <a:lnSpc>
                <a:spcPct val="120000"/>
              </a:lnSpc>
            </a:pPr>
            <a:endParaRPr lang="ru-RU" sz="2200" dirty="0" smtClean="0"/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Недостаток координационной функции КСОЗ и комитета КСОЗ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Требуется изменение закона по ОМСУ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Необходимость разработки алгоритма по сбору финансовой информации, т.к. программы по ВИЧ и СПИДу выделяются только МЗ и то отражают только специализированные институты (ЦПБС)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Требуют серьезных структурных изменений (аутсорсинг, передача ИМН в НПО)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789</Words>
  <Application>Microsoft Office PowerPoint</Application>
  <PresentationFormat>Широкоэкранный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Легкий дым</vt:lpstr>
      <vt:lpstr>Презентация PowerPoint</vt:lpstr>
      <vt:lpstr>Структура презентации</vt:lpstr>
      <vt:lpstr>Презентация PowerPoint</vt:lpstr>
      <vt:lpstr>Результаты исполнения дорожной карты</vt:lpstr>
      <vt:lpstr>Презентация PowerPoint</vt:lpstr>
      <vt:lpstr>РЕЗУЛЬТАТЫ</vt:lpstr>
      <vt:lpstr>Финансирование программ по ВИЧ увеличилось в 7,1 раза</vt:lpstr>
      <vt:lpstr>Презентация PowerPoint</vt:lpstr>
      <vt:lpstr>Причины отставания реализации программ</vt:lpstr>
      <vt:lpstr>Презентация PowerPoint</vt:lpstr>
      <vt:lpstr>Унификация сбора и отчетности  программ по ВИЧ</vt:lpstr>
      <vt:lpstr>Пример расчета МОиН</vt:lpstr>
      <vt:lpstr>Рекомендации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123</cp:revision>
  <dcterms:created xsi:type="dcterms:W3CDTF">2017-01-22T09:05:59Z</dcterms:created>
  <dcterms:modified xsi:type="dcterms:W3CDTF">2019-06-20T08:45:04Z</dcterms:modified>
</cp:coreProperties>
</file>