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5"/>
  </p:notesMasterIdLst>
  <p:handoutMasterIdLst>
    <p:handoutMasterId r:id="rId16"/>
  </p:handoutMasterIdLst>
  <p:sldIdLst>
    <p:sldId id="258" r:id="rId2"/>
    <p:sldId id="334" r:id="rId3"/>
    <p:sldId id="322" r:id="rId4"/>
    <p:sldId id="338" r:id="rId5"/>
    <p:sldId id="336" r:id="rId6"/>
    <p:sldId id="337" r:id="rId7"/>
    <p:sldId id="335" r:id="rId8"/>
    <p:sldId id="333" r:id="rId9"/>
    <p:sldId id="326" r:id="rId10"/>
    <p:sldId id="339" r:id="rId11"/>
    <p:sldId id="329" r:id="rId12"/>
    <p:sldId id="330" r:id="rId13"/>
    <p:sldId id="331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6182" autoAdjust="0"/>
  </p:normalViewPr>
  <p:slideViewPr>
    <p:cSldViewPr showGuides="1">
      <p:cViewPr varScale="1">
        <p:scale>
          <a:sx n="72" d="100"/>
          <a:sy n="72" d="100"/>
        </p:scale>
        <p:origin x="264" y="60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198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6/28/2018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6/28/2018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F81A0-ADA6-4623-BE4F-40CFB8BBCB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descr="Stack of books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 descr="Stack of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6/28/2018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87518-40ED-4895-8580-DE2A722FC423}" type="datetime1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D9F34-BDBC-4273-B9BC-22458F940BE7}" type="datetime1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85147-19A6-4970-A04E-ED9B1D83C0F1}" type="datetime1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 of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6/28/2018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E199F-4583-41EB-929F-5865E95EECAA}" type="datetime1">
              <a:rPr lang="en-US" smtClean="0"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652EB-356C-4482-B27C-7C8E08F5D88F}" type="datetime1">
              <a:rPr lang="en-US" smtClean="0"/>
              <a:t>6/28/2018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895E-43C3-4560-B59A-90049317E860}" type="datetime1">
              <a:rPr lang="en-US" smtClean="0"/>
              <a:t>6/28/2018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8C32-B81D-4A68-A851-5185C690F024}" type="datetime1">
              <a:rPr lang="en-US" smtClean="0"/>
              <a:t>6/28/2018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65D79-EF31-4E8F-A1BE-AF31805C2859}" type="datetime1">
              <a:rPr lang="en-US" smtClean="0"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FBA3B-941F-4778-A0CB-865223FDAE69}" type="datetime1">
              <a:rPr lang="en-US" smtClean="0"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72EBFD46-0FD3-4428-ADEC-1DFD6489930D}" type="datetime1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82755" y="1828799"/>
            <a:ext cx="7005165" cy="1981201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Calisto MT" panose="02040603050505030304" pitchFamily="18" charset="0"/>
              </a:rPr>
              <a:t>ПОЛИТИКА УРЕГУЛИРОВАНИЯ КОНФЛИКТА ИНТЕРЕСОВ</a:t>
            </a:r>
            <a:r>
              <a:rPr lang="ru-RU" sz="6600" dirty="0">
                <a:latin typeface="Calisto MT" panose="02040603050505030304" pitchFamily="18" charset="0"/>
              </a:rPr>
              <a:t/>
            </a:r>
            <a:br>
              <a:rPr lang="ru-RU" sz="6600" dirty="0">
                <a:latin typeface="Calisto MT" panose="02040603050505030304" pitchFamily="18" charset="0"/>
              </a:rPr>
            </a:b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Сектор по надзору</a:t>
            </a:r>
          </a:p>
          <a:p>
            <a:r>
              <a:rPr lang="ru-RU" sz="2400" dirty="0" smtClean="0"/>
              <a:t>Венера </a:t>
            </a:r>
            <a:r>
              <a:rPr lang="ru-RU" sz="2400" dirty="0" err="1" smtClean="0"/>
              <a:t>Майтиева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9012" y="838199"/>
            <a:ext cx="9982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вопросам этики отвечает за информирование членов Комитета КСОЗ о любых прямых или косвенных случаях конфликта интересов в следующих ситуациях: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решений относительно финансирования Основными получателями заявок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-получателей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решений относительно финансирования Основными получателями мероприятий, внедряемых ими самими</a:t>
            </a:r>
          </a:p>
          <a:p>
            <a:pPr marL="952393" lvl="1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Ситуации, при которых представители ОП или СП вступают в консультационные отношения, из которых они извлекут финансовую или профессиональную выгоду.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59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7612" y="1600199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Члены Комиссии по вопросам этики не могут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 положение в комиссии в целях получения материальной выгоды от процесса 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индивидуальной основе консультации или выполнять другую оплачиваемую работу, связанную с 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 положение для оказания помощи другим членам Комитета КСОЗ в их действиях, если это ведет к предоставлению предпочтений какому-то лицу или компании/организации.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75+ Free Stock Images 3D Human Character Best Collection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238" y="152400"/>
            <a:ext cx="333632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1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2" y="1295400"/>
            <a:ext cx="10342442" cy="46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9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1066800"/>
            <a:ext cx="10210800" cy="511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9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1752600"/>
            <a:ext cx="9853903" cy="14478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Конфликт 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интересов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может быть определен как любая ситуация, при которой, лицо или группа лиц злоупотребляют своим положением с целью удовлетворения личных или корпоративных интересов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 descr="Mise en situation : chercher un travail en Franc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456" y="2979305"/>
            <a:ext cx="3796956" cy="3192895"/>
          </a:xfrm>
        </p:spPr>
      </p:pic>
    </p:spTree>
    <p:extLst>
      <p:ext uri="{BB962C8B-B14F-4D97-AF65-F5344CB8AC3E}">
        <p14:creationId xmlns:p14="http://schemas.microsoft.com/office/powerpoint/2010/main" val="94965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2812" y="1371600"/>
            <a:ext cx="960120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uk-UA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Субъект, у </a:t>
            </a:r>
            <a:r>
              <a:rPr lang="uk-UA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</a:t>
            </a:r>
            <a:r>
              <a:rPr lang="uk-UA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</a:t>
            </a:r>
            <a:r>
              <a:rPr lang="uk-UA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</a:t>
            </a:r>
            <a:r>
              <a:rPr lang="uk-UA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интересов</a:t>
            </a:r>
            <a:r>
              <a:rPr lang="uk-UA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 </a:t>
            </a:r>
            <a:r>
              <a:rPr lang="uk-UA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КСОЗ, альтернат, </a:t>
            </a:r>
            <a:r>
              <a:rPr lang="uk-UA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Секретариата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 </a:t>
            </a:r>
            <a:r>
              <a:rPr lang="uk-UA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любой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создаваемой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технической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комиссии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uk-UA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рассмотрением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uk-UA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принятием</a:t>
            </a:r>
            <a:r>
              <a:rPr lang="uk-UA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r>
              <a:rPr lang="uk-UA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GLFLeadershipDevelopment - Day 6 - April 3, 20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62" y="3429000"/>
            <a:ext cx="47625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04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2812" y="990600"/>
            <a:ext cx="10668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Урегулирование конфликта интересов для членов Комитета КСОЗ </a:t>
            </a:r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Стремиться не избирать председателем правления и заместителями, координаторами секторов по надзору и заявкам</a:t>
            </a:r>
          </a:p>
          <a:p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самоотвод от участия в заседании, когда обсуждается вопрос, по которому у них имеется конфликт интересов, и покидать заседание на время обсуждения и принятия решения.</a:t>
            </a:r>
          </a:p>
          <a:p>
            <a:pPr marL="342900" indent="-342900">
              <a:buFontTx/>
              <a:buChar char="-"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комитета делегирует свои полномочия заместителю</a:t>
            </a:r>
          </a:p>
          <a:p>
            <a:pPr marL="342900" indent="-342900">
              <a:buFontTx/>
              <a:buChar char="-"/>
            </a:pP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члены комитета при рассмотрение своих вопросов не имеют право голосовать</a:t>
            </a:r>
            <a:endParaRPr 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5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Когда могут возникнуть конфликты интересов  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93811" y="1600200"/>
            <a:ext cx="9980851" cy="404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Обсуждение выбора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Основных получателей или со-получателей;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Обновление финансирования в связи со следующей фазой гранта;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ерепрограммирование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грантовых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средств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Вопросы, связанные с оценкой, мониторингом или надзором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Основного получателя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со-получателя;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Обсуждения, связанные с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финансированием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заключение контрактов, наем персонала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Лоббирование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личных и/или групповых интересов при подготовке заявки страны в ГФ.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Подготовка заявки на грант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1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Членство в секторах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7309" y="1752600"/>
            <a:ext cx="10157353" cy="3568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Члены Комитета КСОЗ,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представляющие Основного получателя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-получателя,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могут входить в сектор по осуществлению контроля за расходованием средств грантов международных и донорских организаций, осуществлением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программ.</a:t>
            </a:r>
          </a:p>
          <a:p>
            <a:pPr marL="34290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Члены Комитета КСОЗ, представляющие организации, выдвинутые кандидатами в Основные получатели или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-получатели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могут принимать участие в работе секторов/ подсекторов/рабочих групп при выборе новых Основных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получателей/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-получателей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84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1371600"/>
            <a:ext cx="10006303" cy="1295400"/>
          </a:xfrm>
        </p:spPr>
        <p:txBody>
          <a:bodyPr>
            <a:no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Сокрытие конфликта интересов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Нарушение, связанное с конфликтом интересов, является очень серьезным и расследуется с применением соответствующих действий, включая при необходимости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санкции (замена члена в комитете).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pic>
        <p:nvPicPr>
          <p:cNvPr id="4" name="Picture 3" descr="Park204 - Rae- The Catcher in the Rye-extra credi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12" y="2895600"/>
            <a:ext cx="5715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2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/>
              <a:t>Комиссия Комитета КСОЗ по вопросам этики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5" name="Content Placeholder 4" descr="201037825 - ***HOME PAGE*** [201037825.wikispaces.com]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56" y="1912937"/>
            <a:ext cx="4762500" cy="4048125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Комиссия Комитета КСОЗ по вопросам этики создается с целью</a:t>
            </a:r>
            <a:r>
              <a:rPr lang="ru-RU" dirty="0" smtClean="0"/>
              <a:t>:</a:t>
            </a:r>
            <a:endParaRPr lang="en-US" dirty="0"/>
          </a:p>
          <a:p>
            <a:pPr lvl="0"/>
            <a:r>
              <a:rPr lang="ru-RU" dirty="0"/>
              <a:t>Мониторинга вопросов, связанных с конфликтом интересов и предоставления соответствующих рекомендаций во время заседаний Комитета КСОЗ.</a:t>
            </a:r>
            <a:endParaRPr lang="en-US" dirty="0"/>
          </a:p>
          <a:p>
            <a:pPr lvl="0"/>
            <a:r>
              <a:rPr lang="ru-RU" dirty="0"/>
              <a:t>Рассмотрения любых выявленных конфликтов интересов и </a:t>
            </a:r>
            <a:r>
              <a:rPr lang="ru-RU" dirty="0" smtClean="0"/>
              <a:t>определение  </a:t>
            </a:r>
            <a:r>
              <a:rPr lang="ru-RU" dirty="0"/>
              <a:t>действий</a:t>
            </a:r>
            <a:endParaRPr lang="en-US" dirty="0"/>
          </a:p>
          <a:p>
            <a:pPr lvl="0"/>
            <a:r>
              <a:rPr lang="ru-RU" dirty="0"/>
              <a:t>Расследования жалоб в отношении наличия конфликта интересов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37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2412" y="1066800"/>
            <a:ext cx="9372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объявления о  конфликте интересов  Комиссия принимает одно из следующих решений:</a:t>
            </a:r>
          </a:p>
          <a:p>
            <a:pPr lvl="1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52393" lvl="1" indent="-34290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разглашение любых конфликтов в письменной и устной форме</a:t>
            </a:r>
          </a:p>
          <a:p>
            <a:pPr marL="952393" lvl="1" indent="-34290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Самоотвод члена от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возглавления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процесса принятия решения</a:t>
            </a:r>
          </a:p>
          <a:p>
            <a:pPr marL="952393" lvl="1" indent="-34290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и перераспределение обязанностей</a:t>
            </a:r>
          </a:p>
          <a:p>
            <a:pPr marL="952393" lvl="1" indent="-342900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Наложение санкций за сокрытие конфликта интересов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78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elcome back to school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Welcome back to school presentation.potx" id="{CE426E4B-AEF0-4DB0-AA06-9B9EF2E62E1A}" vid="{EB2D3276-CBF5-48AD-B47E-C2D79CA4C86F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 back to school presentation</Template>
  <TotalTime>2352</TotalTime>
  <Words>390</Words>
  <Application>Microsoft Office PowerPoint</Application>
  <PresentationFormat>Custom</PresentationFormat>
  <Paragraphs>46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Calisto MT</vt:lpstr>
      <vt:lpstr>Century Gothic</vt:lpstr>
      <vt:lpstr>Times New Roman</vt:lpstr>
      <vt:lpstr>Wingdings</vt:lpstr>
      <vt:lpstr>Welcome back to school presentation</vt:lpstr>
      <vt:lpstr>ПОЛИТИКА УРЕГУЛИРОВАНИЯ КОНФЛИКТА ИНТЕРЕСОВ </vt:lpstr>
      <vt:lpstr>          Конфликт интересов может быть определен как любая ситуация, при которой, лицо или группа лиц злоупотребляют своим положением с целью удовлетворения личных или корпоративных интересов </vt:lpstr>
      <vt:lpstr>PowerPoint Presentation</vt:lpstr>
      <vt:lpstr>PowerPoint Presentation</vt:lpstr>
      <vt:lpstr>Когда могут возникнуть конфликты интересов   </vt:lpstr>
      <vt:lpstr>Членство в секторах</vt:lpstr>
      <vt:lpstr>Сокрытие конфликта интересов   Нарушение, связанное с конфликтом интересов, является очень серьезным и расследуется с применением соответствующих действий, включая при необходимости санкции (замена члена в комитете). </vt:lpstr>
      <vt:lpstr>Комиссия Комитета КСОЗ по вопросам этики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Argument &amp; Critical Thinking</dc:title>
  <dc:creator>Joseph</dc:creator>
  <cp:lastModifiedBy>Windows User</cp:lastModifiedBy>
  <cp:revision>51</cp:revision>
  <dcterms:created xsi:type="dcterms:W3CDTF">2018-01-29T03:43:20Z</dcterms:created>
  <dcterms:modified xsi:type="dcterms:W3CDTF">2018-06-28T03:12:53Z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