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7" r:id="rId4"/>
    <p:sldId id="268" r:id="rId5"/>
    <p:sldId id="259" r:id="rId6"/>
    <p:sldId id="260" r:id="rId7"/>
    <p:sldId id="269" r:id="rId8"/>
    <p:sldId id="265" r:id="rId9"/>
    <p:sldId id="271" r:id="rId10"/>
    <p:sldId id="270" r:id="rId11"/>
    <p:sldId id="274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78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3079D-CCCD-42DE-9863-6FA91847FC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7C5FC-180E-4E3F-9313-F0546B76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6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7C5FC-180E-4E3F-9313-F0546B76A8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2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C503C-AFBA-4D73-B889-A74E220E790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A9BF2-56E5-45A2-B2B1-8A2F0CB3DC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1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9EAB9-36B6-448D-BB0E-D919B776D4E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20E0-8559-4E1E-AB0D-3D878B00020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1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35F21-01DA-49F0-A247-F2C9147D380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E5293-9009-4978-B2C6-1F695384F6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4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A5DA5-1427-45E7-B5E1-9137CB0BD42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63224-515F-4661-B819-73989325D61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7ABFB-B3A9-4AA6-B999-5E331356F12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24A0A-10ED-4125-B8A6-E1C2A2D3F57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81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3D349-AEA3-4FDB-9042-01BC586F088F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69B9C-7435-465D-8BDC-A937816217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93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111B8-1FA9-40A3-8BE3-A9037244A0FF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BA9D4-B266-467F-B490-1E5789E1C98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72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0EDC4-F95D-48B3-AE3E-261A4BEC646F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F1BB5-F54F-4187-8051-75ADE470B5C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0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DE25C-D417-484B-9701-64A3D89E236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B275-1817-4CFC-B759-D66725D65BF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48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0C16A-75D3-48A7-AEAE-3FB0E4C1A7F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87170-69DF-413B-8F8A-C7C49DDCFA5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7250F-04EC-4724-A642-1A71E1E482A5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25.12.2019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44571-8821-4F1C-9CAD-EA59453C01B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9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1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4DBE-E5E4-40FF-B90C-A727002398ED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91FDA-1E4C-4B53-852A-24CBC2B8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FD198-CE53-4355-9947-E51DE1B4FB6D}" type="datetime1">
              <a:rPr lang="ru-RU" b="1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 b="1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82F63-F9B3-4A11-84E2-4B61FCDF8850}" type="slidenum">
              <a:rPr lang="ru-RU" b="1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8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525" y="0"/>
            <a:ext cx="1082217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0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315416"/>
            <a:ext cx="8435279" cy="17330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Оценка реализации </a:t>
            </a:r>
            <a:r>
              <a:rPr lang="ru-RU" sz="3600" b="1" dirty="0" err="1" smtClean="0">
                <a:solidFill>
                  <a:srgbClr val="C00000"/>
                </a:solidFill>
              </a:rPr>
              <a:t>квалиф</a:t>
            </a:r>
            <a:r>
              <a:rPr lang="ru-RU" sz="3600" b="1" dirty="0" smtClean="0">
                <a:solidFill>
                  <a:srgbClr val="C00000"/>
                </a:solidFill>
              </a:rPr>
              <a:t>. принципов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23320"/>
              </p:ext>
            </p:extLst>
          </p:nvPr>
        </p:nvGraphicFramePr>
        <p:xfrm>
          <a:off x="179512" y="908720"/>
          <a:ext cx="8435279" cy="587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95142469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3509044467"/>
                    </a:ext>
                  </a:extLst>
                </a:gridCol>
                <a:gridCol w="3224449">
                  <a:extLst>
                    <a:ext uri="{9D8B030D-6E8A-4147-A177-3AD203B41FA5}">
                      <a16:colId xmlns:a16="http://schemas.microsoft.com/office/drawing/2014/main" xmlns="" val="415173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860752545"/>
                    </a:ext>
                  </a:extLst>
                </a:gridCol>
                <a:gridCol w="970102">
                  <a:extLst>
                    <a:ext uri="{9D8B030D-6E8A-4147-A177-3AD203B41FA5}">
                      <a16:colId xmlns:a16="http://schemas.microsoft.com/office/drawing/2014/main" xmlns="" val="3085425546"/>
                    </a:ext>
                  </a:extLst>
                </a:gridCol>
              </a:tblGrid>
              <a:tr h="4104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Принцип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Квалиф</a:t>
                      </a:r>
                      <a:r>
                        <a:rPr lang="ru-RU" dirty="0" smtClean="0"/>
                        <a:t>. требования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Минимальные</a:t>
                      </a:r>
                      <a:r>
                        <a:rPr lang="ru-RU" baseline="0" dirty="0" smtClean="0"/>
                        <a:t> стандарты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768960"/>
                  </a:ext>
                </a:extLst>
              </a:tr>
              <a:tr h="410488">
                <a:tc row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успех исполнен.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65760" marR="0" lvl="0" indent="-28346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Надзор за использован. финансирования с участием КГН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Существует план надзора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120277"/>
                  </a:ext>
                </a:extLst>
              </a:tr>
              <a:tr h="4104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Регулярный надзор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597738"/>
                  </a:ext>
                </a:extLst>
              </a:tr>
              <a:tr h="7085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р-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участием сообществ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307475"/>
                  </a:ext>
                </a:extLst>
              </a:tr>
              <a:tr h="410488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Надлежащий состав СКК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760" marR="0" lvl="0" indent="-28346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Представительспострадавших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 болезней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Представительство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КГН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002057"/>
                  </a:ext>
                </a:extLst>
              </a:tr>
              <a:tr h="7126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Представительство ЛУИН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118142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Представительство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Прозрачный отбор от ГС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Прозрачный и документированный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675236"/>
                  </a:ext>
                </a:extLst>
              </a:tr>
              <a:tr h="410488">
                <a:tc rowSpan="3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Конфл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интереса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Кодекс этического поведения и Политика конфликта интересов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по конфликту интересов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012521"/>
                  </a:ext>
                </a:extLst>
              </a:tr>
              <a:tr h="4104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Следование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конфл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919545"/>
                  </a:ext>
                </a:extLst>
              </a:tr>
              <a:tr h="4104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Этический кодекс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89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" y="-1035496"/>
            <a:ext cx="13825536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Индикаторы ГФ по ЕРА для КР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исполнения Квалификационных критериев для СКК (90% оценка)</a:t>
            </a:r>
          </a:p>
          <a:p>
            <a:r>
              <a:rPr lang="ru-RU" dirty="0" smtClean="0"/>
              <a:t>Подтверждение действий СКК по предупреждению перерывов в поставках основных лекарств и экстренных действий по поставкам</a:t>
            </a:r>
          </a:p>
          <a:p>
            <a:r>
              <a:rPr lang="ru-RU" dirty="0"/>
              <a:t> Подтверждение действий СКК </a:t>
            </a:r>
            <a:r>
              <a:rPr lang="ru-RU" dirty="0" smtClean="0"/>
              <a:t>что они делают все возможное для предупреждения слабого исполнения гранта с В2/С </a:t>
            </a:r>
            <a:r>
              <a:rPr lang="ru-RU" dirty="0" err="1" smtClean="0"/>
              <a:t>рейтов</a:t>
            </a:r>
            <a:endParaRPr lang="ru-RU" dirty="0" smtClean="0"/>
          </a:p>
          <a:p>
            <a:r>
              <a:rPr lang="ru-RU" dirty="0" smtClean="0"/>
              <a:t>Оценка деятельности секретариата СКК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71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Последующие шаги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Утвердить расчеты по оценке СКК и плана совершенствования деятельности</a:t>
            </a:r>
          </a:p>
          <a:p>
            <a:r>
              <a:rPr lang="ru-RU" dirty="0" smtClean="0"/>
              <a:t>Подписать всеми членами СКК</a:t>
            </a:r>
          </a:p>
          <a:p>
            <a:r>
              <a:rPr lang="ru-RU" dirty="0" smtClean="0"/>
              <a:t>Провести расчеты затрат на исполнение плана</a:t>
            </a:r>
          </a:p>
          <a:p>
            <a:r>
              <a:rPr lang="ru-RU" dirty="0" smtClean="0"/>
              <a:t>Внести подтверждающие данные в </a:t>
            </a:r>
            <a:r>
              <a:rPr lang="ru-RU" dirty="0"/>
              <a:t>Б</a:t>
            </a:r>
            <a:r>
              <a:rPr lang="ru-RU" dirty="0" smtClean="0"/>
              <a:t>иблиотеку  внешних документов ГФ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Соответствие требованиям и оценка деятельности СКК (ЕРА)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22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Оценка (ЕРА) ССМ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СКК должны систематически проходить ЕРА согласно стандартам ГФ (2015) по квалификационным требованиям </a:t>
            </a:r>
            <a:r>
              <a:rPr lang="ru-RU" dirty="0" smtClean="0"/>
              <a:t>3-</a:t>
            </a:r>
            <a:r>
              <a:rPr lang="en-US" dirty="0" smtClean="0"/>
              <a:t>6</a:t>
            </a:r>
            <a:endParaRPr lang="ru-RU" dirty="0" smtClean="0"/>
          </a:p>
          <a:p>
            <a:r>
              <a:rPr lang="ru-RU" dirty="0" smtClean="0"/>
              <a:t>По требованиям 1-2 </a:t>
            </a:r>
            <a:r>
              <a:rPr lang="ru-RU" dirty="0" smtClean="0"/>
              <a:t>ЕРА </a:t>
            </a:r>
            <a:r>
              <a:rPr lang="ru-RU" dirty="0" smtClean="0"/>
              <a:t>проводится </a:t>
            </a:r>
            <a:r>
              <a:rPr lang="ru-RU" dirty="0" smtClean="0"/>
              <a:t>при подготовке заявки для финансирования ГФ</a:t>
            </a:r>
          </a:p>
          <a:p>
            <a:r>
              <a:rPr lang="ru-RU" dirty="0" smtClean="0"/>
              <a:t>КР получила запрос от ГФ на проведение упрощенной оценки выполнения квалификационных требований в отношении СКК и самооценки деятельности СКК (ОКТГ)</a:t>
            </a:r>
          </a:p>
          <a:p>
            <a:r>
              <a:rPr lang="ru-RU" dirty="0" smtClean="0"/>
              <a:t>Срок проведения ОКТГ 15 декабря 2019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1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b="1" dirty="0" smtClean="0">
                <a:solidFill>
                  <a:srgbClr val="C25706"/>
                </a:solidFill>
              </a:rPr>
              <a:t>Требования ГФ в отношении к СКК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827584" y="1124744"/>
            <a:ext cx="8208912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u="sng" dirty="0" smtClean="0"/>
              <a:t>Требование 1:</a:t>
            </a:r>
          </a:p>
          <a:p>
            <a:pPr>
              <a:buNone/>
            </a:pPr>
            <a:r>
              <a:rPr lang="ru-RU" i="1" dirty="0" smtClean="0"/>
              <a:t>Координировать </a:t>
            </a:r>
            <a:r>
              <a:rPr lang="ru-RU" i="1" dirty="0"/>
              <a:t>разработку </a:t>
            </a:r>
            <a:r>
              <a:rPr lang="ru-RU" i="1" dirty="0" smtClean="0"/>
              <a:t>заявок на основе документированного прозрачного процесса с вовлечением КГН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u="sng" dirty="0" smtClean="0"/>
              <a:t>Требование 2: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dirty="0" smtClean="0"/>
              <a:t>Назначать ОР на основе прозрачного процесса с исключением конфликта интересов</a:t>
            </a:r>
          </a:p>
          <a:p>
            <a:pPr lvl="0">
              <a:buClr>
                <a:srgbClr val="3891A7"/>
              </a:buClr>
              <a:buNone/>
            </a:pPr>
            <a:r>
              <a:rPr lang="ru-RU" b="1" u="sng" dirty="0">
                <a:solidFill>
                  <a:prstClr val="black"/>
                </a:solidFill>
              </a:rPr>
              <a:t>Требование </a:t>
            </a:r>
            <a:r>
              <a:rPr lang="ru-RU" b="1" u="sng" dirty="0" smtClean="0">
                <a:solidFill>
                  <a:prstClr val="black"/>
                </a:solidFill>
              </a:rPr>
              <a:t>3:</a:t>
            </a:r>
            <a:endParaRPr lang="ru-RU" b="1" u="sng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None/>
            </a:pPr>
            <a:r>
              <a:rPr lang="ru-RU" i="1" dirty="0" smtClean="0">
                <a:solidFill>
                  <a:prstClr val="black"/>
                </a:solidFill>
              </a:rPr>
              <a:t>Надзор за использованием финансирования с участием КГН</a:t>
            </a:r>
            <a:endParaRPr lang="ru-RU" i="1" dirty="0" smtClean="0"/>
          </a:p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1734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b="1" dirty="0" smtClean="0">
                <a:solidFill>
                  <a:srgbClr val="C25706"/>
                </a:solidFill>
              </a:rPr>
              <a:t>Требования ГФ в отношении членства в СКК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u="sng" dirty="0" smtClean="0"/>
              <a:t>Требование 4: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dirty="0" smtClean="0"/>
              <a:t>Представительство людей живущих с и/или пострадавших от болезней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u="sng" dirty="0" smtClean="0"/>
              <a:t>Требование 5: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dirty="0" smtClean="0"/>
              <a:t>Прозрачный и документированный процесс выбора членов от неправительственного сектора</a:t>
            </a:r>
          </a:p>
          <a:p>
            <a:pPr lvl="0">
              <a:buClr>
                <a:srgbClr val="3891A7"/>
              </a:buClr>
              <a:buNone/>
            </a:pPr>
            <a:r>
              <a:rPr lang="ru-RU" b="1" u="sng" dirty="0">
                <a:solidFill>
                  <a:prstClr val="black"/>
                </a:solidFill>
              </a:rPr>
              <a:t>Требование </a:t>
            </a:r>
            <a:r>
              <a:rPr lang="ru-RU" b="1" u="sng" dirty="0" smtClean="0">
                <a:solidFill>
                  <a:prstClr val="black"/>
                </a:solidFill>
              </a:rPr>
              <a:t>6:</a:t>
            </a:r>
            <a:endParaRPr lang="ru-RU" b="1" u="sng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None/>
            </a:pPr>
            <a:r>
              <a:rPr lang="ru-RU" i="1" dirty="0" smtClean="0">
                <a:solidFill>
                  <a:prstClr val="black"/>
                </a:solidFill>
              </a:rPr>
              <a:t>Утвердить и принять Кодекс этического поведения и обеспечить Политику конфликта интересов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9890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51" y="-194672"/>
            <a:ext cx="11284273" cy="705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35781"/>
            <a:ext cx="10915549" cy="682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оценки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7" y="-927230"/>
            <a:ext cx="13840408" cy="77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318</Words>
  <Application>Microsoft Office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1_Solstice</vt:lpstr>
      <vt:lpstr>PowerPoint Presentation</vt:lpstr>
      <vt:lpstr>PowerPoint Presentation</vt:lpstr>
      <vt:lpstr>Оценка (ЕРА) ССМ </vt:lpstr>
      <vt:lpstr>Требования ГФ в отношении к СКК</vt:lpstr>
      <vt:lpstr>Требования ГФ в отношении членства в СКК</vt:lpstr>
      <vt:lpstr>PowerPoint Presentation</vt:lpstr>
      <vt:lpstr>PowerPoint Presentation</vt:lpstr>
      <vt:lpstr>PowerPoint Presentation</vt:lpstr>
      <vt:lpstr>Результат оценки</vt:lpstr>
      <vt:lpstr>Оценка реализации квалиф. принципов</vt:lpstr>
      <vt:lpstr>PowerPoint Presentation</vt:lpstr>
      <vt:lpstr>Индикаторы ГФ по ЕРА для КР</vt:lpstr>
      <vt:lpstr>Последующие шаги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2019-10-11T03:39:05Z</dcterms:created>
  <dcterms:modified xsi:type="dcterms:W3CDTF">2019-12-25T14:47:00Z</dcterms:modified>
</cp:coreProperties>
</file>