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da Estebesova" initials="" lastIdx="1" clrIdx="0"/>
  <p:cmAuthor id="1" name="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6826C7-26DC-447B-830A-E674493020C3}">
  <a:tblStyle styleId="{1D6826C7-26DC-447B-830A-E674493020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971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lide">
  <p:cSld name="1_Title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5942" y="5967650"/>
            <a:ext cx="2067183" cy="6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035" y="5814277"/>
            <a:ext cx="1430383" cy="8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759143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t="36352" r="38913"/>
          <a:stretch/>
        </p:blipFill>
        <p:spPr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59143" y="1276916"/>
            <a:ext cx="8216348" cy="12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BF7"/>
              </a:buClr>
              <a:buSzPts val="3600"/>
              <a:buFont typeface="Arial"/>
              <a:buNone/>
              <a:defRPr sz="3600" b="1" i="0">
                <a:solidFill>
                  <a:srgbClr val="DEEBF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759143" y="2799841"/>
            <a:ext cx="8216348" cy="65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7F9F"/>
              </a:buClr>
              <a:buSzPts val="2000"/>
              <a:buNone/>
              <a:defRPr sz="2000" b="0" i="0">
                <a:solidFill>
                  <a:srgbClr val="577F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 l="123" t="54602" r="55624" b="-474"/>
          <a:stretch/>
        </p:blipFill>
        <p:spPr>
          <a:xfrm rot="10800000">
            <a:off x="-1" y="3856525"/>
            <a:ext cx="1878228" cy="19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1759143" y="3919177"/>
            <a:ext cx="4691277" cy="34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BF7"/>
              </a:buClr>
              <a:buSzPts val="2000"/>
              <a:buNone/>
              <a:defRPr sz="2000" b="1" i="0">
                <a:solidFill>
                  <a:srgbClr val="DEEB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3"/>
          </p:nvPr>
        </p:nvSpPr>
        <p:spPr>
          <a:xfrm>
            <a:off x="1758950" y="4288132"/>
            <a:ext cx="4727575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BF7"/>
              </a:buClr>
              <a:buSzPts val="2000"/>
              <a:buNone/>
              <a:defRPr sz="2000" b="0" i="1">
                <a:solidFill>
                  <a:srgbClr val="DEEB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5649" y="5967650"/>
            <a:ext cx="1107242" cy="74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-Content_wGraphic">
  <p:cSld name="3_Title-Content_wGraphic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-5400000">
            <a:off x="8625264" y="-293275"/>
            <a:ext cx="3273461" cy="386001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600"/>
              <a:buFont typeface="Arial"/>
              <a:buNone/>
              <a:defRPr sz="3600" b="1" i="0">
                <a:solidFill>
                  <a:srgbClr val="577F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E73439"/>
              </a:buClr>
              <a:buSzPts val="2800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E73439"/>
              </a:buClr>
              <a:buSzPts val="2400"/>
              <a:buFont typeface="Arial"/>
              <a:buChar char="–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E73439"/>
              </a:buClr>
              <a:buSzPts val="2000"/>
              <a:buFont typeface="Calibri"/>
              <a:buChar char="‐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439"/>
              </a:buClr>
              <a:buSzPts val="1800"/>
              <a:buFont typeface="Arial"/>
              <a:buChar char="–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439"/>
              </a:buClr>
              <a:buSzPts val="1800"/>
              <a:buFont typeface="Arial"/>
              <a:buChar char="–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pecialContent">
  <p:cSld name="9_Special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7F9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77F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439"/>
              </a:buClr>
              <a:buSzPts val="2400"/>
              <a:buNone/>
              <a:defRPr sz="2400" b="1" i="0">
                <a:solidFill>
                  <a:srgbClr val="E734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3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439"/>
              </a:buClr>
              <a:buSzPts val="1800"/>
              <a:buChar char="•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aliev@fhi360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533400" y="1447800"/>
            <a:ext cx="9442091" cy="112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ru-RU" dirty="0"/>
              <a:t>Достижение целей и продолжение мер по контролю эпидемии – Проект «</a:t>
            </a:r>
            <a:r>
              <a:rPr lang="ru-RU" dirty="0" err="1"/>
              <a:t>EpiC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759143" y="2955883"/>
            <a:ext cx="8216348" cy="65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1850"/>
              <a:buNone/>
            </a:pPr>
            <a:r>
              <a:rPr lang="ru-RU" sz="1850" dirty="0"/>
              <a:t>Презентация для Комитета по борьбе с ВИЧ, ТБ и Малярией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77F9F"/>
              </a:buClr>
              <a:buSzPts val="1850"/>
              <a:buNone/>
            </a:pPr>
            <a:r>
              <a:rPr lang="en-US" sz="1850" dirty="0"/>
              <a:t>18 </a:t>
            </a:r>
            <a:r>
              <a:rPr lang="ru-RU" sz="1850" dirty="0"/>
              <a:t>июня </a:t>
            </a:r>
            <a:r>
              <a:rPr lang="en-US" sz="1850" dirty="0"/>
              <a:t>2020</a:t>
            </a:r>
            <a:endParaRPr dirty="0"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1759143" y="3919177"/>
            <a:ext cx="8832657" cy="36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BF7"/>
              </a:buClr>
              <a:buSzPts val="2000"/>
              <a:buNone/>
            </a:pPr>
            <a:r>
              <a:rPr lang="ru-RU" dirty="0"/>
              <a:t>Данияр </a:t>
            </a:r>
            <a:r>
              <a:rPr lang="ru-RU" dirty="0" err="1"/>
              <a:t>Салиев</a:t>
            </a:r>
            <a:r>
              <a:rPr lang="ru-RU" dirty="0"/>
              <a:t>, Директор Проекта </a:t>
            </a:r>
            <a:r>
              <a:rPr lang="en-US" dirty="0" err="1"/>
              <a:t>EpiC</a:t>
            </a:r>
            <a:r>
              <a:rPr lang="ru-RU" dirty="0"/>
              <a:t> в Кыргызской Республике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BF7"/>
              </a:buClr>
              <a:buSzPts val="20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833" b="10832"/>
          <a:stretch/>
        </p:blipFill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360487" y="4413406"/>
            <a:ext cx="4046644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Поощрение устойчивости и поддержка перехода к местному финансированию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4244454" y="4398893"/>
            <a:ext cx="7827803" cy="202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spcBef>
                <a:spcPts val="0"/>
              </a:spcBef>
            </a:pPr>
            <a:r>
              <a:rPr lang="ru-RU" dirty="0"/>
              <a:t>Проведение анализа затрат на услуги и вмешательства в связи с ВИЧ.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sz="1600" dirty="0" err="1"/>
              <a:t>Palladium</a:t>
            </a:r>
            <a:r>
              <a:rPr lang="ru-RU" sz="1600" dirty="0"/>
              <a:t> продолжит предыдущие анализы, и сделает оценку удельной стоимости, экономической эффективности и общей стоимости пакета вмешательств, необходимых для усиления каскада, с разбивкой по моделям предоставления услуг и КГН.</a:t>
            </a:r>
            <a:endParaRPr sz="1600" dirty="0"/>
          </a:p>
          <a:p>
            <a:pPr marL="228600" lvl="0" indent="-228600" algn="just"/>
            <a:r>
              <a:rPr lang="ru-RU" dirty="0"/>
              <a:t>Дальнейшая поддержка МЗ КР РЦ СПИД и НПО в реализации и укреплении </a:t>
            </a:r>
            <a:r>
              <a:rPr lang="ru-RU" dirty="0" err="1"/>
              <a:t>гос.соц.заказа</a:t>
            </a:r>
            <a:r>
              <a:rPr lang="ru-RU" dirty="0"/>
              <a:t>.</a:t>
            </a:r>
          </a:p>
          <a:p>
            <a:pPr marL="0" lv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208087" y="4521200"/>
            <a:ext cx="4046644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Поддержка мониторинга со стороны сообщества</a:t>
            </a: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3"/>
          </p:nvPr>
        </p:nvSpPr>
        <p:spPr>
          <a:xfrm>
            <a:off x="4389119" y="4521200"/>
            <a:ext cx="7594793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70000"/>
              </a:lnSpc>
              <a:spcBef>
                <a:spcPts val="0"/>
              </a:spcBef>
              <a:buSzPts val="1665"/>
            </a:pPr>
            <a:r>
              <a:rPr lang="ru-RU" dirty="0"/>
              <a:t>Привлечение НПО и представителей сообщества к мониторингу качества услуг для КГН</a:t>
            </a:r>
          </a:p>
          <a:p>
            <a:pPr marL="0" lvl="0" indent="0" algn="just">
              <a:lnSpc>
                <a:spcPct val="70000"/>
              </a:lnSpc>
              <a:spcBef>
                <a:spcPts val="0"/>
              </a:spcBef>
              <a:buSzPts val="1665"/>
              <a:buNone/>
            </a:pPr>
            <a:endParaRPr lang="ru-RU" dirty="0"/>
          </a:p>
          <a:p>
            <a:pPr marL="228600" lvl="0" indent="-228600" algn="just">
              <a:lnSpc>
                <a:spcPct val="70000"/>
              </a:lnSpc>
              <a:buSzPts val="1665"/>
            </a:pPr>
            <a:r>
              <a:rPr lang="ru-RU" dirty="0"/>
              <a:t>Оказание поддержки существующим в рамках других проектов механизмам по мониторингу силами сообщества, и внедрение/ адаптация лучших мировых практик по использованию инструментов для обратной связи от сообщества.</a:t>
            </a:r>
          </a:p>
        </p:txBody>
      </p:sp>
      <p:pic>
        <p:nvPicPr>
          <p:cNvPr id="11" name="Рисунок 10" descr="Изображение выглядит как человек, внутренний, ст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164DB13-4B3B-4E21-8249-D5EDEED8417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4268" b="242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87134" y="113091"/>
            <a:ext cx="11293217" cy="103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240"/>
              <a:buFont typeface="Arial"/>
              <a:buNone/>
            </a:pPr>
            <a:r>
              <a:rPr lang="ru-RU" sz="3240" dirty="0"/>
              <a:t>Имплементирующие партнеры Проекта «</a:t>
            </a:r>
            <a:r>
              <a:rPr lang="en-US" sz="3240" dirty="0" err="1"/>
              <a:t>EpiC</a:t>
            </a:r>
            <a:r>
              <a:rPr lang="ru-RU" sz="3240" dirty="0"/>
              <a:t>» и их целевые территории</a:t>
            </a:r>
            <a:r>
              <a:rPr lang="en-US" sz="3240" dirty="0"/>
              <a:t> </a:t>
            </a:r>
            <a:r>
              <a:rPr lang="ru-RU" sz="3240" dirty="0"/>
              <a:t>в Кыргызской Республике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315685" y="1258957"/>
            <a:ext cx="11651027" cy="526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lvl="0" indent="-3460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 dirty="0"/>
              <a:t>ОФ «РАНС Плюс»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/>
              <a:t>г. Бишкек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 err="1"/>
              <a:t>Аламудунский</a:t>
            </a:r>
            <a:r>
              <a:rPr lang="ru-RU" sz="2000" dirty="0"/>
              <a:t> район Чуйской области</a:t>
            </a:r>
            <a:endParaRPr dirty="0"/>
          </a:p>
          <a:p>
            <a:pPr marL="346075" lvl="0" indent="-3460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ru-RU" sz="2400" dirty="0"/>
              <a:t>ОО «Кыргыз Индиго»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/>
              <a:t>г. Бишкек</a:t>
            </a:r>
            <a:endParaRPr dirty="0"/>
          </a:p>
          <a:p>
            <a:pPr marL="346075" lvl="0" indent="-3460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ru-RU" sz="2400" dirty="0"/>
              <a:t>ОФ «Анти-Стигма»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 err="1"/>
              <a:t>Жайыльский</a:t>
            </a:r>
            <a:r>
              <a:rPr lang="ru-RU" sz="2000" dirty="0"/>
              <a:t>, Московский, </a:t>
            </a:r>
            <a:r>
              <a:rPr lang="ru-RU" sz="2000" dirty="0" err="1"/>
              <a:t>Сокулукский</a:t>
            </a:r>
            <a:r>
              <a:rPr lang="ru-RU" sz="2000" dirty="0"/>
              <a:t>, Иссык-Атинский и Чуйский районы Чуйской области</a:t>
            </a:r>
            <a:endParaRPr dirty="0"/>
          </a:p>
          <a:p>
            <a:pPr marL="346075" lvl="0" indent="-3460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ru-RU" sz="2400" dirty="0"/>
              <a:t>ОО «Крик Журавля»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/>
              <a:t>г. Ош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ru-RU" sz="2000" dirty="0"/>
              <a:t>Ошская область</a:t>
            </a:r>
            <a:endParaRPr dirty="0"/>
          </a:p>
          <a:p>
            <a:pPr marL="346075" lvl="1" indent="0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49391" y="370701"/>
            <a:ext cx="11293217" cy="61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600"/>
              <a:buFont typeface="Arial"/>
              <a:buNone/>
            </a:pPr>
            <a:r>
              <a:rPr lang="ru-RU" dirty="0"/>
              <a:t>Основные индикаторы Проекта «</a:t>
            </a:r>
            <a:r>
              <a:rPr lang="en-US" dirty="0" err="1"/>
              <a:t>EpiC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на</a:t>
            </a:r>
            <a:r>
              <a:rPr lang="en-US" dirty="0"/>
              <a:t> </a:t>
            </a:r>
            <a:r>
              <a:rPr lang="ru-RU" dirty="0"/>
              <a:t>ФГ</a:t>
            </a:r>
            <a:r>
              <a:rPr lang="en-US" dirty="0"/>
              <a:t>21</a:t>
            </a:r>
            <a:endParaRPr dirty="0"/>
          </a:p>
        </p:txBody>
      </p:sp>
      <p:graphicFrame>
        <p:nvGraphicFramePr>
          <p:cNvPr id="123" name="Google Shape;123;p17"/>
          <p:cNvGraphicFramePr/>
          <p:nvPr>
            <p:extLst>
              <p:ext uri="{D42A27DB-BD31-4B8C-83A1-F6EECF244321}">
                <p14:modId xmlns:p14="http://schemas.microsoft.com/office/powerpoint/2010/main" val="3273473427"/>
              </p:ext>
            </p:extLst>
          </p:nvPr>
        </p:nvGraphicFramePr>
        <p:xfrm>
          <a:off x="449391" y="2133600"/>
          <a:ext cx="8949500" cy="3635355"/>
        </p:xfrm>
        <a:graphic>
          <a:graphicData uri="http://schemas.openxmlformats.org/drawingml/2006/table">
            <a:tbl>
              <a:tblPr>
                <a:noFill/>
                <a:tableStyleId>{1D6826C7-26DC-447B-830A-E674493020C3}</a:tableStyleId>
              </a:tblPr>
              <a:tblGrid>
                <a:gridCol w="759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Индикатор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Цель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HTS_TST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людей прошедших тестирование на ВИЧ и получивших результат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5 027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HTS_POS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впервые выявленных ВИЧ положительных людей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789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HTS_SELF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розданных </a:t>
                      </a: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самотестов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на ВИЧ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1 300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TX_NEW_VERIFY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ЛЖВ впервые подключенных к АРТ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694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TX_CURR_VERIFY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ЛЖВ, которые получают АРТ по состоянию на конец отчетного периода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624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COMM_SUPP_RET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ЛЖВ, получающих услуги по уходу и поддержке в НПО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592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099431" y="1295401"/>
            <a:ext cx="7886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Спасибо за внимание!</a:t>
            </a:r>
            <a:br>
              <a:rPr lang="ru-RU" dirty="0">
                <a:solidFill>
                  <a:schemeClr val="accent2"/>
                </a:solidFill>
              </a:rPr>
            </a:br>
            <a:br>
              <a:rPr lang="ru-RU" dirty="0">
                <a:solidFill>
                  <a:schemeClr val="accent2"/>
                </a:solidFill>
              </a:rPr>
            </a:br>
            <a:br>
              <a:rPr lang="ru-RU" dirty="0">
                <a:solidFill>
                  <a:schemeClr val="accent2"/>
                </a:solidFill>
              </a:rPr>
            </a:br>
            <a:r>
              <a:rPr lang="ru-RU" sz="1600" dirty="0"/>
              <a:t>Данияр </a:t>
            </a:r>
            <a:r>
              <a:rPr lang="ru-RU" sz="1600" dirty="0" err="1"/>
              <a:t>Салиев</a:t>
            </a:r>
            <a:r>
              <a:rPr lang="ru-RU" sz="1600" dirty="0"/>
              <a:t> </a:t>
            </a:r>
            <a:r>
              <a:rPr lang="en-US" sz="1600" dirty="0"/>
              <a:t>| </a:t>
            </a:r>
            <a:r>
              <a:rPr lang="ru-RU" sz="1600" dirty="0"/>
              <a:t>Директор Проекта «</a:t>
            </a:r>
            <a:r>
              <a:rPr lang="en-US" sz="1600" dirty="0" err="1"/>
              <a:t>EpiC</a:t>
            </a:r>
            <a:r>
              <a:rPr lang="ru-RU" sz="1600" dirty="0"/>
              <a:t>» в КР</a:t>
            </a:r>
            <a:br>
              <a:rPr lang="ru-KG" sz="1600" dirty="0"/>
            </a:br>
            <a:r>
              <a:rPr lang="en-US" sz="1600" dirty="0"/>
              <a:t>email </a:t>
            </a:r>
            <a:r>
              <a:rPr lang="es-MX" sz="1600" u="sng" dirty="0">
                <a:hlinkClick r:id="rId3"/>
              </a:rPr>
              <a:t>Dsaliev@fhi360.org</a:t>
            </a:r>
            <a:r>
              <a:rPr lang="es-MX" sz="1600" dirty="0"/>
              <a:t> </a:t>
            </a:r>
            <a:br>
              <a:rPr lang="ru-KG" dirty="0"/>
            </a:br>
            <a:endParaRPr dirty="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3565" y="5871852"/>
            <a:ext cx="2118433" cy="651825"/>
          </a:xfrm>
          <a:prstGeom prst="rect">
            <a:avLst/>
          </a:prstGeom>
          <a:solidFill>
            <a:srgbClr val="D9E4F9"/>
          </a:solidFill>
          <a:ln>
            <a:noFill/>
          </a:ln>
        </p:spPr>
      </p:pic>
      <p:pic>
        <p:nvPicPr>
          <p:cNvPr id="130" name="Google Shape;130;p18" descr="A close up of a sign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9029" y="5770452"/>
            <a:ext cx="1430383" cy="84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5729" y="5871852"/>
            <a:ext cx="1107242" cy="74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508907" y="305064"/>
            <a:ext cx="7886700" cy="80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600"/>
              <a:buFont typeface="Arial"/>
              <a:buNone/>
            </a:pPr>
            <a:r>
              <a:rPr lang="ru-RU" dirty="0"/>
              <a:t>Проект «</a:t>
            </a:r>
            <a:r>
              <a:rPr lang="en-US" dirty="0" err="1"/>
              <a:t>EpiC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65034" y="1220170"/>
            <a:ext cx="11598366" cy="548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</a:rPr>
              <a:t>Это глобальный проект финансируемый</a:t>
            </a:r>
            <a:r>
              <a:rPr lang="en-US" sz="2400" dirty="0">
                <a:solidFill>
                  <a:schemeClr val="dk1"/>
                </a:solidFill>
              </a:rPr>
              <a:t> PEPFAR</a:t>
            </a:r>
            <a:r>
              <a:rPr lang="ru-RU" sz="2400" dirty="0">
                <a:solidFill>
                  <a:schemeClr val="dk1"/>
                </a:solidFill>
              </a:rPr>
              <a:t> и </a:t>
            </a:r>
            <a:r>
              <a:rPr lang="en-US" sz="2400" dirty="0">
                <a:solidFill>
                  <a:schemeClr val="dk1"/>
                </a:solidFill>
              </a:rPr>
              <a:t>USAID</a:t>
            </a:r>
            <a:r>
              <a:rPr lang="ru-RU" sz="2400" dirty="0">
                <a:solidFill>
                  <a:schemeClr val="dk1"/>
                </a:solidFill>
              </a:rPr>
              <a:t> с региональным офисом для стран ЦАР в Бишкеке, КР.</a:t>
            </a:r>
            <a:endParaRPr sz="2400" dirty="0"/>
          </a:p>
          <a:p>
            <a:pPr marL="346075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</a:rPr>
              <a:t>Нацелен на достижение и поддержание эпидемиологического контроля за ВИЧ инфекцией, период работы - с 15 апреля 2019 по 14 апреля 2024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endParaRPr sz="2400" dirty="0"/>
          </a:p>
          <a:p>
            <a:pPr marL="346075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</a:rPr>
              <a:t>Страновые Миссии </a:t>
            </a:r>
            <a:r>
              <a:rPr lang="en-US" sz="2400" dirty="0">
                <a:solidFill>
                  <a:schemeClr val="dk1"/>
                </a:solidFill>
              </a:rPr>
              <a:t>USAID </a:t>
            </a:r>
            <a:r>
              <a:rPr lang="ru-RU" sz="2400" dirty="0">
                <a:solidFill>
                  <a:schemeClr val="dk1"/>
                </a:solidFill>
              </a:rPr>
              <a:t>могут использовать данный глобальный механизм для реализации своих проектов.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endParaRPr sz="2400" dirty="0"/>
          </a:p>
          <a:p>
            <a:pPr marL="346075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sz="2400" dirty="0">
                <a:solidFill>
                  <a:schemeClr val="dk1"/>
                </a:solidFill>
              </a:rPr>
              <a:t>Предоставляет как техническую поддержку, так и оказывает прямые сервисы для улучшения показателей по профилактике, выявлению новых случаев ВИЧ, подключению к лечению и достижению вирусной супрессии.</a:t>
            </a:r>
            <a:endParaRPr sz="2400" dirty="0"/>
          </a:p>
          <a:p>
            <a:pPr marL="346075" lvl="0" indent="-228600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</a:rPr>
              <a:t>FHI 360 </a:t>
            </a:r>
            <a:r>
              <a:rPr lang="ru-RU" sz="2400" dirty="0">
                <a:solidFill>
                  <a:schemeClr val="dk1"/>
                </a:solidFill>
              </a:rPr>
              <a:t>основной имплементирующий партнер, работающий в КР в консорциуме с организациями Палладиум (ТП по </a:t>
            </a:r>
            <a:r>
              <a:rPr lang="ru-RU" sz="2400" dirty="0" err="1">
                <a:solidFill>
                  <a:schemeClr val="dk1"/>
                </a:solidFill>
              </a:rPr>
              <a:t>гос.соц.заказу</a:t>
            </a:r>
            <a:r>
              <a:rPr lang="ru-RU" sz="2400" dirty="0">
                <a:solidFill>
                  <a:schemeClr val="dk1"/>
                </a:solidFill>
              </a:rPr>
              <a:t> и финансированию ВИЧ программ) и Гоби групп (ТП по клиент-центрированным моделям оказания услуг).</a:t>
            </a:r>
            <a:endParaRPr sz="2400" dirty="0"/>
          </a:p>
          <a:p>
            <a:pPr marL="346075" lvl="0" indent="-1682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87134" y="113091"/>
            <a:ext cx="11121769" cy="80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600"/>
              <a:buFont typeface="Arial"/>
              <a:buNone/>
            </a:pPr>
            <a:r>
              <a:rPr lang="ru-RU" dirty="0"/>
              <a:t>Основные моменты</a:t>
            </a:r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315686" y="1027129"/>
            <a:ext cx="11647714" cy="552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lvl="0" indent="-3460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dirty="0"/>
              <a:t>«</a:t>
            </a:r>
            <a:r>
              <a:rPr lang="en-US" dirty="0" err="1"/>
              <a:t>EpiC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– это новый проект, а не прямое продолжение Проекта </a:t>
            </a:r>
            <a:r>
              <a:rPr lang="en-US" dirty="0"/>
              <a:t>USAID </a:t>
            </a:r>
            <a:r>
              <a:rPr lang="ru-RU" dirty="0"/>
              <a:t>«Флагман»</a:t>
            </a:r>
            <a:endParaRPr lang="en-US"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</a:pPr>
            <a:r>
              <a:rPr lang="ru-RU" dirty="0"/>
              <a:t>Мы будем основываться на успехах, извлеченных уроках и трудностях Проекта «Флагман» при подготовке и реализации подходов Проекта «</a:t>
            </a:r>
            <a:r>
              <a:rPr lang="en-US" dirty="0" err="1"/>
              <a:t>EpiC</a:t>
            </a:r>
            <a:r>
              <a:rPr lang="ru-RU" dirty="0"/>
              <a:t>»</a:t>
            </a:r>
            <a:endParaRPr lang="en-US" dirty="0"/>
          </a:p>
          <a:p>
            <a:pPr marL="346075" lvl="0" indent="-346075" algn="just"/>
            <a:r>
              <a:rPr lang="ru-RU" dirty="0"/>
              <a:t>Преемственность и инновации</a:t>
            </a:r>
            <a:endParaRPr lang="en-US"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</a:pPr>
            <a:r>
              <a:rPr lang="ru-RU" dirty="0"/>
              <a:t>Что сработало и должно продолжаться и расширяться? Что было недостаточно эффективным, и что можно было бы сделать по другому? Есть ли новые подходы, которые можно попробовать и почему?</a:t>
            </a:r>
            <a:endParaRPr dirty="0"/>
          </a:p>
          <a:p>
            <a:pPr marL="346075" lvl="0" indent="-346075" algn="just"/>
            <a:r>
              <a:rPr lang="ru-RU" dirty="0"/>
              <a:t>Данные и опыт</a:t>
            </a:r>
            <a:endParaRPr dirty="0"/>
          </a:p>
          <a:p>
            <a:pPr marL="685800" lvl="1" indent="-339725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</a:pPr>
            <a:r>
              <a:rPr lang="ru-RU" dirty="0"/>
              <a:t>Что говорят данные об эффективных подходах и имеющихся пробелах? Какие активности мы предлагаем</a:t>
            </a:r>
            <a:r>
              <a:rPr lang="en-US" dirty="0"/>
              <a:t>?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59896" y="212574"/>
            <a:ext cx="11508921" cy="101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F9F"/>
              </a:buClr>
              <a:buSzPts val="3600"/>
              <a:buFont typeface="Arial"/>
              <a:buNone/>
            </a:pPr>
            <a:r>
              <a:rPr lang="ru-RU" dirty="0"/>
              <a:t>Приоритетные направления в Кыргызской Республике</a:t>
            </a:r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41514" y="1230330"/>
            <a:ext cx="11745686" cy="541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lvl="0" indent="-3460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ru-RU" sz="2000" dirty="0"/>
              <a:t>Увеличение </a:t>
            </a:r>
            <a:r>
              <a:rPr lang="ru-RU" sz="2000" b="1" dirty="0"/>
              <a:t>выявления новых случаев</a:t>
            </a:r>
            <a:r>
              <a:rPr lang="ru-RU" sz="2000" dirty="0"/>
              <a:t> </a:t>
            </a:r>
            <a:r>
              <a:rPr lang="ru-RU" sz="2000" b="1" dirty="0"/>
              <a:t>ВИЧ</a:t>
            </a:r>
            <a:r>
              <a:rPr lang="ru-RU" sz="2000" dirty="0"/>
              <a:t>: выход на существующие и новые целевые группы; расширение и внедрение новых подходов в тестировании.</a:t>
            </a:r>
            <a:endParaRPr lang="en-US" sz="2400" dirty="0"/>
          </a:p>
          <a:p>
            <a:pPr marL="346075" lvl="0" indent="-3460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ru-RU" sz="2000" dirty="0"/>
              <a:t>Расширение </a:t>
            </a:r>
            <a:r>
              <a:rPr lang="ru-RU" sz="2000" b="1" dirty="0"/>
              <a:t>ДКП</a:t>
            </a:r>
            <a:r>
              <a:rPr lang="ru-RU" sz="2000" dirty="0"/>
              <a:t> на новые группы, как часть профилактических программ.</a:t>
            </a:r>
            <a:endParaRPr lang="en-US" sz="2400" dirty="0"/>
          </a:p>
          <a:p>
            <a:pPr marL="346075" lvl="0" indent="-3460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ru-RU" sz="2000" dirty="0"/>
              <a:t>Улучшение показателей по лечению и вирусной супрессии: </a:t>
            </a:r>
            <a:r>
              <a:rPr lang="ru-RU" sz="2000" b="1" dirty="0"/>
              <a:t>Дифференцированные модели предоставления услуг</a:t>
            </a:r>
            <a:r>
              <a:rPr lang="ru-RU" sz="2000" dirty="0"/>
              <a:t>, включая АРТ на базе сообщества</a:t>
            </a:r>
            <a:r>
              <a:rPr lang="en-US" sz="2000" dirty="0"/>
              <a:t>.</a:t>
            </a:r>
            <a:endParaRPr lang="en-US" sz="2400" dirty="0"/>
          </a:p>
          <a:p>
            <a:pPr marL="346075" lvl="0" indent="-346075" algn="just">
              <a:buClr>
                <a:schemeClr val="accent4"/>
              </a:buClr>
              <a:buSzPts val="2400"/>
            </a:pPr>
            <a:r>
              <a:rPr lang="ru-RU" sz="2000" dirty="0"/>
              <a:t>Усиление </a:t>
            </a:r>
            <a:r>
              <a:rPr lang="ru-RU" sz="2000" b="1" dirty="0"/>
              <a:t>коммуникационных стратегий по изменению социального поведения</a:t>
            </a:r>
            <a:r>
              <a:rPr lang="ru-RU" sz="2000" dirty="0"/>
              <a:t>, формированию спроса на услуги и снижение уровня стигмы.</a:t>
            </a:r>
            <a:endParaRPr sz="2400" dirty="0"/>
          </a:p>
          <a:p>
            <a:pPr marL="346075" lvl="0" indent="-346075" algn="just">
              <a:buClr>
                <a:schemeClr val="accent4"/>
              </a:buClr>
              <a:buSzPts val="2400"/>
            </a:pPr>
            <a:r>
              <a:rPr lang="ru-RU" sz="2000" dirty="0"/>
              <a:t>Улучшение </a:t>
            </a:r>
            <a:r>
              <a:rPr lang="ru-RU" sz="2000" b="1" dirty="0"/>
              <a:t>сбора и анализа данных</a:t>
            </a:r>
            <a:r>
              <a:rPr lang="ru-RU" sz="2000" dirty="0"/>
              <a:t> для принятия программных решений.</a:t>
            </a:r>
            <a:endParaRPr sz="2400" dirty="0"/>
          </a:p>
          <a:p>
            <a:pPr marL="346075" lvl="0" indent="-346075" algn="just">
              <a:buClr>
                <a:schemeClr val="accent4"/>
              </a:buClr>
              <a:buSzPts val="2400"/>
            </a:pPr>
            <a:r>
              <a:rPr lang="ru-RU" sz="2000" dirty="0"/>
              <a:t>Техническая поддержка в области финансирования здравоохранения для расширения </a:t>
            </a:r>
            <a:r>
              <a:rPr lang="ru-RU" sz="2000" b="1" dirty="0" err="1"/>
              <a:t>гос.соц.заказа</a:t>
            </a:r>
            <a:r>
              <a:rPr lang="ru-RU" sz="2000" b="1" dirty="0"/>
              <a:t> </a:t>
            </a:r>
            <a:r>
              <a:rPr lang="ru-RU" sz="2000" dirty="0"/>
              <a:t>и роли НПО в предоставлении услуг в связи с ВИЧ.</a:t>
            </a:r>
            <a:endParaRPr sz="2400" dirty="0"/>
          </a:p>
          <a:p>
            <a:pPr marL="346075" lvl="0" indent="-346075" algn="just">
              <a:buClr>
                <a:schemeClr val="accent4"/>
              </a:buClr>
              <a:buSzPts val="2400"/>
            </a:pPr>
            <a:r>
              <a:rPr lang="ru-RU" sz="2000" dirty="0"/>
              <a:t>Поддержка </a:t>
            </a:r>
            <a:r>
              <a:rPr lang="ru-RU" sz="2000" b="1" dirty="0"/>
              <a:t>мониторинга силами сообщества</a:t>
            </a:r>
            <a:r>
              <a:rPr lang="ru-RU" sz="2000" dirty="0"/>
              <a:t> для обеспечения качества услуг и непрерывности оказания медицинской помощи.</a:t>
            </a:r>
            <a:endParaRPr sz="2400" dirty="0"/>
          </a:p>
          <a:p>
            <a:pPr marL="346075" lvl="0" indent="-193675" algn="just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15686" y="4231445"/>
            <a:ext cx="3324433" cy="224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Увеличение выявления случаев ВИЧ среди ключевых групп населения</a:t>
            </a: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3924127" y="4064001"/>
            <a:ext cx="7952187" cy="256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Применение комбинированных подходов по выявлению новых случаев ВИЧ, включая тестирование социальных и рискованных сетей, партнеров ЛЖВ и онлайн-методы.</a:t>
            </a:r>
            <a:endParaRPr dirty="0"/>
          </a:p>
          <a:p>
            <a:pPr marL="228600" lvl="0" indent="-228600" algn="just">
              <a:lnSpc>
                <a:spcPct val="80000"/>
              </a:lnSpc>
            </a:pPr>
            <a:r>
              <a:rPr lang="ru-RU" dirty="0"/>
              <a:t>Расширение доступа к самотестированию на ВИЧ (например, через новые онлайн-платформы или аптечные сети)</a:t>
            </a:r>
            <a:endParaRPr dirty="0"/>
          </a:p>
          <a:p>
            <a:pPr marL="228600" lvl="0" indent="-228600" algn="just">
              <a:lnSpc>
                <a:spcPct val="80000"/>
              </a:lnSpc>
            </a:pPr>
            <a:r>
              <a:rPr lang="ru-RU" dirty="0"/>
              <a:t>Совместно с РЦ СПИД и другими партнерами изучение потенциальных пробелов в каскаде от первого теста в НПО до подтверждающего тестирования в центрах СПИД, а также рассмотрение возможности для разработки более быстрого алгоритма тестирования на ВИЧ для КГН на уровне НПО.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5" name="Рисунок 4" descr="Изображение выглядит как внутренний, человек, стол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F86D5B13-124B-410E-B7D3-7D8BB5B455D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7127" b="27127"/>
          <a:stretch>
            <a:fillRect/>
          </a:stretch>
        </p:blipFill>
        <p:spPr>
          <a:xfrm>
            <a:off x="0" y="1"/>
            <a:ext cx="12192000" cy="3886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243646" y="4424326"/>
            <a:ext cx="3034983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Расширение доступа и использования ДКП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3278629" y="4327452"/>
            <a:ext cx="8669725" cy="253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80000"/>
              </a:lnSpc>
              <a:spcBef>
                <a:spcPts val="0"/>
              </a:spcBef>
            </a:pPr>
            <a:r>
              <a:rPr lang="ru-RU" sz="1700" dirty="0"/>
              <a:t>Оказание технической поддержки в разработке протоколов, инструкций, учебных программ и </a:t>
            </a:r>
            <a:r>
              <a:rPr lang="ru-RU" sz="1700" dirty="0" err="1"/>
              <a:t>СОПов</a:t>
            </a:r>
            <a:r>
              <a:rPr lang="ru-RU" sz="1700" dirty="0"/>
              <a:t> по ДКП, и поддержка внедрения ДКП на основании подходов, с доказанной эффективностью.</a:t>
            </a:r>
            <a:endParaRPr sz="1700" dirty="0"/>
          </a:p>
          <a:p>
            <a:pPr marL="228600" lvl="0" indent="-228600" algn="just">
              <a:lnSpc>
                <a:spcPct val="80000"/>
              </a:lnSpc>
              <a:spcBef>
                <a:spcPts val="600"/>
              </a:spcBef>
            </a:pPr>
            <a:r>
              <a:rPr lang="ru-RU" sz="1700" dirty="0"/>
              <a:t>Оказание поддержки РЦ СПИД и другим партнерам в пилотировании децентрализованных моделей распространения ДКП, на основании анализа проведенного Гоби групп (например ДКП на уровне сообщества, через аптеки).</a:t>
            </a:r>
            <a:endParaRPr sz="1700" dirty="0"/>
          </a:p>
          <a:p>
            <a:pPr marL="228600" lvl="0" indent="-228600" algn="just">
              <a:lnSpc>
                <a:spcPct val="80000"/>
              </a:lnSpc>
              <a:spcBef>
                <a:spcPts val="600"/>
              </a:spcBef>
            </a:pPr>
            <a:r>
              <a:rPr lang="ru-RU" sz="1700" dirty="0"/>
              <a:t>Привлечение всех заинтересованных сторон (ОЗ, международные организации, НПО, представителей сообщества) в информирование и создание спроса на ДКП среди КГН, используя результаты анализа Гоби групп</a:t>
            </a:r>
            <a:endParaRPr sz="1700" dirty="0"/>
          </a:p>
          <a:p>
            <a:pPr marL="228600" lvl="0" indent="-1143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700" dirty="0"/>
          </a:p>
        </p:txBody>
      </p:sp>
      <p:pic>
        <p:nvPicPr>
          <p:cNvPr id="76" name="Google Shape;76;p10" descr="A person standing in front of a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330" b="14330"/>
          <a:stretch/>
        </p:blipFill>
        <p:spPr>
          <a:xfrm>
            <a:off x="0" y="1"/>
            <a:ext cx="12192000" cy="4182600"/>
          </a:xfrm>
          <a:prstGeom prst="rect">
            <a:avLst/>
          </a:prstGeom>
          <a:solidFill>
            <a:srgbClr val="11254D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 descr="A picture containing person, indoor, sitting, young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154" b="9155"/>
          <a:stretch/>
        </p:blipFill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60605" y="4414874"/>
            <a:ext cx="3034983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Улучшение показателей по лечению и вирусной супрессии</a:t>
            </a:r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3395588" y="4414874"/>
            <a:ext cx="8644012" cy="22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spcBef>
                <a:spcPts val="0"/>
              </a:spcBef>
            </a:pPr>
            <a:r>
              <a:rPr lang="ru-RU" dirty="0"/>
              <a:t>Использование эффективных моделей по принципу равный-равному для подключения ВИЧ-положительных людей к АРТ и достижения вирусной супрессии.</a:t>
            </a:r>
            <a:endParaRPr dirty="0"/>
          </a:p>
          <a:p>
            <a:pPr marL="228600" lvl="0" indent="-228600" algn="just">
              <a:spcBef>
                <a:spcPts val="600"/>
              </a:spcBef>
            </a:pPr>
            <a:r>
              <a:rPr lang="ru-RU" dirty="0"/>
              <a:t>Использование клиент-центрированного подхода при создании моделей по выдаче АРТ и поддержки на базе сообщества.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ru-RU" dirty="0" err="1"/>
              <a:t>Адвокация</a:t>
            </a:r>
            <a:r>
              <a:rPr lang="ru-RU" dirty="0"/>
              <a:t> по устранению барьеров к своевременному подключению к АРТ, а также поддержка перехода на </a:t>
            </a:r>
            <a:r>
              <a:rPr lang="en-US" dirty="0"/>
              <a:t>TLD</a:t>
            </a:r>
            <a:r>
              <a:rPr lang="ru-RU" dirty="0"/>
              <a:t> схемы и выдачу АРТ на несколько месяцев.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 descr="A picture containing foo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69" r="9668"/>
          <a:stretch/>
        </p:blipFill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  <a:ln>
            <a:noFill/>
          </a:ln>
        </p:spPr>
      </p:pic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228601" y="4521200"/>
            <a:ext cx="2743199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Реализация коммуникационных стратегий по изменению социального поведения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2819400" y="4428011"/>
            <a:ext cx="8839200" cy="227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algn="just">
              <a:lnSpc>
                <a:spcPct val="80000"/>
              </a:lnSpc>
              <a:buSzPts val="1600"/>
            </a:pPr>
            <a:r>
              <a:rPr lang="ru-RU" dirty="0"/>
              <a:t>Усиление коммуникационных возможностей НПО и внедрение новых коммуникационных посланий, материалов и инструментов для новых моделей и подходов  (например для ДКП или «Н=Н»).</a:t>
            </a:r>
            <a:endParaRPr dirty="0"/>
          </a:p>
          <a:p>
            <a:pPr marL="228600" lvl="0" indent="-228600" algn="just">
              <a:lnSpc>
                <a:spcPct val="80000"/>
              </a:lnSpc>
              <a:buSzPts val="1600"/>
            </a:pPr>
            <a:r>
              <a:rPr lang="ru-RU" dirty="0"/>
              <a:t>Усиление потенциала НПО для расширение охвата и спроса на услуги через интернет и социальные сети.</a:t>
            </a:r>
            <a:endParaRPr sz="2000" dirty="0"/>
          </a:p>
          <a:p>
            <a:pPr marL="228600" lvl="0" indent="-228600" algn="just">
              <a:lnSpc>
                <a:spcPct val="80000"/>
              </a:lnSpc>
              <a:buSzPts val="1600"/>
            </a:pPr>
            <a:r>
              <a:rPr lang="ru-RU" dirty="0"/>
              <a:t>Поддержка страновых инициатив по разработке плана действий по борьбе со стигмой и дискриминацией на основе результатов индекса стигмы, проведенного в 2020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251630" y="4521200"/>
            <a:ext cx="4046644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Улучшение сбора и анализа данных для принятия программных решений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3"/>
          </p:nvPr>
        </p:nvSpPr>
        <p:spPr>
          <a:xfrm>
            <a:off x="4430486" y="4521200"/>
            <a:ext cx="7587343" cy="210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70000"/>
              </a:lnSpc>
              <a:buSzPts val="1665"/>
            </a:pPr>
            <a:r>
              <a:rPr lang="ru-RU" sz="1665" dirty="0"/>
              <a:t>Пересмотр и адаптация системы сбора и базы данных Проекта «Флагман» для отражения показателей и целей Проекта «</a:t>
            </a:r>
            <a:r>
              <a:rPr lang="en-US" sz="1665" dirty="0"/>
              <a:t>E</a:t>
            </a:r>
            <a:r>
              <a:rPr lang="ru-RU" sz="1665" dirty="0" err="1"/>
              <a:t>piC</a:t>
            </a:r>
            <a:r>
              <a:rPr lang="ru-RU" sz="1665" dirty="0"/>
              <a:t>».</a:t>
            </a:r>
            <a:endParaRPr dirty="0"/>
          </a:p>
          <a:p>
            <a:pPr marL="228600" lvl="0" indent="-228600" algn="just">
              <a:lnSpc>
                <a:spcPct val="70000"/>
              </a:lnSpc>
              <a:buSzPts val="1665"/>
            </a:pPr>
            <a:r>
              <a:rPr lang="ru-RU" sz="1665" dirty="0"/>
              <a:t>Внедрение подходов по анализу новых случаев ВИЧ для выявления вероятных новых контактных лиц, подключения к лечению потерянных ЛЖВ и оказания поддержки по приверженности.</a:t>
            </a:r>
            <a:endParaRPr dirty="0"/>
          </a:p>
          <a:p>
            <a:pPr marL="228600" lvl="0" indent="-228600" algn="just">
              <a:lnSpc>
                <a:spcPct val="70000"/>
              </a:lnSpc>
              <a:buSzPts val="1665"/>
            </a:pPr>
            <a:r>
              <a:rPr lang="ru-RU" sz="1665" dirty="0"/>
              <a:t>Усиление потенциала НПО для анализа каскадов и использования данных для принятия решений и мониторинга</a:t>
            </a:r>
            <a:endParaRPr dirty="0"/>
          </a:p>
        </p:txBody>
      </p:sp>
      <p:pic>
        <p:nvPicPr>
          <p:cNvPr id="97" name="Google Shape;97;p13" descr="A close up of a piece of pap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137" r="14137"/>
          <a:stretch/>
        </p:blipFill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Epi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1064</Words>
  <Application>Microsoft Office PowerPoint</Application>
  <PresentationFormat>Широкоэкранный</PresentationFormat>
  <Paragraphs>84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ThemeEpiC</vt:lpstr>
      <vt:lpstr>Достижение целей и продолжение мер по контролю эпидемии – Проект «EpiC»</vt:lpstr>
      <vt:lpstr>Проект «EpiC»</vt:lpstr>
      <vt:lpstr>Основные моменты</vt:lpstr>
      <vt:lpstr>Приоритетные направления в Кыргызской Республике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Имплементирующие партнеры Проекта «EpiC» и их целевые территории в Кыргызской Республике</vt:lpstr>
      <vt:lpstr>Основные индикаторы Проекта «EpiC» на ФГ21</vt:lpstr>
      <vt:lpstr>Спасибо за внимание!   Данияр Салиев | Директор Проекта «EpiC» в КР email Dsaliev@fhi360.org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Targets and Maintaining Epidemic Control (EpiC) Project</dc:title>
  <dc:creator>Caruser</dc:creator>
  <cp:lastModifiedBy>Daniiar Saliev</cp:lastModifiedBy>
  <cp:revision>52</cp:revision>
  <dcterms:modified xsi:type="dcterms:W3CDTF">2020-06-18T07:15:31Z</dcterms:modified>
</cp:coreProperties>
</file>