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7" r:id="rId2"/>
    <p:sldId id="1181" r:id="rId3"/>
    <p:sldId id="1180" r:id="rId4"/>
    <p:sldId id="1182" r:id="rId5"/>
    <p:sldId id="1183" r:id="rId6"/>
    <p:sldId id="1187" r:id="rId7"/>
    <p:sldId id="264" r:id="rId8"/>
    <p:sldId id="1188" r:id="rId9"/>
    <p:sldId id="283" r:id="rId10"/>
    <p:sldId id="273" r:id="rId11"/>
    <p:sldId id="1184" r:id="rId12"/>
    <p:sldId id="274" r:id="rId13"/>
    <p:sldId id="1185" r:id="rId14"/>
    <p:sldId id="281" r:id="rId15"/>
    <p:sldId id="1186" r:id="rId16"/>
    <p:sldId id="287" r:id="rId17"/>
    <p:sldId id="288" r:id="rId18"/>
    <p:sldId id="284" r:id="rId19"/>
    <p:sldId id="290" r:id="rId20"/>
    <p:sldId id="280" r:id="rId21"/>
    <p:sldId id="282" r:id="rId22"/>
    <p:sldId id="1165" r:id="rId23"/>
    <p:sldId id="1166" r:id="rId24"/>
    <p:sldId id="1167" r:id="rId25"/>
    <p:sldId id="1168" r:id="rId26"/>
    <p:sldId id="1169" r:id="rId27"/>
    <p:sldId id="1173" r:id="rId28"/>
    <p:sldId id="1171" r:id="rId29"/>
    <p:sldId id="1175" r:id="rId30"/>
    <p:sldId id="1177" r:id="rId31"/>
    <p:sldId id="1176" r:id="rId32"/>
    <p:sldId id="1178" r:id="rId33"/>
    <p:sldId id="1172" r:id="rId34"/>
    <p:sldId id="1174" r:id="rId35"/>
    <p:sldId id="1170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lides" id="{AF68C180-A82C-4731-837A-867B733B60C8}">
          <p14:sldIdLst>
            <p14:sldId id="257"/>
            <p14:sldId id="1181"/>
            <p14:sldId id="1180"/>
            <p14:sldId id="1182"/>
            <p14:sldId id="1183"/>
            <p14:sldId id="1187"/>
            <p14:sldId id="264"/>
            <p14:sldId id="1188"/>
            <p14:sldId id="283"/>
            <p14:sldId id="273"/>
            <p14:sldId id="1184"/>
            <p14:sldId id="274"/>
            <p14:sldId id="1185"/>
            <p14:sldId id="281"/>
            <p14:sldId id="1186"/>
            <p14:sldId id="287"/>
            <p14:sldId id="288"/>
            <p14:sldId id="284"/>
            <p14:sldId id="290"/>
            <p14:sldId id="280"/>
          </p14:sldIdLst>
        </p14:section>
        <p14:section name="Appendix" id="{4A66D07A-BE46-4667-A52D-9CDF3FAA499F}">
          <p14:sldIdLst>
            <p14:sldId id="282"/>
            <p14:sldId id="1165"/>
            <p14:sldId id="1166"/>
            <p14:sldId id="1167"/>
            <p14:sldId id="1168"/>
            <p14:sldId id="1169"/>
            <p14:sldId id="1173"/>
            <p14:sldId id="1171"/>
            <p14:sldId id="1175"/>
            <p14:sldId id="1177"/>
            <p14:sldId id="1176"/>
            <p14:sldId id="1178"/>
            <p14:sldId id="1172"/>
            <p14:sldId id="1174"/>
            <p14:sldId id="11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ron Osborne" initials="AO" lastIdx="36" clrIdx="0"/>
  <p:cmAuthor id="2" name="Sherrie Kelly" initials="SK" lastIdx="33" clrIdx="1">
    <p:extLst>
      <p:ext uri="{19B8F6BF-5375-455C-9EA6-DF929625EA0E}">
        <p15:presenceInfo xmlns:p15="http://schemas.microsoft.com/office/powerpoint/2012/main" userId="aaaa776315c6fb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3" autoAdjust="0"/>
    <p:restoredTop sz="93571" autoAdjust="0"/>
  </p:normalViewPr>
  <p:slideViewPr>
    <p:cSldViewPr snapToGrid="0">
      <p:cViewPr varScale="1">
        <p:scale>
          <a:sx n="73" d="100"/>
          <a:sy n="73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/>
              <a:t>Оценочное кол-во ВИЧ</a:t>
            </a:r>
            <a:endParaRPr lang="en-AU" dirty="0"/>
          </a:p>
        </c:rich>
      </c:tx>
      <c:overlay val="0"/>
      <c:spPr>
        <a:noFill/>
        <a:ln>
          <a:noFill/>
          <a:prstDash val="solid"/>
        </a:ln>
      </c:spPr>
    </c:title>
    <c:autoTitleDeleted val="0"/>
    <c:plotArea>
      <c:layout>
        <c:manualLayout>
          <c:layoutTarget val="inner"/>
          <c:xMode val="edge"/>
          <c:yMode val="edge"/>
          <c:x val="0.1216257728306458"/>
          <c:y val="0.13956057432605329"/>
          <c:w val="0.80124772864930349"/>
          <c:h val="0.63080782184008499"/>
        </c:manualLayout>
      </c:layout>
      <c:lineChart>
        <c:grouping val="standard"/>
        <c:varyColors val="0"/>
        <c:ser>
          <c:idx val="0"/>
          <c:order val="0"/>
          <c:tx>
            <c:strRef>
              <c:f>'Analysis B1'!$A$4</c:f>
              <c:strCache>
                <c:ptCount val="1"/>
                <c:pt idx="0">
                  <c:v>Текущие расходы</c:v>
                </c:pt>
              </c:strCache>
            </c:strRef>
          </c:tx>
          <c:spPr>
            <a:ln w="28575" cap="rnd">
              <a:solidFill>
                <a:srgbClr val="CD202C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B1'!$E$2:$I$2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'Analysis B1'!$E$4:$I$4</c:f>
              <c:numCache>
                <c:formatCode>#,##0</c:formatCode>
                <c:ptCount val="5"/>
                <c:pt idx="0">
                  <c:v>843</c:v>
                </c:pt>
                <c:pt idx="1">
                  <c:v>744</c:v>
                </c:pt>
                <c:pt idx="2">
                  <c:v>579</c:v>
                </c:pt>
                <c:pt idx="3">
                  <c:v>520</c:v>
                </c:pt>
                <c:pt idx="4">
                  <c:v>535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45-49F9-BAB8-BE5A55248925}"/>
            </c:ext>
          </c:extLst>
        </c:ser>
        <c:ser>
          <c:idx val="1"/>
          <c:order val="1"/>
          <c:tx>
            <c:strRef>
              <c:f>'Analysis B1'!$A$3</c:f>
              <c:strCache>
                <c:ptCount val="1"/>
                <c:pt idx="0">
                  <c:v>0 расходов</c:v>
                </c:pt>
              </c:strCache>
            </c:strRef>
          </c:tx>
          <c:spPr>
            <a:ln w="28575" cap="rnd">
              <a:solidFill>
                <a:srgbClr val="0055AA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B1'!$E$2:$I$2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'Analysis B1'!$E$3:$I$3</c:f>
              <c:numCache>
                <c:formatCode>#,##0</c:formatCode>
                <c:ptCount val="5"/>
                <c:pt idx="0">
                  <c:v>843</c:v>
                </c:pt>
                <c:pt idx="1">
                  <c:v>744</c:v>
                </c:pt>
                <c:pt idx="2">
                  <c:v>937</c:v>
                </c:pt>
                <c:pt idx="3">
                  <c:v>1263</c:v>
                </c:pt>
                <c:pt idx="4">
                  <c:v>1425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45-49F9-BAB8-BE5A55248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6891263"/>
        <c:axId val="1360305247"/>
      </c:lineChart>
      <c:catAx>
        <c:axId val="14768912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47539192941956282"/>
              <c:y val="0.87080477064023343"/>
            </c:manualLayout>
          </c:layout>
          <c:overlay val="0"/>
          <c:spPr>
            <a:noFill/>
            <a:ln>
              <a:noFill/>
              <a:prstDash val="solid"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60305247"/>
        <c:crosses val="autoZero"/>
        <c:auto val="1"/>
        <c:lblAlgn val="ctr"/>
        <c:lblOffset val="100"/>
        <c:noMultiLvlLbl val="0"/>
      </c:catAx>
      <c:valAx>
        <c:axId val="136030524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6891263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0599316594859599"/>
          <c:y val="0.91217731014887971"/>
          <c:w val="0.78801366810280793"/>
          <c:h val="8.7822689851120322E-2"/>
        </c:manualLayout>
      </c:layout>
      <c:overlay val="0"/>
      <c:spPr>
        <a:noFill/>
        <a:ln>
          <a:noFill/>
          <a:prstDash val="solid"/>
        </a:ln>
      </c:spPr>
      <c:txPr>
        <a:bodyPr rot="0" spcFirstLastPara="1" vertOverflow="ellipsis" vert="horz" wrap="square" anchor="ctr" anchorCtr="1"/>
        <a:lstStyle/>
        <a:p>
          <a:pPr>
            <a:defRPr sz="1400" b="0" i="0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510596518179136"/>
          <c:y val="2.6384307468412221E-2"/>
          <c:w val="0.46155134086500049"/>
          <c:h val="0.791548261523489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Optimization_graph_B3!$B$2</c:f>
              <c:strCache>
                <c:ptCount val="1"/>
                <c:pt idx="0">
                  <c:v>Antiretroviral therapy</c:v>
                </c:pt>
              </c:strCache>
            </c:strRef>
          </c:tx>
          <c:spPr>
            <a:solidFill>
              <a:schemeClr val="accent1"/>
            </a:solidFill>
            <a:ln>
              <a:noFill/>
              <a:prstDash val="solid"/>
            </a:ln>
          </c:spPr>
          <c:invertIfNegative val="0"/>
          <c:cat>
            <c:strRef>
              <c:f>Optimization_graph_B3!$C$1:$D$1</c:f>
              <c:strCache>
                <c:ptCount val="2"/>
                <c:pt idx="0">
                  <c:v>100% latest reported</c:v>
                </c:pt>
                <c:pt idx="1">
                  <c:v>Optimized for 95-95-95</c:v>
                </c:pt>
              </c:strCache>
            </c:strRef>
          </c:cat>
          <c:val>
            <c:numRef>
              <c:f>Optimization_graph_B3!$C$2:$D$2</c:f>
              <c:numCache>
                <c:formatCode>_-* #,##0.0_-;\-* #,##0.0_-;_-* "-"??_-;_-@_-</c:formatCode>
                <c:ptCount val="2"/>
                <c:pt idx="0">
                  <c:v>1575992</c:v>
                </c:pt>
                <c:pt idx="1">
                  <c:v>3646351.3933644281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6A-4AE1-997C-BE27A7CA6701}"/>
            </c:ext>
          </c:extLst>
        </c:ser>
        <c:ser>
          <c:idx val="1"/>
          <c:order val="1"/>
          <c:tx>
            <c:strRef>
              <c:f>Optimization_graph_B3!$B$3</c:f>
              <c:strCache>
                <c:ptCount val="1"/>
                <c:pt idx="0">
                  <c:v>Prevention of mother-to-child transmission</c:v>
                </c:pt>
              </c:strCache>
            </c:strRef>
          </c:tx>
          <c:spPr>
            <a:solidFill>
              <a:schemeClr val="accent2"/>
            </a:solidFill>
            <a:ln>
              <a:noFill/>
              <a:prstDash val="solid"/>
            </a:ln>
          </c:spPr>
          <c:invertIfNegative val="0"/>
          <c:cat>
            <c:strRef>
              <c:f>Optimization_graph_B3!$C$1:$D$1</c:f>
              <c:strCache>
                <c:ptCount val="2"/>
                <c:pt idx="0">
                  <c:v>100% latest reported</c:v>
                </c:pt>
                <c:pt idx="1">
                  <c:v>Optimized for 95-95-95</c:v>
                </c:pt>
              </c:strCache>
            </c:strRef>
          </c:cat>
          <c:val>
            <c:numRef>
              <c:f>Optimization_graph_B3!$C$3:$D$3</c:f>
              <c:numCache>
                <c:formatCode>_-* #,##0.0_-;\-* #,##0.0_-;_-* "-"??_-;_-@_-</c:formatCode>
                <c:ptCount val="2"/>
                <c:pt idx="0">
                  <c:v>178072</c:v>
                </c:pt>
                <c:pt idx="1">
                  <c:v>412002.78003897879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6A-4AE1-997C-BE27A7CA6701}"/>
            </c:ext>
          </c:extLst>
        </c:ser>
        <c:ser>
          <c:idx val="2"/>
          <c:order val="2"/>
          <c:tx>
            <c:strRef>
              <c:f>Optimization_graph_B3!$B$4</c:f>
              <c:strCache>
                <c:ptCount val="1"/>
                <c:pt idx="0">
                  <c:v>Condoms and social and behavior change communication (general population)</c:v>
                </c:pt>
              </c:strCache>
            </c:strRef>
          </c:tx>
          <c:spPr>
            <a:solidFill>
              <a:schemeClr val="accent4"/>
            </a:solidFill>
            <a:ln>
              <a:noFill/>
              <a:prstDash val="solid"/>
            </a:ln>
          </c:spPr>
          <c:invertIfNegative val="0"/>
          <c:cat>
            <c:strRef>
              <c:f>Optimization_graph_B3!$C$1:$D$1</c:f>
              <c:strCache>
                <c:ptCount val="2"/>
                <c:pt idx="0">
                  <c:v>100% latest reported</c:v>
                </c:pt>
                <c:pt idx="1">
                  <c:v>Optimized for 95-95-95</c:v>
                </c:pt>
              </c:strCache>
            </c:strRef>
          </c:cat>
          <c:val>
            <c:numRef>
              <c:f>Optimization_graph_B3!$C$4:$D$4</c:f>
              <c:numCache>
                <c:formatCode>_-* #,##0.0_-;\-* #,##0.0_-;_-* "-"??_-;_-@_-</c:formatCode>
                <c:ptCount val="2"/>
                <c:pt idx="0">
                  <c:v>129198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6A-4AE1-997C-BE27A7CA6701}"/>
            </c:ext>
          </c:extLst>
        </c:ser>
        <c:ser>
          <c:idx val="3"/>
          <c:order val="3"/>
          <c:tx>
            <c:strRef>
              <c:f>Optimization_graph_B3!$B$5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  <a:prstDash val="solid"/>
            </a:ln>
          </c:spPr>
          <c:invertIfNegative val="0"/>
          <c:cat>
            <c:strRef>
              <c:f>Optimization_graph_B3!$C$1:$D$1</c:f>
              <c:strCache>
                <c:ptCount val="2"/>
                <c:pt idx="0">
                  <c:v>100% latest reported</c:v>
                </c:pt>
                <c:pt idx="1">
                  <c:v>Optimized for 95-95-95</c:v>
                </c:pt>
              </c:strCache>
            </c:strRef>
          </c:cat>
          <c:val>
            <c:numRef>
              <c:f>Optimization_graph_B3!$C$5:$D$5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C06A-4AE1-997C-BE27A7CA6701}"/>
            </c:ext>
          </c:extLst>
        </c:ser>
        <c:ser>
          <c:idx val="4"/>
          <c:order val="4"/>
          <c:tx>
            <c:strRef>
              <c:f>Optimization_graph_B3!$B$6</c:f>
              <c:strCache>
                <c:ptCount val="1"/>
                <c:pt idx="0">
                  <c:v>HIV testing services (general population)</c:v>
                </c:pt>
              </c:strCache>
            </c:strRef>
          </c:tx>
          <c:spPr>
            <a:solidFill>
              <a:srgbClr val="A680A9"/>
            </a:solidFill>
            <a:ln>
              <a:noFill/>
              <a:prstDash val="solid"/>
            </a:ln>
          </c:spPr>
          <c:invertIfNegative val="0"/>
          <c:cat>
            <c:strRef>
              <c:f>Optimization_graph_B3!$C$1:$D$1</c:f>
              <c:strCache>
                <c:ptCount val="2"/>
                <c:pt idx="0">
                  <c:v>100% latest reported</c:v>
                </c:pt>
                <c:pt idx="1">
                  <c:v>Optimized for 95-95-95</c:v>
                </c:pt>
              </c:strCache>
            </c:strRef>
          </c:cat>
          <c:val>
            <c:numRef>
              <c:f>Optimization_graph_B3!$C$6:$D$6</c:f>
              <c:numCache>
                <c:formatCode>_-* #,##0.0_-;\-* #,##0.0_-;_-* "-"??_-;_-@_-</c:formatCode>
                <c:ptCount val="2"/>
                <c:pt idx="0">
                  <c:v>544629</c:v>
                </c:pt>
                <c:pt idx="1">
                  <c:v>2220939.565705792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6A-4AE1-997C-BE27A7CA6701}"/>
            </c:ext>
          </c:extLst>
        </c:ser>
        <c:ser>
          <c:idx val="5"/>
          <c:order val="5"/>
          <c:tx>
            <c:strRef>
              <c:f>Optimization_graph_B3!$B$7</c:f>
              <c:strCache>
                <c:ptCount val="1"/>
                <c:pt idx="0">
                  <c:v>HIV testing and prevention programs targeting FSW</c:v>
                </c:pt>
              </c:strCache>
            </c:strRef>
          </c:tx>
          <c:spPr>
            <a:solidFill>
              <a:srgbClr val="C6AC00"/>
            </a:solidFill>
            <a:ln>
              <a:noFill/>
              <a:prstDash val="solid"/>
            </a:ln>
          </c:spPr>
          <c:invertIfNegative val="0"/>
          <c:cat>
            <c:strRef>
              <c:f>Optimization_graph_B3!$C$1:$D$1</c:f>
              <c:strCache>
                <c:ptCount val="2"/>
                <c:pt idx="0">
                  <c:v>100% latest reported</c:v>
                </c:pt>
                <c:pt idx="1">
                  <c:v>Optimized for 95-95-95</c:v>
                </c:pt>
              </c:strCache>
            </c:strRef>
          </c:cat>
          <c:val>
            <c:numRef>
              <c:f>Optimization_graph_B3!$C$7:$D$7</c:f>
              <c:numCache>
                <c:formatCode>_-* #,##0.0_-;\-* #,##0.0_-;_-* "-"??_-;_-@_-</c:formatCode>
                <c:ptCount val="2"/>
                <c:pt idx="0">
                  <c:v>261087</c:v>
                </c:pt>
                <c:pt idx="1">
                  <c:v>441778.81511199422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6A-4AE1-997C-BE27A7CA6701}"/>
            </c:ext>
          </c:extLst>
        </c:ser>
        <c:ser>
          <c:idx val="6"/>
          <c:order val="6"/>
          <c:tx>
            <c:strRef>
              <c:f>Optimization_graph_B3!$B$8</c:f>
              <c:strCache>
                <c:ptCount val="1"/>
              </c:strCache>
            </c:strRef>
          </c:tx>
          <c:spPr>
            <a:solidFill>
              <a:srgbClr val="DA39AF"/>
            </a:solidFill>
            <a:ln>
              <a:noFill/>
              <a:prstDash val="solid"/>
            </a:ln>
          </c:spPr>
          <c:invertIfNegative val="0"/>
          <c:cat>
            <c:strRef>
              <c:f>Optimization_graph_B3!$C$1:$D$1</c:f>
              <c:strCache>
                <c:ptCount val="2"/>
                <c:pt idx="0">
                  <c:v>100% latest reported</c:v>
                </c:pt>
                <c:pt idx="1">
                  <c:v>Optimized for 95-95-95</c:v>
                </c:pt>
              </c:strCache>
            </c:strRef>
          </c:cat>
          <c:val>
            <c:numRef>
              <c:f>Optimization_graph_B3!$C$8:$D$8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6-C06A-4AE1-997C-BE27A7CA6701}"/>
            </c:ext>
          </c:extLst>
        </c:ser>
        <c:ser>
          <c:idx val="7"/>
          <c:order val="7"/>
          <c:tx>
            <c:strRef>
              <c:f>Optimization_graph_B3!$B$9</c:f>
              <c:strCache>
                <c:ptCount val="1"/>
                <c:pt idx="0">
                  <c:v>HIV testing and prevention programs targeting MSM</c:v>
                </c:pt>
              </c:strCache>
            </c:strRef>
          </c:tx>
          <c:spPr>
            <a:solidFill>
              <a:schemeClr val="accent6"/>
            </a:solidFill>
            <a:ln>
              <a:noFill/>
              <a:prstDash val="solid"/>
            </a:ln>
          </c:spPr>
          <c:invertIfNegative val="0"/>
          <c:cat>
            <c:strRef>
              <c:f>Optimization_graph_B3!$C$1:$D$1</c:f>
              <c:strCache>
                <c:ptCount val="2"/>
                <c:pt idx="0">
                  <c:v>100% latest reported</c:v>
                </c:pt>
                <c:pt idx="1">
                  <c:v>Optimized for 95-95-95</c:v>
                </c:pt>
              </c:strCache>
            </c:strRef>
          </c:cat>
          <c:val>
            <c:numRef>
              <c:f>Optimization_graph_B3!$C$9:$D$9</c:f>
              <c:numCache>
                <c:formatCode>_-* #,##0.0_-;\-* #,##0.0_-;_-* "-"??_-;_-@_-</c:formatCode>
                <c:ptCount val="2"/>
                <c:pt idx="0">
                  <c:v>433367</c:v>
                </c:pt>
                <c:pt idx="1">
                  <c:v>1318719.4414093669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06A-4AE1-997C-BE27A7CA6701}"/>
            </c:ext>
          </c:extLst>
        </c:ser>
        <c:ser>
          <c:idx val="8"/>
          <c:order val="8"/>
          <c:tx>
            <c:strRef>
              <c:f>Optimization_graph_B3!$B$10</c:f>
              <c:strCache>
                <c:ptCount val="1"/>
              </c:strCache>
            </c:strRef>
          </c:tx>
          <c:spPr>
            <a:solidFill>
              <a:srgbClr val="FE9D72"/>
            </a:solidFill>
            <a:ln>
              <a:noFill/>
              <a:prstDash val="solid"/>
            </a:ln>
          </c:spPr>
          <c:invertIfNegative val="0"/>
          <c:cat>
            <c:strRef>
              <c:f>Optimization_graph_B3!$C$1:$D$1</c:f>
              <c:strCache>
                <c:ptCount val="2"/>
                <c:pt idx="0">
                  <c:v>100% latest reported</c:v>
                </c:pt>
                <c:pt idx="1">
                  <c:v>Optimized for 95-95-95</c:v>
                </c:pt>
              </c:strCache>
            </c:strRef>
          </c:cat>
          <c:val>
            <c:numRef>
              <c:f>Optimization_graph_B3!$C$10:$D$10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8-C06A-4AE1-997C-BE27A7CA6701}"/>
            </c:ext>
          </c:extLst>
        </c:ser>
        <c:ser>
          <c:idx val="9"/>
          <c:order val="9"/>
          <c:tx>
            <c:strRef>
              <c:f>Optimization_graph_B3!$B$11</c:f>
              <c:strCache>
                <c:ptCount val="1"/>
              </c:strCache>
            </c:strRef>
          </c:tx>
          <c:spPr>
            <a:solidFill>
              <a:srgbClr val="9A996E"/>
            </a:solidFill>
            <a:ln>
              <a:noFill/>
              <a:prstDash val="solid"/>
            </a:ln>
          </c:spPr>
          <c:invertIfNegative val="0"/>
          <c:cat>
            <c:strRef>
              <c:f>Optimization_graph_B3!$C$1:$D$1</c:f>
              <c:strCache>
                <c:ptCount val="2"/>
                <c:pt idx="0">
                  <c:v>100% latest reported</c:v>
                </c:pt>
                <c:pt idx="1">
                  <c:v>Optimized for 95-95-95</c:v>
                </c:pt>
              </c:strCache>
            </c:strRef>
          </c:cat>
          <c:val>
            <c:numRef>
              <c:f>Optimization_graph_B3!$C$11:$D$11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9-C06A-4AE1-997C-BE27A7CA6701}"/>
            </c:ext>
          </c:extLst>
        </c:ser>
        <c:ser>
          <c:idx val="10"/>
          <c:order val="10"/>
          <c:tx>
            <c:strRef>
              <c:f>Optimization_graph_B3!$B$12</c:f>
              <c:strCache>
                <c:ptCount val="1"/>
                <c:pt idx="0">
                  <c:v>HIV testing and prevention programs targeting PWID</c:v>
                </c:pt>
              </c:strCache>
            </c:strRef>
          </c:tx>
          <c:spPr>
            <a:solidFill>
              <a:srgbClr val="69BE28"/>
            </a:solidFill>
            <a:ln>
              <a:noFill/>
              <a:prstDash val="solid"/>
            </a:ln>
          </c:spPr>
          <c:invertIfNegative val="0"/>
          <c:cat>
            <c:strRef>
              <c:f>Optimization_graph_B3!$C$1:$D$1</c:f>
              <c:strCache>
                <c:ptCount val="2"/>
                <c:pt idx="0">
                  <c:v>100% latest reported</c:v>
                </c:pt>
                <c:pt idx="1">
                  <c:v>Optimized for 95-95-95</c:v>
                </c:pt>
              </c:strCache>
            </c:strRef>
          </c:cat>
          <c:val>
            <c:numRef>
              <c:f>Optimization_graph_B3!$C$12:$D$12</c:f>
              <c:numCache>
                <c:formatCode>_-* #,##0.0_-;\-* #,##0.0_-;_-* "-"??_-;_-@_-</c:formatCode>
                <c:ptCount val="2"/>
                <c:pt idx="0">
                  <c:v>984129</c:v>
                </c:pt>
                <c:pt idx="1">
                  <c:v>1894348.2986924041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6A-4AE1-997C-BE27A7CA6701}"/>
            </c:ext>
          </c:extLst>
        </c:ser>
        <c:ser>
          <c:idx val="11"/>
          <c:order val="11"/>
          <c:tx>
            <c:strRef>
              <c:f>Optimization_graph_B3!$B$13</c:f>
              <c:strCache>
                <c:ptCount val="1"/>
                <c:pt idx="0">
                  <c:v>Needle-syringe programs</c:v>
                </c:pt>
              </c:strCache>
            </c:strRef>
          </c:tx>
          <c:spPr>
            <a:solidFill>
              <a:srgbClr val="8ECD65"/>
            </a:solidFill>
            <a:ln>
              <a:noFill/>
              <a:prstDash val="solid"/>
            </a:ln>
          </c:spPr>
          <c:invertIfNegative val="0"/>
          <c:cat>
            <c:strRef>
              <c:f>Optimization_graph_B3!$C$1:$D$1</c:f>
              <c:strCache>
                <c:ptCount val="2"/>
                <c:pt idx="0">
                  <c:v>100% latest reported</c:v>
                </c:pt>
                <c:pt idx="1">
                  <c:v>Optimized for 95-95-95</c:v>
                </c:pt>
              </c:strCache>
            </c:strRef>
          </c:cat>
          <c:val>
            <c:numRef>
              <c:f>Optimization_graph_B3!$C$13:$D$13</c:f>
              <c:numCache>
                <c:formatCode>_-* #,##0.0_-;\-* #,##0.0_-;_-* "-"??_-;_-@_-</c:formatCode>
                <c:ptCount val="2"/>
                <c:pt idx="0">
                  <c:v>294585</c:v>
                </c:pt>
                <c:pt idx="1">
                  <c:v>248530.44063575141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06A-4AE1-997C-BE27A7CA6701}"/>
            </c:ext>
          </c:extLst>
        </c:ser>
        <c:ser>
          <c:idx val="12"/>
          <c:order val="12"/>
          <c:tx>
            <c:strRef>
              <c:f>Optimization_graph_B3!$B$14</c:f>
              <c:strCache>
                <c:ptCount val="1"/>
                <c:pt idx="0">
                  <c:v>Opiate substitution therapy</c:v>
                </c:pt>
              </c:strCache>
            </c:strRef>
          </c:tx>
          <c:spPr>
            <a:solidFill>
              <a:srgbClr val="BAE39D"/>
            </a:solidFill>
            <a:ln>
              <a:prstDash val="solid"/>
            </a:ln>
          </c:spPr>
          <c:invertIfNegative val="0"/>
          <c:cat>
            <c:strRef>
              <c:f>Optimization_graph_B3!$C$1:$D$1</c:f>
              <c:strCache>
                <c:ptCount val="2"/>
                <c:pt idx="0">
                  <c:v>100% latest reported</c:v>
                </c:pt>
                <c:pt idx="1">
                  <c:v>Optimized for 95-95-95</c:v>
                </c:pt>
              </c:strCache>
            </c:strRef>
          </c:cat>
          <c:val>
            <c:numRef>
              <c:f>Optimization_graph_B3!$C$14:$D$14</c:f>
              <c:numCache>
                <c:formatCode>_-* #,##0.0_-;\-* #,##0.0_-;_-* "-"??_-;_-@_-</c:formatCode>
                <c:ptCount val="2"/>
                <c:pt idx="0">
                  <c:v>490427</c:v>
                </c:pt>
                <c:pt idx="1">
                  <c:v>1134694.322555911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6A-4AE1-997C-BE27A7CA6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955926975"/>
        <c:axId val="1698841135"/>
      </c:barChart>
      <c:catAx>
        <c:axId val="1955926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rgbClr val="333F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98841135"/>
        <c:crosses val="autoZero"/>
        <c:auto val="1"/>
        <c:lblAlgn val="ctr"/>
        <c:lblOffset val="50"/>
        <c:noMultiLvlLbl val="0"/>
      </c:catAx>
      <c:valAx>
        <c:axId val="169884113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strike="noStrike" kern="1200" baseline="0">
                    <a:solidFill>
                      <a:srgbClr val="333F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dirty="0">
                    <a:solidFill>
                      <a:srgbClr val="333F50"/>
                    </a:solidFill>
                  </a:rPr>
                  <a:t>HIV budget (USD) </a:t>
                </a:r>
              </a:p>
            </c:rich>
          </c:tx>
          <c:layout>
            <c:manualLayout>
              <c:xMode val="edge"/>
              <c:yMode val="edge"/>
              <c:x val="3.8860881459987999E-4"/>
              <c:y val="0.33836814351930039"/>
            </c:manualLayout>
          </c:layout>
          <c:overlay val="0"/>
          <c:spPr>
            <a:noFill/>
            <a:ln>
              <a:noFill/>
              <a:prstDash val="solid"/>
            </a:ln>
          </c:spPr>
        </c:title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rgbClr val="333F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55926975"/>
        <c:crosses val="autoZero"/>
        <c:crossBetween val="between"/>
      </c:valAx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6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59980874129864192"/>
          <c:y val="0"/>
          <c:w val="0.39344735821065852"/>
          <c:h val="0.937336036219927"/>
        </c:manualLayout>
      </c:layout>
      <c:overlay val="0"/>
      <c:txPr>
        <a:bodyPr/>
        <a:lstStyle/>
        <a:p>
          <a:pPr>
            <a:defRPr sz="1400">
              <a:solidFill>
                <a:srgbClr val="333F5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>
                <a:effectLst/>
              </a:rPr>
              <a:t>Каскад по ВИЧ цели </a:t>
            </a:r>
            <a:r>
              <a:rPr lang="en-US" sz="1800" b="0" i="0" baseline="0" dirty="0">
                <a:effectLst/>
              </a:rPr>
              <a:t> 95-95-95 </a:t>
            </a:r>
            <a:r>
              <a:rPr lang="ru-RU" sz="1800" b="0" i="0" baseline="0" dirty="0">
                <a:effectLst/>
              </a:rPr>
              <a:t>к </a:t>
            </a:r>
            <a:r>
              <a:rPr lang="en-US" sz="1800" b="0" i="0" baseline="0" dirty="0">
                <a:effectLst/>
              </a:rPr>
              <a:t>2030</a:t>
            </a:r>
            <a:r>
              <a:rPr lang="ru-RU" sz="1800" b="0" i="0" baseline="0" dirty="0">
                <a:effectLst/>
              </a:rPr>
              <a:t>г.</a:t>
            </a:r>
            <a:endParaRPr lang="en-US" sz="2000" dirty="0">
              <a:effectLst/>
            </a:endParaRPr>
          </a:p>
        </c:rich>
      </c:tx>
      <c:layout>
        <c:manualLayout>
          <c:xMode val="edge"/>
          <c:yMode val="edge"/>
          <c:x val="0.25028155229006044"/>
          <c:y val="1.9933195021723783E-2"/>
        </c:manualLayout>
      </c:layout>
      <c:overlay val="0"/>
      <c:spPr>
        <a:noFill/>
        <a:ln>
          <a:noFill/>
          <a:prstDash val="solid"/>
        </a:ln>
      </c:spPr>
    </c:title>
    <c:autoTitleDeleted val="0"/>
    <c:plotArea>
      <c:layout>
        <c:manualLayout>
          <c:layoutTarget val="inner"/>
          <c:xMode val="edge"/>
          <c:yMode val="edge"/>
          <c:x val="2.8331345951447141E-2"/>
          <c:y val="0.10436701772981835"/>
          <c:w val="0.95526629586613598"/>
          <c:h val="0.691664602281749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'Analysis B3'!$J$37</c:f>
              <c:strCache>
                <c:ptCount val="1"/>
                <c:pt idx="0">
                  <c:v>95% targets latest reported (2030)</c:v>
                </c:pt>
              </c:strCache>
            </c:strRef>
          </c:tx>
          <c:spPr>
            <a:solidFill>
              <a:srgbClr val="7FABD2"/>
            </a:solidFill>
            <a:ln>
              <a:noFill/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7FABD2"/>
              </a:solidFill>
              <a:ln>
                <a:noFill/>
                <a:prstDash val="dash"/>
              </a:ln>
            </c:spPr>
            <c:extLst>
              <c:ext xmlns:c16="http://schemas.microsoft.com/office/drawing/2014/chart" uri="{C3380CC4-5D6E-409C-BE32-E72D297353CC}">
                <c16:uniqueId val="{00000001-BF65-46D6-9F57-212B31FCF8E9}"/>
              </c:ext>
            </c:extLst>
          </c:dPt>
          <c:cat>
            <c:strRef>
              <c:f>'Analysis B3'!$A$5:$A$8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Diagnosed on treatment</c:v>
                </c:pt>
                <c:pt idx="3">
                  <c:v>Virally suppressed</c:v>
                </c:pt>
              </c:strCache>
            </c:strRef>
          </c:cat>
          <c:val>
            <c:numRef>
              <c:f>'Analysis B3'!$J$38:$J$41</c:f>
              <c:numCache>
                <c:formatCode>General</c:formatCode>
                <c:ptCount val="4"/>
                <c:pt idx="0">
                  <c:v>12874</c:v>
                </c:pt>
                <c:pt idx="1">
                  <c:v>12230</c:v>
                </c:pt>
                <c:pt idx="2">
                  <c:v>9909</c:v>
                </c:pt>
                <c:pt idx="3">
                  <c:v>5934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65-46D6-9F57-212B31FCF8E9}"/>
            </c:ext>
          </c:extLst>
        </c:ser>
        <c:ser>
          <c:idx val="3"/>
          <c:order val="1"/>
          <c:tx>
            <c:strRef>
              <c:f>'Analysis B3'!$K$37</c:f>
              <c:strCache>
                <c:ptCount val="1"/>
                <c:pt idx="0">
                  <c:v>95% targets optimized (2030)</c:v>
                </c:pt>
              </c:strCache>
            </c:strRef>
          </c:tx>
          <c:spPr>
            <a:solidFill>
              <a:srgbClr val="C00000">
                <a:alpha val="50000"/>
              </a:srgbClr>
            </a:solidFill>
            <a:ln>
              <a:noFill/>
              <a:prstDash val="dash"/>
            </a:ln>
          </c:spPr>
          <c:invertIfNegative val="0"/>
          <c:val>
            <c:numRef>
              <c:f>'Analysis B3'!$K$38:$K$41</c:f>
              <c:numCache>
                <c:formatCode>General</c:formatCode>
                <c:ptCount val="4"/>
                <c:pt idx="0">
                  <c:v>10101</c:v>
                </c:pt>
                <c:pt idx="1">
                  <c:v>9596</c:v>
                </c:pt>
                <c:pt idx="2">
                  <c:v>8992</c:v>
                </c:pt>
                <c:pt idx="3">
                  <c:v>8593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65-46D6-9F57-212B31FCF8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0"/>
        <c:axId val="247796064"/>
        <c:axId val="49649200"/>
      </c:barChart>
      <c:barChart>
        <c:barDir val="col"/>
        <c:grouping val="clustered"/>
        <c:varyColors val="0"/>
        <c:ser>
          <c:idx val="4"/>
          <c:order val="2"/>
          <c:tx>
            <c:v>100% latest reported</c:v>
          </c:tx>
          <c:spPr>
            <a:solidFill>
              <a:srgbClr val="0055AA"/>
            </a:solidFill>
            <a:ln>
              <a:noFill/>
              <a:prstDash val="solid"/>
            </a:ln>
          </c:spPr>
          <c:invertIfNegative val="0"/>
          <c:dLbls>
            <c:numFmt formatCode="#,##0" sourceLinked="0"/>
            <c:spPr>
              <a:noFill/>
              <a:ln>
                <a:noFill/>
                <a:prstDash val="solid"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'Analysis B3'!$A$5:$A$8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Diagnosed on treatment</c:v>
                </c:pt>
                <c:pt idx="3">
                  <c:v>Virally suppressed</c:v>
                </c:pt>
              </c:strCache>
            </c:strRef>
          </c:cat>
          <c:val>
            <c:numRef>
              <c:f>'Analysis B3'!$AF$5:$AF$8</c:f>
              <c:numCache>
                <c:formatCode>General</c:formatCode>
                <c:ptCount val="4"/>
                <c:pt idx="0">
                  <c:v>12874</c:v>
                </c:pt>
                <c:pt idx="1">
                  <c:v>10430</c:v>
                </c:pt>
                <c:pt idx="2">
                  <c:v>6246</c:v>
                </c:pt>
                <c:pt idx="3">
                  <c:v>4458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65-46D6-9F57-212B31FCF8E9}"/>
            </c:ext>
          </c:extLst>
        </c:ser>
        <c:ser>
          <c:idx val="5"/>
          <c:order val="3"/>
          <c:tx>
            <c:v>230% optimized for 95-95-95</c:v>
          </c:tx>
          <c:spPr>
            <a:solidFill>
              <a:srgbClr val="CD202C"/>
            </a:solidFill>
            <a:ln>
              <a:noFill/>
              <a:prstDash val="solid"/>
            </a:ln>
          </c:spPr>
          <c:invertIfNegative val="0"/>
          <c:dLbls>
            <c:numFmt formatCode="#,##0" sourceLinked="0"/>
            <c:spPr>
              <a:noFill/>
              <a:ln>
                <a:noFill/>
                <a:prstDash val="solid"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'Analysis B3'!$A$5:$A$8</c:f>
              <c:strCache>
                <c:ptCount val="4"/>
                <c:pt idx="0">
                  <c:v>PLHIV</c:v>
                </c:pt>
                <c:pt idx="1">
                  <c:v>Diagnosed</c:v>
                </c:pt>
                <c:pt idx="2">
                  <c:v>Diagnosed on treatment</c:v>
                </c:pt>
                <c:pt idx="3">
                  <c:v>Virally suppressed</c:v>
                </c:pt>
              </c:strCache>
            </c:strRef>
          </c:cat>
          <c:val>
            <c:numRef>
              <c:f>'Analysis B3'!$AF$29:$AF$32</c:f>
              <c:numCache>
                <c:formatCode>General</c:formatCode>
                <c:ptCount val="4"/>
                <c:pt idx="0">
                  <c:v>10101</c:v>
                </c:pt>
                <c:pt idx="1">
                  <c:v>9465</c:v>
                </c:pt>
                <c:pt idx="2">
                  <c:v>9045</c:v>
                </c:pt>
                <c:pt idx="3">
                  <c:v>8588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65-46D6-9F57-212B31FCF8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0"/>
        <c:axId val="236280736"/>
        <c:axId val="49635472"/>
      </c:barChart>
      <c:catAx>
        <c:axId val="24779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49200"/>
        <c:crosses val="autoZero"/>
        <c:auto val="1"/>
        <c:lblAlgn val="ctr"/>
        <c:lblOffset val="100"/>
        <c:noMultiLvlLbl val="0"/>
      </c:catAx>
      <c:valAx>
        <c:axId val="496492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7796064"/>
        <c:crosses val="autoZero"/>
        <c:crossBetween val="between"/>
      </c:valAx>
      <c:catAx>
        <c:axId val="236280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635472"/>
        <c:crosses val="autoZero"/>
        <c:auto val="1"/>
        <c:lblAlgn val="ctr"/>
        <c:lblOffset val="100"/>
        <c:noMultiLvlLbl val="0"/>
      </c:catAx>
      <c:valAx>
        <c:axId val="4963547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36280736"/>
        <c:crosses val="max"/>
        <c:crossBetween val="between"/>
      </c:valAx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2316567919361088"/>
          <c:y val="0.89571440992949447"/>
          <c:w val="0.66246552178489393"/>
          <c:h val="7.8355453703357239E-2"/>
        </c:manualLayout>
      </c:layout>
      <c:overlay val="0"/>
      <c:spPr>
        <a:noFill/>
        <a:ln>
          <a:noFill/>
          <a:prstDash val="solid"/>
        </a:ln>
      </c:spPr>
      <c:txPr>
        <a:bodyPr rot="0" spcFirstLastPara="1" vertOverflow="ellipsis" vert="horz" wrap="square" anchor="ctr" anchorCtr="1"/>
        <a:lstStyle/>
        <a:p>
          <a:pPr>
            <a:defRPr sz="1400" b="0" i="0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08866626534671"/>
          <c:y val="3.5050294687665323E-2"/>
          <c:w val="0.82634497698895037"/>
          <c:h val="0.72966992513898421"/>
        </c:manualLayout>
      </c:layout>
      <c:lineChart>
        <c:grouping val="standard"/>
        <c:varyColors val="0"/>
        <c:ser>
          <c:idx val="0"/>
          <c:order val="0"/>
          <c:tx>
            <c:strRef>
              <c:f>'Analysis B3'!$B$60</c:f>
              <c:strCache>
                <c:ptCount val="1"/>
                <c:pt idx="0">
                  <c:v>100% latest reported</c:v>
                </c:pt>
              </c:strCache>
            </c:strRef>
          </c:tx>
          <c:spPr>
            <a:ln w="28575" cap="rnd">
              <a:solidFill>
                <a:srgbClr val="0055AA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B3'!$L$26:$AF$26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B3'!$L$3:$AF$3</c:f>
              <c:numCache>
                <c:formatCode>General</c:formatCode>
                <c:ptCount val="21"/>
                <c:pt idx="0">
                  <c:v>932</c:v>
                </c:pt>
                <c:pt idx="1">
                  <c:v>942</c:v>
                </c:pt>
                <c:pt idx="2">
                  <c:v>899</c:v>
                </c:pt>
                <c:pt idx="3">
                  <c:v>790</c:v>
                </c:pt>
                <c:pt idx="4">
                  <c:v>684</c:v>
                </c:pt>
                <c:pt idx="5">
                  <c:v>606</c:v>
                </c:pt>
                <c:pt idx="6">
                  <c:v>544</c:v>
                </c:pt>
                <c:pt idx="7">
                  <c:v>523</c:v>
                </c:pt>
                <c:pt idx="8">
                  <c:v>510</c:v>
                </c:pt>
                <c:pt idx="9">
                  <c:v>510</c:v>
                </c:pt>
                <c:pt idx="10">
                  <c:v>514</c:v>
                </c:pt>
                <c:pt idx="11">
                  <c:v>520</c:v>
                </c:pt>
                <c:pt idx="12">
                  <c:v>527</c:v>
                </c:pt>
                <c:pt idx="13">
                  <c:v>536</c:v>
                </c:pt>
                <c:pt idx="14">
                  <c:v>546</c:v>
                </c:pt>
                <c:pt idx="15">
                  <c:v>557</c:v>
                </c:pt>
                <c:pt idx="16">
                  <c:v>568</c:v>
                </c:pt>
                <c:pt idx="17">
                  <c:v>580</c:v>
                </c:pt>
                <c:pt idx="18">
                  <c:v>592</c:v>
                </c:pt>
                <c:pt idx="19">
                  <c:v>605</c:v>
                </c:pt>
                <c:pt idx="20">
                  <c:v>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EE-41F6-A168-8DD212B1A3F4}"/>
            </c:ext>
          </c:extLst>
        </c:ser>
        <c:ser>
          <c:idx val="1"/>
          <c:order val="1"/>
          <c:tx>
            <c:strRef>
              <c:f>'Analysis B3'!$C$60</c:f>
              <c:strCache>
                <c:ptCount val="1"/>
                <c:pt idx="0">
                  <c:v>Optimized 130% for 95-95-95</c:v>
                </c:pt>
              </c:strCache>
            </c:strRef>
          </c:tx>
          <c:spPr>
            <a:ln w="28575" cap="rnd">
              <a:solidFill>
                <a:srgbClr val="CD202C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B3'!$L$26:$AF$26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B3'!$L$27:$AF$27</c:f>
              <c:numCache>
                <c:formatCode>General</c:formatCode>
                <c:ptCount val="21"/>
                <c:pt idx="7">
                  <c:v>523</c:v>
                </c:pt>
                <c:pt idx="8">
                  <c:v>409</c:v>
                </c:pt>
                <c:pt idx="9">
                  <c:v>375</c:v>
                </c:pt>
                <c:pt idx="10">
                  <c:v>285</c:v>
                </c:pt>
                <c:pt idx="11">
                  <c:v>247</c:v>
                </c:pt>
                <c:pt idx="12">
                  <c:v>223</c:v>
                </c:pt>
                <c:pt idx="13">
                  <c:v>205</c:v>
                </c:pt>
                <c:pt idx="14">
                  <c:v>190</c:v>
                </c:pt>
                <c:pt idx="15">
                  <c:v>177</c:v>
                </c:pt>
                <c:pt idx="16">
                  <c:v>167</c:v>
                </c:pt>
                <c:pt idx="17">
                  <c:v>159</c:v>
                </c:pt>
                <c:pt idx="18">
                  <c:v>151</c:v>
                </c:pt>
                <c:pt idx="19">
                  <c:v>145</c:v>
                </c:pt>
                <c:pt idx="20">
                  <c:v>139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EE-41F6-A168-8DD212B1A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76891263"/>
        <c:axId val="1360305247"/>
      </c:lineChart>
      <c:catAx>
        <c:axId val="14768912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dirty="0"/>
                  <a:t>Year</a:t>
                </a:r>
              </a:p>
            </c:rich>
          </c:tx>
          <c:overlay val="0"/>
          <c:spPr>
            <a:noFill/>
            <a:ln>
              <a:noFill/>
              <a:prstDash val="solid"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60305247"/>
        <c:crosses val="autoZero"/>
        <c:auto val="1"/>
        <c:lblAlgn val="ctr"/>
        <c:lblOffset val="100"/>
        <c:tickLblSkip val="5"/>
        <c:noMultiLvlLbl val="0"/>
      </c:catAx>
      <c:valAx>
        <c:axId val="1360305247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AU" sz="1400" b="0" i="0" baseline="0" dirty="0">
                    <a:effectLst/>
                  </a:rPr>
                  <a:t>Estimated new HIV infections (95-95-95)</a:t>
                </a:r>
                <a:endParaRPr lang="en-AU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7.8187209237467852E-3"/>
              <c:y val="3.824808453647028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6891263"/>
        <c:crosses val="autoZero"/>
        <c:crossBetween val="midCat"/>
      </c:valAx>
    </c:plotArea>
    <c:legend>
      <c:legendPos val="b"/>
      <c:overlay val="0"/>
      <c:spPr>
        <a:noFill/>
        <a:ln>
          <a:noFill/>
          <a:prstDash val="solid"/>
        </a:ln>
      </c:spPr>
      <c:txPr>
        <a:bodyPr rot="0" spcFirstLastPara="1" vertOverflow="ellipsis" vert="horz" wrap="square" anchor="ctr" anchorCtr="1"/>
        <a:lstStyle/>
        <a:p>
          <a:pPr>
            <a:defRPr sz="1400" b="0" i="0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29592186413462"/>
          <c:y val="4.0237678455935254E-2"/>
          <c:w val="0.84381956525668944"/>
          <c:h val="0.73323353863164609"/>
        </c:manualLayout>
      </c:layout>
      <c:lineChart>
        <c:grouping val="standard"/>
        <c:varyColors val="0"/>
        <c:ser>
          <c:idx val="0"/>
          <c:order val="0"/>
          <c:tx>
            <c:strRef>
              <c:f>'Analysis B3'!$B$60</c:f>
              <c:strCache>
                <c:ptCount val="1"/>
                <c:pt idx="0">
                  <c:v>100% latest reported</c:v>
                </c:pt>
              </c:strCache>
            </c:strRef>
          </c:tx>
          <c:spPr>
            <a:ln w="28575" cap="rnd">
              <a:solidFill>
                <a:srgbClr val="0055AA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B3'!$L$26:$AF$26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B3'!$L$4:$AF$4</c:f>
              <c:numCache>
                <c:formatCode>General</c:formatCode>
                <c:ptCount val="21"/>
                <c:pt idx="0">
                  <c:v>153</c:v>
                </c:pt>
                <c:pt idx="1">
                  <c:v>172</c:v>
                </c:pt>
                <c:pt idx="2">
                  <c:v>189</c:v>
                </c:pt>
                <c:pt idx="3">
                  <c:v>192</c:v>
                </c:pt>
                <c:pt idx="4">
                  <c:v>190</c:v>
                </c:pt>
                <c:pt idx="5">
                  <c:v>188</c:v>
                </c:pt>
                <c:pt idx="6">
                  <c:v>189</c:v>
                </c:pt>
                <c:pt idx="7">
                  <c:v>187</c:v>
                </c:pt>
                <c:pt idx="8">
                  <c:v>183</c:v>
                </c:pt>
                <c:pt idx="9">
                  <c:v>181</c:v>
                </c:pt>
                <c:pt idx="10">
                  <c:v>181</c:v>
                </c:pt>
                <c:pt idx="11">
                  <c:v>181</c:v>
                </c:pt>
                <c:pt idx="12">
                  <c:v>181</c:v>
                </c:pt>
                <c:pt idx="13">
                  <c:v>182</c:v>
                </c:pt>
                <c:pt idx="14">
                  <c:v>184</c:v>
                </c:pt>
                <c:pt idx="15">
                  <c:v>187</c:v>
                </c:pt>
                <c:pt idx="16">
                  <c:v>190</c:v>
                </c:pt>
                <c:pt idx="17">
                  <c:v>193</c:v>
                </c:pt>
                <c:pt idx="18">
                  <c:v>197</c:v>
                </c:pt>
                <c:pt idx="19">
                  <c:v>202</c:v>
                </c:pt>
                <c:pt idx="20">
                  <c:v>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2E-4FE7-8E7D-EB298F5FFB50}"/>
            </c:ext>
          </c:extLst>
        </c:ser>
        <c:ser>
          <c:idx val="1"/>
          <c:order val="1"/>
          <c:tx>
            <c:strRef>
              <c:f>'Analysis B3'!$C$60</c:f>
              <c:strCache>
                <c:ptCount val="1"/>
                <c:pt idx="0">
                  <c:v>Optimized 130% for 95-95-95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B3'!$L$26:$AF$26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B3'!$L$28:$AF$28</c:f>
              <c:numCache>
                <c:formatCode>General</c:formatCode>
                <c:ptCount val="21"/>
                <c:pt idx="7">
                  <c:v>187</c:v>
                </c:pt>
                <c:pt idx="8">
                  <c:v>172</c:v>
                </c:pt>
                <c:pt idx="9">
                  <c:v>160</c:v>
                </c:pt>
                <c:pt idx="10">
                  <c:v>132</c:v>
                </c:pt>
                <c:pt idx="11">
                  <c:v>112</c:v>
                </c:pt>
                <c:pt idx="12">
                  <c:v>99</c:v>
                </c:pt>
                <c:pt idx="13">
                  <c:v>88</c:v>
                </c:pt>
                <c:pt idx="14">
                  <c:v>78</c:v>
                </c:pt>
                <c:pt idx="15">
                  <c:v>70</c:v>
                </c:pt>
                <c:pt idx="16">
                  <c:v>63</c:v>
                </c:pt>
                <c:pt idx="17">
                  <c:v>57</c:v>
                </c:pt>
                <c:pt idx="18">
                  <c:v>52</c:v>
                </c:pt>
                <c:pt idx="19">
                  <c:v>48</c:v>
                </c:pt>
                <c:pt idx="20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2E-4FE7-8E7D-EB298F5FF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4136399"/>
        <c:axId val="1471105615"/>
      </c:lineChart>
      <c:catAx>
        <c:axId val="16641363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dirty="0"/>
                  <a:t>Years</a:t>
                </a:r>
              </a:p>
            </c:rich>
          </c:tx>
          <c:overlay val="0"/>
          <c:spPr>
            <a:noFill/>
            <a:ln>
              <a:noFill/>
              <a:prstDash val="solid"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1105615"/>
        <c:crosses val="autoZero"/>
        <c:auto val="1"/>
        <c:lblAlgn val="ctr"/>
        <c:lblOffset val="100"/>
        <c:tickLblSkip val="5"/>
        <c:noMultiLvlLbl val="0"/>
      </c:catAx>
      <c:valAx>
        <c:axId val="1471105615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AU" sz="1400" b="0" i="0" baseline="0" dirty="0">
                    <a:effectLst/>
                  </a:rPr>
                  <a:t>Estimated HIV-related deaths (95-95-95)</a:t>
                </a:r>
                <a:endParaRPr lang="en-AU" sz="1400" dirty="0">
                  <a:effectLst/>
                </a:endParaRP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64136399"/>
        <c:crosses val="autoZero"/>
        <c:crossBetween val="midCat"/>
      </c:valAx>
    </c:plotArea>
    <c:legend>
      <c:legendPos val="b"/>
      <c:overlay val="0"/>
      <c:spPr>
        <a:noFill/>
        <a:ln>
          <a:noFill/>
          <a:prstDash val="solid"/>
        </a:ln>
      </c:spPr>
      <c:txPr>
        <a:bodyPr rot="0" spcFirstLastPara="1" vertOverflow="ellipsis" vert="horz" wrap="square" anchor="ctr" anchorCtr="1"/>
        <a:lstStyle/>
        <a:p>
          <a:pPr>
            <a:defRPr sz="1400" b="0" i="0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/>
              <a:t>Оценочное</a:t>
            </a:r>
            <a:r>
              <a:rPr lang="ru-RU" baseline="0" dirty="0"/>
              <a:t> кол-во смертей</a:t>
            </a:r>
            <a:endParaRPr lang="en-AU" dirty="0"/>
          </a:p>
        </c:rich>
      </c:tx>
      <c:overlay val="0"/>
      <c:spPr>
        <a:noFill/>
        <a:ln>
          <a:noFill/>
          <a:prstDash val="solid"/>
        </a:ln>
      </c:spPr>
    </c:title>
    <c:autoTitleDeleted val="0"/>
    <c:plotArea>
      <c:layout>
        <c:manualLayout>
          <c:layoutTarget val="inner"/>
          <c:xMode val="edge"/>
          <c:yMode val="edge"/>
          <c:x val="0.1225148501174195"/>
          <c:y val="0.12610101043803151"/>
          <c:w val="0.79979486116866971"/>
          <c:h val="0.62718969796449164"/>
        </c:manualLayout>
      </c:layout>
      <c:lineChart>
        <c:grouping val="standard"/>
        <c:varyColors val="0"/>
        <c:ser>
          <c:idx val="0"/>
          <c:order val="0"/>
          <c:tx>
            <c:strRef>
              <c:f>'Analysis B1'!$A$9</c:f>
              <c:strCache>
                <c:ptCount val="1"/>
                <c:pt idx="0">
                  <c:v>текущие расходы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B1'!$E$7:$I$7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'Analysis B1'!$E$9:$I$9</c:f>
              <c:numCache>
                <c:formatCode>#,##0</c:formatCode>
                <c:ptCount val="5"/>
                <c:pt idx="0">
                  <c:v>191</c:v>
                </c:pt>
                <c:pt idx="1">
                  <c:v>194</c:v>
                </c:pt>
                <c:pt idx="2">
                  <c:v>182</c:v>
                </c:pt>
                <c:pt idx="3">
                  <c:v>175</c:v>
                </c:pt>
                <c:pt idx="4">
                  <c:v>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9D4-4AED-B2BA-6AF1F5519333}"/>
            </c:ext>
          </c:extLst>
        </c:ser>
        <c:ser>
          <c:idx val="1"/>
          <c:order val="1"/>
          <c:tx>
            <c:strRef>
              <c:f>'Analysis B1'!$A$8</c:f>
              <c:strCache>
                <c:ptCount val="1"/>
                <c:pt idx="0">
                  <c:v>0 расходов</c:v>
                </c:pt>
              </c:strCache>
            </c:strRef>
          </c:tx>
          <c:spPr>
            <a:ln w="28575" cap="rnd">
              <a:solidFill>
                <a:srgbClr val="0055AA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B1'!$E$7:$I$7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'Analysis B1'!$E$8:$I$8</c:f>
              <c:numCache>
                <c:formatCode>#,##0</c:formatCode>
                <c:ptCount val="5"/>
                <c:pt idx="0">
                  <c:v>191</c:v>
                </c:pt>
                <c:pt idx="1">
                  <c:v>194</c:v>
                </c:pt>
                <c:pt idx="2">
                  <c:v>283</c:v>
                </c:pt>
                <c:pt idx="3">
                  <c:v>457</c:v>
                </c:pt>
                <c:pt idx="4">
                  <c:v>560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9D4-4AED-B2BA-6AF1F55193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4136399"/>
        <c:axId val="1471105615"/>
      </c:lineChart>
      <c:catAx>
        <c:axId val="166413639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dirty="0"/>
                  <a:t>Year</a:t>
                </a:r>
              </a:p>
            </c:rich>
          </c:tx>
          <c:overlay val="0"/>
          <c:spPr>
            <a:noFill/>
            <a:ln>
              <a:noFill/>
              <a:prstDash val="solid"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71105615"/>
        <c:crosses val="autoZero"/>
        <c:auto val="1"/>
        <c:lblAlgn val="ctr"/>
        <c:lblOffset val="100"/>
        <c:noMultiLvlLbl val="0"/>
      </c:catAx>
      <c:valAx>
        <c:axId val="1471105615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64136399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1031129990330156"/>
          <c:y val="0.90943153253879516"/>
          <c:w val="0.79377400193396874"/>
          <c:h val="8.6540270079533105E-2"/>
        </c:manualLayout>
      </c:layout>
      <c:overlay val="0"/>
      <c:spPr>
        <a:noFill/>
        <a:ln>
          <a:noFill/>
          <a:prstDash val="solid"/>
        </a:ln>
      </c:spPr>
      <c:txPr>
        <a:bodyPr rot="0" spcFirstLastPara="1" vertOverflow="ellipsis" vert="horz" wrap="square" anchor="ctr" anchorCtr="1"/>
        <a:lstStyle/>
        <a:p>
          <a:pPr>
            <a:defRPr sz="1400" b="0" i="0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059525371828522"/>
          <c:y val="2.6384299727058292E-2"/>
          <c:w val="0.5481455599300088"/>
          <c:h val="0.818989836503083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Optimization_graph_B2!$B$2</c:f>
              <c:strCache>
                <c:ptCount val="1"/>
                <c:pt idx="0">
                  <c:v>Antiretroviral therapy</c:v>
                </c:pt>
              </c:strCache>
            </c:strRef>
          </c:tx>
          <c:spPr>
            <a:solidFill>
              <a:schemeClr val="accent1"/>
            </a:solidFill>
            <a:ln>
              <a:noFill/>
              <a:prstDash val="solid"/>
            </a:ln>
          </c:spPr>
          <c:invertIfNegative val="0"/>
          <c:cat>
            <c:strRef>
              <c:f>Optimization_graph_B2!$C$1:$H$1</c:f>
              <c:strCache>
                <c:ptCount val="6"/>
                <c:pt idx="0">
                  <c:v>100% latest reported</c:v>
                </c:pt>
                <c:pt idx="1">
                  <c:v>50% optimized</c:v>
                </c:pt>
                <c:pt idx="2">
                  <c:v>100% optimized</c:v>
                </c:pt>
                <c:pt idx="3">
                  <c:v>150% optimized</c:v>
                </c:pt>
                <c:pt idx="4">
                  <c:v>200% optimized</c:v>
                </c:pt>
                <c:pt idx="5">
                  <c:v>400% optimized</c:v>
                </c:pt>
              </c:strCache>
            </c:strRef>
          </c:cat>
          <c:val>
            <c:numRef>
              <c:f>Optimization_graph_B2!$C$2:$H$2</c:f>
              <c:numCache>
                <c:formatCode>General</c:formatCode>
                <c:ptCount val="6"/>
                <c:pt idx="0">
                  <c:v>1575992</c:v>
                </c:pt>
                <c:pt idx="1">
                  <c:v>2004541.1958671629</c:v>
                </c:pt>
                <c:pt idx="2">
                  <c:v>3213474.2326760571</c:v>
                </c:pt>
                <c:pt idx="3">
                  <c:v>3745697.6998074902</c:v>
                </c:pt>
                <c:pt idx="4">
                  <c:v>3862597.7223181459</c:v>
                </c:pt>
                <c:pt idx="5">
                  <c:v>3752952.6698234649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D-4078-9998-20EBA978560F}"/>
            </c:ext>
          </c:extLst>
        </c:ser>
        <c:ser>
          <c:idx val="1"/>
          <c:order val="1"/>
          <c:tx>
            <c:strRef>
              <c:f>Optimization_graph_B2!$B$3</c:f>
              <c:strCache>
                <c:ptCount val="1"/>
                <c:pt idx="0">
                  <c:v>Prevention of mother-to-child transmission</c:v>
                </c:pt>
              </c:strCache>
            </c:strRef>
          </c:tx>
          <c:spPr>
            <a:solidFill>
              <a:schemeClr val="accent2"/>
            </a:solidFill>
            <a:ln>
              <a:noFill/>
              <a:prstDash val="solid"/>
            </a:ln>
          </c:spPr>
          <c:invertIfNegative val="0"/>
          <c:cat>
            <c:strRef>
              <c:f>Optimization_graph_B2!$C$1:$H$1</c:f>
              <c:strCache>
                <c:ptCount val="6"/>
                <c:pt idx="0">
                  <c:v>100% latest reported</c:v>
                </c:pt>
                <c:pt idx="1">
                  <c:v>50% optimized</c:v>
                </c:pt>
                <c:pt idx="2">
                  <c:v>100% optimized</c:v>
                </c:pt>
                <c:pt idx="3">
                  <c:v>150% optimized</c:v>
                </c:pt>
                <c:pt idx="4">
                  <c:v>200% optimized</c:v>
                </c:pt>
                <c:pt idx="5">
                  <c:v>400% optimized</c:v>
                </c:pt>
              </c:strCache>
            </c:strRef>
          </c:cat>
          <c:val>
            <c:numRef>
              <c:f>Optimization_graph_B2!$C$3:$H$3</c:f>
              <c:numCache>
                <c:formatCode>General</c:formatCode>
                <c:ptCount val="6"/>
                <c:pt idx="0">
                  <c:v>178072</c:v>
                </c:pt>
                <c:pt idx="1">
                  <c:v>89036</c:v>
                </c:pt>
                <c:pt idx="2">
                  <c:v>178072</c:v>
                </c:pt>
                <c:pt idx="3">
                  <c:v>178072</c:v>
                </c:pt>
                <c:pt idx="4">
                  <c:v>178072</c:v>
                </c:pt>
                <c:pt idx="5">
                  <c:v>178072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7D-4078-9998-20EBA978560F}"/>
            </c:ext>
          </c:extLst>
        </c:ser>
        <c:ser>
          <c:idx val="2"/>
          <c:order val="2"/>
          <c:tx>
            <c:strRef>
              <c:f>Optimization_graph_B2!$B$4</c:f>
              <c:strCache>
                <c:ptCount val="1"/>
                <c:pt idx="0">
                  <c:v>Condoms and social and behavior change communication (general population)</c:v>
                </c:pt>
              </c:strCache>
            </c:strRef>
          </c:tx>
          <c:spPr>
            <a:solidFill>
              <a:schemeClr val="accent4"/>
            </a:solidFill>
            <a:ln>
              <a:noFill/>
              <a:prstDash val="solid"/>
            </a:ln>
          </c:spPr>
          <c:invertIfNegative val="0"/>
          <c:cat>
            <c:strRef>
              <c:f>Optimization_graph_B2!$C$1:$H$1</c:f>
              <c:strCache>
                <c:ptCount val="6"/>
                <c:pt idx="0">
                  <c:v>100% latest reported</c:v>
                </c:pt>
                <c:pt idx="1">
                  <c:v>50% optimized</c:v>
                </c:pt>
                <c:pt idx="2">
                  <c:v>100% optimized</c:v>
                </c:pt>
                <c:pt idx="3">
                  <c:v>150% optimized</c:v>
                </c:pt>
                <c:pt idx="4">
                  <c:v>200% optimized</c:v>
                </c:pt>
                <c:pt idx="5">
                  <c:v>400% optimized</c:v>
                </c:pt>
              </c:strCache>
            </c:strRef>
          </c:cat>
          <c:val>
            <c:numRef>
              <c:f>Optimization_graph_B2!$C$4:$H$4</c:f>
              <c:numCache>
                <c:formatCode>General</c:formatCode>
                <c:ptCount val="6"/>
                <c:pt idx="0">
                  <c:v>129198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7D-4078-9998-20EBA978560F}"/>
            </c:ext>
          </c:extLst>
        </c:ser>
        <c:ser>
          <c:idx val="3"/>
          <c:order val="3"/>
          <c:tx>
            <c:strRef>
              <c:f>Optimization_graph_B2!$B$5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  <a:prstDash val="solid"/>
            </a:ln>
          </c:spPr>
          <c:invertIfNegative val="0"/>
          <c:cat>
            <c:strRef>
              <c:f>Optimization_graph_B2!$C$1:$H$1</c:f>
              <c:strCache>
                <c:ptCount val="6"/>
                <c:pt idx="0">
                  <c:v>100% latest reported</c:v>
                </c:pt>
                <c:pt idx="1">
                  <c:v>50% optimized</c:v>
                </c:pt>
                <c:pt idx="2">
                  <c:v>100% optimized</c:v>
                </c:pt>
                <c:pt idx="3">
                  <c:v>150% optimized</c:v>
                </c:pt>
                <c:pt idx="4">
                  <c:v>200% optimized</c:v>
                </c:pt>
                <c:pt idx="5">
                  <c:v>400% optimized</c:v>
                </c:pt>
              </c:strCache>
            </c:strRef>
          </c:cat>
          <c:val>
            <c:numRef>
              <c:f>Optimization_graph_B2!$C$5:$H$5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C07D-4078-9998-20EBA978560F}"/>
            </c:ext>
          </c:extLst>
        </c:ser>
        <c:ser>
          <c:idx val="4"/>
          <c:order val="4"/>
          <c:tx>
            <c:strRef>
              <c:f>Optimization_graph_B2!$B$6</c:f>
              <c:strCache>
                <c:ptCount val="1"/>
                <c:pt idx="0">
                  <c:v>HIV testing services (general population)</c:v>
                </c:pt>
              </c:strCache>
            </c:strRef>
          </c:tx>
          <c:spPr>
            <a:solidFill>
              <a:srgbClr val="A680A9"/>
            </a:solidFill>
            <a:ln>
              <a:noFill/>
              <a:prstDash val="solid"/>
            </a:ln>
          </c:spPr>
          <c:invertIfNegative val="0"/>
          <c:cat>
            <c:strRef>
              <c:f>Optimization_graph_B2!$C$1:$H$1</c:f>
              <c:strCache>
                <c:ptCount val="6"/>
                <c:pt idx="0">
                  <c:v>100% latest reported</c:v>
                </c:pt>
                <c:pt idx="1">
                  <c:v>50% optimized</c:v>
                </c:pt>
                <c:pt idx="2">
                  <c:v>100% optimized</c:v>
                </c:pt>
                <c:pt idx="3">
                  <c:v>150% optimized</c:v>
                </c:pt>
                <c:pt idx="4">
                  <c:v>200% optimized</c:v>
                </c:pt>
                <c:pt idx="5">
                  <c:v>400% optimized</c:v>
                </c:pt>
              </c:strCache>
            </c:strRef>
          </c:cat>
          <c:val>
            <c:numRef>
              <c:f>Optimization_graph_B2!$C$6:$H$6</c:f>
              <c:numCache>
                <c:formatCode>General</c:formatCode>
                <c:ptCount val="6"/>
                <c:pt idx="0">
                  <c:v>544629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975453.31065863906</c:v>
                </c:pt>
                <c:pt idx="5">
                  <c:v>2481290.6361083528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7D-4078-9998-20EBA978560F}"/>
            </c:ext>
          </c:extLst>
        </c:ser>
        <c:ser>
          <c:idx val="5"/>
          <c:order val="5"/>
          <c:tx>
            <c:strRef>
              <c:f>Optimization_graph_B2!$B$7</c:f>
              <c:strCache>
                <c:ptCount val="1"/>
                <c:pt idx="0">
                  <c:v>HIV testing and prevention programs targeting FSW</c:v>
                </c:pt>
              </c:strCache>
            </c:strRef>
          </c:tx>
          <c:spPr>
            <a:solidFill>
              <a:srgbClr val="C6AC00"/>
            </a:solidFill>
            <a:ln>
              <a:noFill/>
              <a:prstDash val="solid"/>
            </a:ln>
          </c:spPr>
          <c:invertIfNegative val="0"/>
          <c:cat>
            <c:strRef>
              <c:f>Optimization_graph_B2!$C$1:$H$1</c:f>
              <c:strCache>
                <c:ptCount val="6"/>
                <c:pt idx="0">
                  <c:v>100% latest reported</c:v>
                </c:pt>
                <c:pt idx="1">
                  <c:v>50% optimized</c:v>
                </c:pt>
                <c:pt idx="2">
                  <c:v>100% optimized</c:v>
                </c:pt>
                <c:pt idx="3">
                  <c:v>150% optimized</c:v>
                </c:pt>
                <c:pt idx="4">
                  <c:v>200% optimized</c:v>
                </c:pt>
                <c:pt idx="5">
                  <c:v>400% optimized</c:v>
                </c:pt>
              </c:strCache>
            </c:strRef>
          </c:cat>
          <c:val>
            <c:numRef>
              <c:f>Optimization_graph_B2!$C$7:$H$7</c:f>
              <c:numCache>
                <c:formatCode>General</c:formatCode>
                <c:ptCount val="6"/>
                <c:pt idx="0">
                  <c:v>261087</c:v>
                </c:pt>
                <c:pt idx="1">
                  <c:v>0</c:v>
                </c:pt>
                <c:pt idx="2">
                  <c:v>191465.61692887809</c:v>
                </c:pt>
                <c:pt idx="3">
                  <c:v>386216.33679203357</c:v>
                </c:pt>
                <c:pt idx="4">
                  <c:v>479923.46321882232</c:v>
                </c:pt>
                <c:pt idx="5">
                  <c:v>386118.35234893451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7D-4078-9998-20EBA978560F}"/>
            </c:ext>
          </c:extLst>
        </c:ser>
        <c:ser>
          <c:idx val="6"/>
          <c:order val="6"/>
          <c:tx>
            <c:strRef>
              <c:f>Optimization_graph_B2!$B$8</c:f>
              <c:strCache>
                <c:ptCount val="1"/>
              </c:strCache>
            </c:strRef>
          </c:tx>
          <c:spPr>
            <a:solidFill>
              <a:srgbClr val="DA39AF"/>
            </a:solidFill>
            <a:ln>
              <a:noFill/>
              <a:prstDash val="solid"/>
            </a:ln>
          </c:spPr>
          <c:invertIfNegative val="0"/>
          <c:cat>
            <c:strRef>
              <c:f>Optimization_graph_B2!$C$1:$H$1</c:f>
              <c:strCache>
                <c:ptCount val="6"/>
                <c:pt idx="0">
                  <c:v>100% latest reported</c:v>
                </c:pt>
                <c:pt idx="1">
                  <c:v>50% optimized</c:v>
                </c:pt>
                <c:pt idx="2">
                  <c:v>100% optimized</c:v>
                </c:pt>
                <c:pt idx="3">
                  <c:v>150% optimized</c:v>
                </c:pt>
                <c:pt idx="4">
                  <c:v>200% optimized</c:v>
                </c:pt>
                <c:pt idx="5">
                  <c:v>400% optimized</c:v>
                </c:pt>
              </c:strCache>
            </c:strRef>
          </c:cat>
          <c:val>
            <c:numRef>
              <c:f>Optimization_graph_B2!$C$8:$H$8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6-C07D-4078-9998-20EBA978560F}"/>
            </c:ext>
          </c:extLst>
        </c:ser>
        <c:ser>
          <c:idx val="7"/>
          <c:order val="7"/>
          <c:tx>
            <c:strRef>
              <c:f>Optimization_graph_B2!$B$9</c:f>
              <c:strCache>
                <c:ptCount val="1"/>
                <c:pt idx="0">
                  <c:v>HIV testing and prevention programs targeting MSM</c:v>
                </c:pt>
              </c:strCache>
            </c:strRef>
          </c:tx>
          <c:spPr>
            <a:solidFill>
              <a:schemeClr val="accent6"/>
            </a:solidFill>
            <a:ln>
              <a:noFill/>
              <a:prstDash val="solid"/>
            </a:ln>
          </c:spPr>
          <c:invertIfNegative val="0"/>
          <c:cat>
            <c:strRef>
              <c:f>Optimization_graph_B2!$C$1:$H$1</c:f>
              <c:strCache>
                <c:ptCount val="6"/>
                <c:pt idx="0">
                  <c:v>100% latest reported</c:v>
                </c:pt>
                <c:pt idx="1">
                  <c:v>50% optimized</c:v>
                </c:pt>
                <c:pt idx="2">
                  <c:v>100% optimized</c:v>
                </c:pt>
                <c:pt idx="3">
                  <c:v>150% optimized</c:v>
                </c:pt>
                <c:pt idx="4">
                  <c:v>200% optimized</c:v>
                </c:pt>
                <c:pt idx="5">
                  <c:v>400% optimized</c:v>
                </c:pt>
              </c:strCache>
            </c:strRef>
          </c:cat>
          <c:val>
            <c:numRef>
              <c:f>Optimization_graph_B2!$C$9:$H$9</c:f>
              <c:numCache>
                <c:formatCode>General</c:formatCode>
                <c:ptCount val="6"/>
                <c:pt idx="0">
                  <c:v>433367</c:v>
                </c:pt>
                <c:pt idx="1">
                  <c:v>0</c:v>
                </c:pt>
                <c:pt idx="2">
                  <c:v>306574.76244963473</c:v>
                </c:pt>
                <c:pt idx="3">
                  <c:v>877103.97980139009</c:v>
                </c:pt>
                <c:pt idx="4">
                  <c:v>1266396.36400349</c:v>
                </c:pt>
                <c:pt idx="5">
                  <c:v>1488544.548204961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07D-4078-9998-20EBA978560F}"/>
            </c:ext>
          </c:extLst>
        </c:ser>
        <c:ser>
          <c:idx val="8"/>
          <c:order val="8"/>
          <c:tx>
            <c:strRef>
              <c:f>Optimization_graph_B2!$B$10</c:f>
              <c:strCache>
                <c:ptCount val="1"/>
              </c:strCache>
            </c:strRef>
          </c:tx>
          <c:spPr>
            <a:solidFill>
              <a:srgbClr val="FEB290"/>
            </a:solidFill>
            <a:ln>
              <a:noFill/>
              <a:prstDash val="solid"/>
            </a:ln>
          </c:spPr>
          <c:invertIfNegative val="0"/>
          <c:cat>
            <c:strRef>
              <c:f>Optimization_graph_B2!$C$1:$H$1</c:f>
              <c:strCache>
                <c:ptCount val="6"/>
                <c:pt idx="0">
                  <c:v>100% latest reported</c:v>
                </c:pt>
                <c:pt idx="1">
                  <c:v>50% optimized</c:v>
                </c:pt>
                <c:pt idx="2">
                  <c:v>100% optimized</c:v>
                </c:pt>
                <c:pt idx="3">
                  <c:v>150% optimized</c:v>
                </c:pt>
                <c:pt idx="4">
                  <c:v>200% optimized</c:v>
                </c:pt>
                <c:pt idx="5">
                  <c:v>400% optimized</c:v>
                </c:pt>
              </c:strCache>
            </c:strRef>
          </c:cat>
          <c:val>
            <c:numRef>
              <c:f>Optimization_graph_B2!$C$10:$H$10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8-C07D-4078-9998-20EBA978560F}"/>
            </c:ext>
          </c:extLst>
        </c:ser>
        <c:ser>
          <c:idx val="9"/>
          <c:order val="9"/>
          <c:tx>
            <c:strRef>
              <c:f>Optimization_graph_B2!$B$11</c:f>
              <c:strCache>
                <c:ptCount val="1"/>
              </c:strCache>
            </c:strRef>
          </c:tx>
          <c:spPr>
            <a:solidFill>
              <a:srgbClr val="9A996E"/>
            </a:solidFill>
            <a:ln>
              <a:noFill/>
              <a:prstDash val="solid"/>
            </a:ln>
          </c:spPr>
          <c:invertIfNegative val="0"/>
          <c:cat>
            <c:strRef>
              <c:f>Optimization_graph_B2!$C$1:$H$1</c:f>
              <c:strCache>
                <c:ptCount val="6"/>
                <c:pt idx="0">
                  <c:v>100% latest reported</c:v>
                </c:pt>
                <c:pt idx="1">
                  <c:v>50% optimized</c:v>
                </c:pt>
                <c:pt idx="2">
                  <c:v>100% optimized</c:v>
                </c:pt>
                <c:pt idx="3">
                  <c:v>150% optimized</c:v>
                </c:pt>
                <c:pt idx="4">
                  <c:v>200% optimized</c:v>
                </c:pt>
                <c:pt idx="5">
                  <c:v>400% optimized</c:v>
                </c:pt>
              </c:strCache>
            </c:strRef>
          </c:cat>
          <c:val>
            <c:numRef>
              <c:f>Optimization_graph_B2!$C$11:$H$11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9-C07D-4078-9998-20EBA978560F}"/>
            </c:ext>
          </c:extLst>
        </c:ser>
        <c:ser>
          <c:idx val="10"/>
          <c:order val="10"/>
          <c:tx>
            <c:strRef>
              <c:f>Optimization_graph_B2!$B$12</c:f>
              <c:strCache>
                <c:ptCount val="1"/>
                <c:pt idx="0">
                  <c:v>HIV testing and prevention programs targeting PWID</c:v>
                </c:pt>
              </c:strCache>
            </c:strRef>
          </c:tx>
          <c:spPr>
            <a:solidFill>
              <a:srgbClr val="69BE28"/>
            </a:solidFill>
            <a:ln>
              <a:noFill/>
              <a:prstDash val="solid"/>
            </a:ln>
          </c:spPr>
          <c:invertIfNegative val="0"/>
          <c:cat>
            <c:strRef>
              <c:f>Optimization_graph_B2!$C$1:$H$1</c:f>
              <c:strCache>
                <c:ptCount val="6"/>
                <c:pt idx="0">
                  <c:v>100% latest reported</c:v>
                </c:pt>
                <c:pt idx="1">
                  <c:v>50% optimized</c:v>
                </c:pt>
                <c:pt idx="2">
                  <c:v>100% optimized</c:v>
                </c:pt>
                <c:pt idx="3">
                  <c:v>150% optimized</c:v>
                </c:pt>
                <c:pt idx="4">
                  <c:v>200% optimized</c:v>
                </c:pt>
                <c:pt idx="5">
                  <c:v>400% optimized</c:v>
                </c:pt>
              </c:strCache>
            </c:strRef>
          </c:cat>
          <c:val>
            <c:numRef>
              <c:f>Optimization_graph_B2!$C$12:$H$12</c:f>
              <c:numCache>
                <c:formatCode>General</c:formatCode>
                <c:ptCount val="6"/>
                <c:pt idx="0">
                  <c:v>984129</c:v>
                </c:pt>
                <c:pt idx="1">
                  <c:v>0</c:v>
                </c:pt>
                <c:pt idx="2">
                  <c:v>261006.31338244761</c:v>
                </c:pt>
                <c:pt idx="3">
                  <c:v>1327871.3923579201</c:v>
                </c:pt>
                <c:pt idx="4">
                  <c:v>1762616.186734779</c:v>
                </c:pt>
                <c:pt idx="5">
                  <c:v>1862306.841545041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07D-4078-9998-20EBA978560F}"/>
            </c:ext>
          </c:extLst>
        </c:ser>
        <c:ser>
          <c:idx val="11"/>
          <c:order val="11"/>
          <c:tx>
            <c:strRef>
              <c:f>Optimization_graph_B2!$B$13</c:f>
              <c:strCache>
                <c:ptCount val="1"/>
                <c:pt idx="0">
                  <c:v>Needle-syringe programs</c:v>
                </c:pt>
              </c:strCache>
            </c:strRef>
          </c:tx>
          <c:spPr>
            <a:solidFill>
              <a:srgbClr val="8ECD65"/>
            </a:solidFill>
            <a:ln>
              <a:noFill/>
              <a:prstDash val="solid"/>
            </a:ln>
          </c:spPr>
          <c:invertIfNegative val="0"/>
          <c:cat>
            <c:strRef>
              <c:f>Optimization_graph_B2!$C$1:$H$1</c:f>
              <c:strCache>
                <c:ptCount val="6"/>
                <c:pt idx="0">
                  <c:v>100% latest reported</c:v>
                </c:pt>
                <c:pt idx="1">
                  <c:v>50% optimized</c:v>
                </c:pt>
                <c:pt idx="2">
                  <c:v>100% optimized</c:v>
                </c:pt>
                <c:pt idx="3">
                  <c:v>150% optimized</c:v>
                </c:pt>
                <c:pt idx="4">
                  <c:v>200% optimized</c:v>
                </c:pt>
                <c:pt idx="5">
                  <c:v>400% optimized</c:v>
                </c:pt>
              </c:strCache>
            </c:strRef>
          </c:cat>
          <c:val>
            <c:numRef>
              <c:f>Optimization_graph_B2!$C$13:$H$13</c:f>
              <c:numCache>
                <c:formatCode>General</c:formatCode>
                <c:ptCount val="6"/>
                <c:pt idx="0">
                  <c:v>294585</c:v>
                </c:pt>
                <c:pt idx="1">
                  <c:v>106952.3041328368</c:v>
                </c:pt>
                <c:pt idx="2">
                  <c:v>250466.07456298321</c:v>
                </c:pt>
                <c:pt idx="3">
                  <c:v>331840.59124116623</c:v>
                </c:pt>
                <c:pt idx="4">
                  <c:v>402652.82914902101</c:v>
                </c:pt>
                <c:pt idx="5">
                  <c:v>370075.18777925422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07D-4078-9998-20EBA978560F}"/>
            </c:ext>
          </c:extLst>
        </c:ser>
        <c:ser>
          <c:idx val="12"/>
          <c:order val="12"/>
          <c:tx>
            <c:strRef>
              <c:f>Optimization_graph_B2!$B$14</c:f>
              <c:strCache>
                <c:ptCount val="1"/>
                <c:pt idx="0">
                  <c:v>Opiate substitution therapy</c:v>
                </c:pt>
              </c:strCache>
            </c:strRef>
          </c:tx>
          <c:spPr>
            <a:solidFill>
              <a:srgbClr val="BAE39D"/>
            </a:solidFill>
            <a:ln>
              <a:prstDash val="solid"/>
            </a:ln>
          </c:spPr>
          <c:invertIfNegative val="0"/>
          <c:cat>
            <c:strRef>
              <c:f>Optimization_graph_B2!$C$1:$H$1</c:f>
              <c:strCache>
                <c:ptCount val="6"/>
                <c:pt idx="0">
                  <c:v>100% latest reported</c:v>
                </c:pt>
                <c:pt idx="1">
                  <c:v>50% optimized</c:v>
                </c:pt>
                <c:pt idx="2">
                  <c:v>100% optimized</c:v>
                </c:pt>
                <c:pt idx="3">
                  <c:v>150% optimized</c:v>
                </c:pt>
                <c:pt idx="4">
                  <c:v>200% optimized</c:v>
                </c:pt>
                <c:pt idx="5">
                  <c:v>400% optimized</c:v>
                </c:pt>
              </c:strCache>
            </c:strRef>
          </c:cat>
          <c:val>
            <c:numRef>
              <c:f>Optimization_graph_B2!$C$14:$H$14</c:f>
              <c:numCache>
                <c:formatCode>General</c:formatCode>
                <c:ptCount val="6"/>
                <c:pt idx="0">
                  <c:v>490427</c:v>
                </c:pt>
                <c:pt idx="1">
                  <c:v>245213.5</c:v>
                </c:pt>
                <c:pt idx="2">
                  <c:v>490427</c:v>
                </c:pt>
                <c:pt idx="3">
                  <c:v>490427</c:v>
                </c:pt>
                <c:pt idx="4">
                  <c:v>855260.12391710328</c:v>
                </c:pt>
                <c:pt idx="5">
                  <c:v>9046583.764189994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7D-4078-9998-20EBA9785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955926975"/>
        <c:axId val="1698841135"/>
      </c:barChart>
      <c:catAx>
        <c:axId val="1955926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rgbClr val="333F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98841135"/>
        <c:crosses val="autoZero"/>
        <c:auto val="1"/>
        <c:lblAlgn val="ctr"/>
        <c:lblOffset val="50"/>
        <c:noMultiLvlLbl val="0"/>
      </c:catAx>
      <c:valAx>
        <c:axId val="169884113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strike="noStrike" kern="1200" baseline="0">
                    <a:solidFill>
                      <a:srgbClr val="333F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dirty="0">
                    <a:solidFill>
                      <a:srgbClr val="333F50"/>
                    </a:solidFill>
                  </a:rPr>
                  <a:t>HIV budget (USD) </a:t>
                </a:r>
              </a:p>
            </c:rich>
          </c:tx>
          <c:layout>
            <c:manualLayout>
              <c:xMode val="edge"/>
              <c:yMode val="edge"/>
              <c:x val="3.8860881459987999E-4"/>
              <c:y val="0.33836814351930039"/>
            </c:manualLayout>
          </c:layout>
          <c:overlay val="0"/>
          <c:spPr>
            <a:noFill/>
            <a:ln>
              <a:noFill/>
              <a:prstDash val="solid"/>
            </a:ln>
          </c:spPr>
        </c:title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rgbClr val="333F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55926975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948414260717409"/>
          <c:y val="3.2216554030127506E-2"/>
          <c:w val="0.4939788932633421"/>
          <c:h val="0.849280721446154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Optimization_graph_B2!$B$2</c:f>
              <c:strCache>
                <c:ptCount val="1"/>
                <c:pt idx="0">
                  <c:v>Antiretroviral therapy</c:v>
                </c:pt>
              </c:strCache>
            </c:strRef>
          </c:tx>
          <c:spPr>
            <a:solidFill>
              <a:schemeClr val="accent1"/>
            </a:solidFill>
            <a:ln>
              <a:noFill/>
              <a:prstDash val="solid"/>
            </a:ln>
          </c:spPr>
          <c:invertIfNegative val="0"/>
          <c:cat>
            <c:strRef>
              <c:f>(Optimization_graph_B2!$C$1,Optimization_graph_B2!$E$1)</c:f>
              <c:strCache>
                <c:ptCount val="2"/>
                <c:pt idx="0">
                  <c:v>100% latest reported</c:v>
                </c:pt>
                <c:pt idx="1">
                  <c:v>100% optimized</c:v>
                </c:pt>
              </c:strCache>
            </c:strRef>
          </c:cat>
          <c:val>
            <c:numRef>
              <c:f>(Optimization_graph_B2!$C$2,Optimization_graph_B2!$E$2)</c:f>
              <c:numCache>
                <c:formatCode>General</c:formatCode>
                <c:ptCount val="2"/>
                <c:pt idx="0">
                  <c:v>1575992</c:v>
                </c:pt>
                <c:pt idx="1">
                  <c:v>3213474.2326760571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24-40DB-A012-5E4AF3142C96}"/>
            </c:ext>
          </c:extLst>
        </c:ser>
        <c:ser>
          <c:idx val="1"/>
          <c:order val="1"/>
          <c:tx>
            <c:strRef>
              <c:f>Optimization_graph_B2!$B$3</c:f>
              <c:strCache>
                <c:ptCount val="1"/>
                <c:pt idx="0">
                  <c:v>Prevention of mother-to-child transmission</c:v>
                </c:pt>
              </c:strCache>
            </c:strRef>
          </c:tx>
          <c:spPr>
            <a:solidFill>
              <a:schemeClr val="accent2"/>
            </a:solidFill>
            <a:ln>
              <a:noFill/>
              <a:prstDash val="solid"/>
            </a:ln>
          </c:spPr>
          <c:invertIfNegative val="0"/>
          <c:cat>
            <c:strRef>
              <c:f>(Optimization_graph_B2!$C$1,Optimization_graph_B2!$E$1)</c:f>
              <c:strCache>
                <c:ptCount val="2"/>
                <c:pt idx="0">
                  <c:v>100% latest reported</c:v>
                </c:pt>
                <c:pt idx="1">
                  <c:v>100% optimized</c:v>
                </c:pt>
              </c:strCache>
            </c:strRef>
          </c:cat>
          <c:val>
            <c:numRef>
              <c:f>(Optimization_graph_B2!$C$3,Optimization_graph_B2!$E$3)</c:f>
              <c:numCache>
                <c:formatCode>General</c:formatCode>
                <c:ptCount val="2"/>
                <c:pt idx="0">
                  <c:v>178072</c:v>
                </c:pt>
                <c:pt idx="1">
                  <c:v>178072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24-40DB-A012-5E4AF3142C96}"/>
            </c:ext>
          </c:extLst>
        </c:ser>
        <c:ser>
          <c:idx val="2"/>
          <c:order val="2"/>
          <c:tx>
            <c:strRef>
              <c:f>Optimization_graph_B2!$B$4</c:f>
              <c:strCache>
                <c:ptCount val="1"/>
                <c:pt idx="0">
                  <c:v>Condoms and social and behavior change communication (general population)</c:v>
                </c:pt>
              </c:strCache>
            </c:strRef>
          </c:tx>
          <c:spPr>
            <a:solidFill>
              <a:schemeClr val="accent4"/>
            </a:solidFill>
            <a:ln>
              <a:noFill/>
              <a:prstDash val="solid"/>
            </a:ln>
          </c:spPr>
          <c:invertIfNegative val="0"/>
          <c:cat>
            <c:strRef>
              <c:f>(Optimization_graph_B2!$C$1,Optimization_graph_B2!$E$1)</c:f>
              <c:strCache>
                <c:ptCount val="2"/>
                <c:pt idx="0">
                  <c:v>100% latest reported</c:v>
                </c:pt>
                <c:pt idx="1">
                  <c:v>100% optimized</c:v>
                </c:pt>
              </c:strCache>
            </c:strRef>
          </c:cat>
          <c:val>
            <c:numRef>
              <c:f>(Optimization_graph_B2!$C$4,Optimization_graph_B2!$E$4)</c:f>
              <c:numCache>
                <c:formatCode>General</c:formatCode>
                <c:ptCount val="2"/>
                <c:pt idx="0">
                  <c:v>129198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24-40DB-A012-5E4AF3142C96}"/>
            </c:ext>
          </c:extLst>
        </c:ser>
        <c:ser>
          <c:idx val="3"/>
          <c:order val="3"/>
          <c:tx>
            <c:strRef>
              <c:f>Optimization_graph_B2!$B$5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  <a:prstDash val="solid"/>
            </a:ln>
          </c:spPr>
          <c:invertIfNegative val="0"/>
          <c:cat>
            <c:strRef>
              <c:f>(Optimization_graph_B2!$C$1,Optimization_graph_B2!$E$1)</c:f>
              <c:strCache>
                <c:ptCount val="2"/>
                <c:pt idx="0">
                  <c:v>100% latest reported</c:v>
                </c:pt>
                <c:pt idx="1">
                  <c:v>100% optimized</c:v>
                </c:pt>
              </c:strCache>
            </c:strRef>
          </c:cat>
          <c:val>
            <c:numRef>
              <c:f>(Optimization_graph_B2!$C$5,Optimization_graph_B2!$E$5)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3324-40DB-A012-5E4AF3142C96}"/>
            </c:ext>
          </c:extLst>
        </c:ser>
        <c:ser>
          <c:idx val="4"/>
          <c:order val="4"/>
          <c:tx>
            <c:strRef>
              <c:f>Optimization_graph_B2!$B$6</c:f>
              <c:strCache>
                <c:ptCount val="1"/>
                <c:pt idx="0">
                  <c:v>HIV testing services (general population)</c:v>
                </c:pt>
              </c:strCache>
            </c:strRef>
          </c:tx>
          <c:spPr>
            <a:solidFill>
              <a:schemeClr val="accent4">
                <a:alpha val="60000"/>
              </a:schemeClr>
            </a:solidFill>
            <a:ln>
              <a:noFill/>
              <a:prstDash val="solid"/>
            </a:ln>
          </c:spPr>
          <c:invertIfNegative val="0"/>
          <c:cat>
            <c:strRef>
              <c:f>(Optimization_graph_B2!$C$1,Optimization_graph_B2!$E$1)</c:f>
              <c:strCache>
                <c:ptCount val="2"/>
                <c:pt idx="0">
                  <c:v>100% latest reported</c:v>
                </c:pt>
                <c:pt idx="1">
                  <c:v>100% optimized</c:v>
                </c:pt>
              </c:strCache>
            </c:strRef>
          </c:cat>
          <c:val>
            <c:numRef>
              <c:f>(Optimization_graph_B2!$C$6,Optimization_graph_B2!$E$6)</c:f>
              <c:numCache>
                <c:formatCode>General</c:formatCode>
                <c:ptCount val="2"/>
                <c:pt idx="0">
                  <c:v>544629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24-40DB-A012-5E4AF3142C96}"/>
            </c:ext>
          </c:extLst>
        </c:ser>
        <c:ser>
          <c:idx val="5"/>
          <c:order val="5"/>
          <c:tx>
            <c:strRef>
              <c:f>Optimization_graph_B2!$B$7</c:f>
              <c:strCache>
                <c:ptCount val="1"/>
                <c:pt idx="0">
                  <c:v>HIV testing and prevention programs targeting FSW</c:v>
                </c:pt>
              </c:strCache>
            </c:strRef>
          </c:tx>
          <c:spPr>
            <a:solidFill>
              <a:srgbClr val="C6AC00"/>
            </a:solidFill>
            <a:ln>
              <a:noFill/>
              <a:prstDash val="solid"/>
            </a:ln>
          </c:spPr>
          <c:invertIfNegative val="0"/>
          <c:cat>
            <c:strRef>
              <c:f>(Optimization_graph_B2!$C$1,Optimization_graph_B2!$E$1)</c:f>
              <c:strCache>
                <c:ptCount val="2"/>
                <c:pt idx="0">
                  <c:v>100% latest reported</c:v>
                </c:pt>
                <c:pt idx="1">
                  <c:v>100% optimized</c:v>
                </c:pt>
              </c:strCache>
            </c:strRef>
          </c:cat>
          <c:val>
            <c:numRef>
              <c:f>(Optimization_graph_B2!$C$7,Optimization_graph_B2!$E$7)</c:f>
              <c:numCache>
                <c:formatCode>General</c:formatCode>
                <c:ptCount val="2"/>
                <c:pt idx="0">
                  <c:v>261087</c:v>
                </c:pt>
                <c:pt idx="1">
                  <c:v>191465.61692887809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24-40DB-A012-5E4AF3142C96}"/>
            </c:ext>
          </c:extLst>
        </c:ser>
        <c:ser>
          <c:idx val="6"/>
          <c:order val="6"/>
          <c:tx>
            <c:strRef>
              <c:f>Optimization_graph_B2!$B$8</c:f>
              <c:strCache>
                <c:ptCount val="1"/>
              </c:strCache>
            </c:strRef>
          </c:tx>
          <c:spPr>
            <a:solidFill>
              <a:srgbClr val="DA39AF"/>
            </a:solidFill>
            <a:ln>
              <a:noFill/>
              <a:prstDash val="solid"/>
            </a:ln>
          </c:spPr>
          <c:invertIfNegative val="0"/>
          <c:cat>
            <c:strRef>
              <c:f>(Optimization_graph_B2!$C$1,Optimization_graph_B2!$E$1)</c:f>
              <c:strCache>
                <c:ptCount val="2"/>
                <c:pt idx="0">
                  <c:v>100% latest reported</c:v>
                </c:pt>
                <c:pt idx="1">
                  <c:v>100% optimized</c:v>
                </c:pt>
              </c:strCache>
            </c:strRef>
          </c:cat>
          <c:val>
            <c:numRef>
              <c:f>(Optimization_graph_B2!$C$8,Optimization_graph_B2!$E$8)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6-3324-40DB-A012-5E4AF3142C96}"/>
            </c:ext>
          </c:extLst>
        </c:ser>
        <c:ser>
          <c:idx val="7"/>
          <c:order val="7"/>
          <c:tx>
            <c:strRef>
              <c:f>Optimization_graph_B2!$B$9</c:f>
              <c:strCache>
                <c:ptCount val="1"/>
                <c:pt idx="0">
                  <c:v>HIV testing and prevention programs targeting MSM</c:v>
                </c:pt>
              </c:strCache>
            </c:strRef>
          </c:tx>
          <c:spPr>
            <a:solidFill>
              <a:schemeClr val="accent6"/>
            </a:solidFill>
            <a:ln>
              <a:noFill/>
              <a:prstDash val="solid"/>
            </a:ln>
          </c:spPr>
          <c:invertIfNegative val="0"/>
          <c:cat>
            <c:strRef>
              <c:f>(Optimization_graph_B2!$C$1,Optimization_graph_B2!$E$1)</c:f>
              <c:strCache>
                <c:ptCount val="2"/>
                <c:pt idx="0">
                  <c:v>100% latest reported</c:v>
                </c:pt>
                <c:pt idx="1">
                  <c:v>100% optimized</c:v>
                </c:pt>
              </c:strCache>
            </c:strRef>
          </c:cat>
          <c:val>
            <c:numRef>
              <c:f>(Optimization_graph_B2!$C$9,Optimization_graph_B2!$E$9)</c:f>
              <c:numCache>
                <c:formatCode>General</c:formatCode>
                <c:ptCount val="2"/>
                <c:pt idx="0">
                  <c:v>433367</c:v>
                </c:pt>
                <c:pt idx="1">
                  <c:v>306574.76244963473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324-40DB-A012-5E4AF3142C96}"/>
            </c:ext>
          </c:extLst>
        </c:ser>
        <c:ser>
          <c:idx val="8"/>
          <c:order val="8"/>
          <c:tx>
            <c:strRef>
              <c:f>Optimization_graph_B2!$B$10</c:f>
              <c:strCache>
                <c:ptCount val="1"/>
              </c:strCache>
            </c:strRef>
          </c:tx>
          <c:spPr>
            <a:solidFill>
              <a:srgbClr val="FE9D72"/>
            </a:solidFill>
            <a:ln>
              <a:noFill/>
              <a:prstDash val="solid"/>
            </a:ln>
          </c:spPr>
          <c:invertIfNegative val="0"/>
          <c:cat>
            <c:strRef>
              <c:f>(Optimization_graph_B2!$C$1,Optimization_graph_B2!$E$1)</c:f>
              <c:strCache>
                <c:ptCount val="2"/>
                <c:pt idx="0">
                  <c:v>100% latest reported</c:v>
                </c:pt>
                <c:pt idx="1">
                  <c:v>100% optimized</c:v>
                </c:pt>
              </c:strCache>
            </c:strRef>
          </c:cat>
          <c:val>
            <c:numRef>
              <c:f>(Optimization_graph_B2!$C$10,Optimization_graph_B2!$E$10)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8-3324-40DB-A012-5E4AF3142C96}"/>
            </c:ext>
          </c:extLst>
        </c:ser>
        <c:ser>
          <c:idx val="9"/>
          <c:order val="9"/>
          <c:tx>
            <c:strRef>
              <c:f>Optimization_graph_B2!$B$11</c:f>
              <c:strCache>
                <c:ptCount val="1"/>
              </c:strCache>
            </c:strRef>
          </c:tx>
          <c:spPr>
            <a:solidFill>
              <a:srgbClr val="9A996E"/>
            </a:solidFill>
            <a:ln>
              <a:noFill/>
              <a:prstDash val="solid"/>
            </a:ln>
          </c:spPr>
          <c:invertIfNegative val="0"/>
          <c:cat>
            <c:strRef>
              <c:f>(Optimization_graph_B2!$C$1,Optimization_graph_B2!$E$1)</c:f>
              <c:strCache>
                <c:ptCount val="2"/>
                <c:pt idx="0">
                  <c:v>100% latest reported</c:v>
                </c:pt>
                <c:pt idx="1">
                  <c:v>100% optimized</c:v>
                </c:pt>
              </c:strCache>
            </c:strRef>
          </c:cat>
          <c:val>
            <c:numRef>
              <c:f>(Optimization_graph_B2!$C$11,Optimization_graph_B2!$E$11)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9-3324-40DB-A012-5E4AF3142C96}"/>
            </c:ext>
          </c:extLst>
        </c:ser>
        <c:ser>
          <c:idx val="10"/>
          <c:order val="10"/>
          <c:tx>
            <c:strRef>
              <c:f>Optimization_graph_B2!$B$12</c:f>
              <c:strCache>
                <c:ptCount val="1"/>
                <c:pt idx="0">
                  <c:v>HIV testing and prevention programs targeting PWID</c:v>
                </c:pt>
              </c:strCache>
            </c:strRef>
          </c:tx>
          <c:spPr>
            <a:solidFill>
              <a:srgbClr val="69BE28"/>
            </a:solidFill>
            <a:ln>
              <a:noFill/>
              <a:prstDash val="solid"/>
            </a:ln>
          </c:spPr>
          <c:invertIfNegative val="0"/>
          <c:cat>
            <c:strRef>
              <c:f>(Optimization_graph_B2!$C$1,Optimization_graph_B2!$E$1)</c:f>
              <c:strCache>
                <c:ptCount val="2"/>
                <c:pt idx="0">
                  <c:v>100% latest reported</c:v>
                </c:pt>
                <c:pt idx="1">
                  <c:v>100% optimized</c:v>
                </c:pt>
              </c:strCache>
            </c:strRef>
          </c:cat>
          <c:val>
            <c:numRef>
              <c:f>(Optimization_graph_B2!$C$12,Optimization_graph_B2!$E$12)</c:f>
              <c:numCache>
                <c:formatCode>General</c:formatCode>
                <c:ptCount val="2"/>
                <c:pt idx="0">
                  <c:v>984129</c:v>
                </c:pt>
                <c:pt idx="1">
                  <c:v>261006.31338244761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24-40DB-A012-5E4AF3142C96}"/>
            </c:ext>
          </c:extLst>
        </c:ser>
        <c:ser>
          <c:idx val="11"/>
          <c:order val="11"/>
          <c:tx>
            <c:strRef>
              <c:f>Optimization_graph_B2!$B$13</c:f>
              <c:strCache>
                <c:ptCount val="1"/>
                <c:pt idx="0">
                  <c:v>Needle-syringe programs</c:v>
                </c:pt>
              </c:strCache>
            </c:strRef>
          </c:tx>
          <c:spPr>
            <a:solidFill>
              <a:srgbClr val="8ECD65"/>
            </a:solidFill>
            <a:ln>
              <a:noFill/>
              <a:prstDash val="solid"/>
            </a:ln>
          </c:spPr>
          <c:invertIfNegative val="0"/>
          <c:cat>
            <c:strRef>
              <c:f>(Optimization_graph_B2!$C$1,Optimization_graph_B2!$E$1)</c:f>
              <c:strCache>
                <c:ptCount val="2"/>
                <c:pt idx="0">
                  <c:v>100% latest reported</c:v>
                </c:pt>
                <c:pt idx="1">
                  <c:v>100% optimized</c:v>
                </c:pt>
              </c:strCache>
            </c:strRef>
          </c:cat>
          <c:val>
            <c:numRef>
              <c:f>(Optimization_graph_B2!$C$13,Optimization_graph_B2!$E$13)</c:f>
              <c:numCache>
                <c:formatCode>General</c:formatCode>
                <c:ptCount val="2"/>
                <c:pt idx="0">
                  <c:v>294585</c:v>
                </c:pt>
                <c:pt idx="1">
                  <c:v>250466.07456298321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324-40DB-A012-5E4AF3142C96}"/>
            </c:ext>
          </c:extLst>
        </c:ser>
        <c:ser>
          <c:idx val="12"/>
          <c:order val="12"/>
          <c:tx>
            <c:strRef>
              <c:f>Optimization_graph_B2!$B$14</c:f>
              <c:strCache>
                <c:ptCount val="1"/>
                <c:pt idx="0">
                  <c:v>Opiate substitution therapy</c:v>
                </c:pt>
              </c:strCache>
            </c:strRef>
          </c:tx>
          <c:spPr>
            <a:solidFill>
              <a:srgbClr val="BAE39D"/>
            </a:solidFill>
            <a:ln>
              <a:prstDash val="solid"/>
            </a:ln>
          </c:spPr>
          <c:invertIfNegative val="0"/>
          <c:cat>
            <c:strRef>
              <c:f>(Optimization_graph_B2!$C$1,Optimization_graph_B2!$E$1)</c:f>
              <c:strCache>
                <c:ptCount val="2"/>
                <c:pt idx="0">
                  <c:v>100% latest reported</c:v>
                </c:pt>
                <c:pt idx="1">
                  <c:v>100% optimized</c:v>
                </c:pt>
              </c:strCache>
            </c:strRef>
          </c:cat>
          <c:val>
            <c:numRef>
              <c:f>(Optimization_graph_B2!$C$14,Optimization_graph_B2!$E$14)</c:f>
              <c:numCache>
                <c:formatCode>General</c:formatCode>
                <c:ptCount val="2"/>
                <c:pt idx="0">
                  <c:v>490427</c:v>
                </c:pt>
                <c:pt idx="1">
                  <c:v>490427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24-40DB-A012-5E4AF3142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1955926975"/>
        <c:axId val="1698841135"/>
      </c:barChart>
      <c:catAx>
        <c:axId val="1955926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rgbClr val="333F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98841135"/>
        <c:crosses val="autoZero"/>
        <c:auto val="1"/>
        <c:lblAlgn val="ctr"/>
        <c:lblOffset val="50"/>
        <c:noMultiLvlLbl val="0"/>
      </c:catAx>
      <c:valAx>
        <c:axId val="1698841135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strike="noStrike" kern="1200" baseline="0">
                    <a:solidFill>
                      <a:srgbClr val="333F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dirty="0">
                    <a:solidFill>
                      <a:srgbClr val="333F50"/>
                    </a:solidFill>
                  </a:rPr>
                  <a:t>HIV</a:t>
                </a:r>
                <a:r>
                  <a:rPr lang="en-AU" baseline="0" dirty="0">
                    <a:solidFill>
                      <a:srgbClr val="333F50"/>
                    </a:solidFill>
                  </a:rPr>
                  <a:t> bu</a:t>
                </a:r>
                <a:r>
                  <a:rPr lang="en-AU" dirty="0">
                    <a:solidFill>
                      <a:srgbClr val="333F50"/>
                    </a:solidFill>
                  </a:rPr>
                  <a:t>dget (USD) </a:t>
                </a:r>
              </a:p>
            </c:rich>
          </c:tx>
          <c:layout>
            <c:manualLayout>
              <c:xMode val="edge"/>
              <c:yMode val="edge"/>
              <c:x val="3.8860881459987999E-4"/>
              <c:y val="0.33836814351930039"/>
            </c:manualLayout>
          </c:layout>
          <c:overlay val="0"/>
          <c:spPr>
            <a:noFill/>
            <a:ln>
              <a:noFill/>
              <a:prstDash val="solid"/>
            </a:ln>
          </c:spPr>
        </c:title>
        <c:numFmt formatCode="&quot;$&quot;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rgbClr val="333F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55926975"/>
        <c:crosses val="autoZero"/>
        <c:crossBetween val="between"/>
      </c:valAx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6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4058169291338585"/>
          <c:y val="0"/>
          <c:w val="0.35267443132108489"/>
          <c:h val="0.96222420161280742"/>
        </c:manualLayout>
      </c:layout>
      <c:overlay val="0"/>
      <c:txPr>
        <a:bodyPr/>
        <a:lstStyle/>
        <a:p>
          <a:pPr>
            <a:defRPr sz="1400">
              <a:solidFill>
                <a:srgbClr val="333F50"/>
              </a:solidFill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413441054124302"/>
          <c:y val="4.4048652455028488E-2"/>
          <c:w val="0.81200879660775716"/>
          <c:h val="0.77418631863658804"/>
        </c:manualLayout>
      </c:layout>
      <c:lineChart>
        <c:grouping val="standard"/>
        <c:varyColors val="0"/>
        <c:ser>
          <c:idx val="0"/>
          <c:order val="0"/>
          <c:tx>
            <c:v>100% latest reported</c:v>
          </c:tx>
          <c:spPr>
            <a:ln w="25400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B2'!$L$3:$AF$3</c:f>
              <c:numCache>
                <c:formatCode>#,##0</c:formatCode>
                <c:ptCount val="21"/>
                <c:pt idx="0">
                  <c:v>950</c:v>
                </c:pt>
                <c:pt idx="1">
                  <c:v>975</c:v>
                </c:pt>
                <c:pt idx="2">
                  <c:v>948</c:v>
                </c:pt>
                <c:pt idx="3">
                  <c:v>843</c:v>
                </c:pt>
                <c:pt idx="4">
                  <c:v>744</c:v>
                </c:pt>
                <c:pt idx="5">
                  <c:v>661</c:v>
                </c:pt>
                <c:pt idx="6">
                  <c:v>602</c:v>
                </c:pt>
                <c:pt idx="7">
                  <c:v>591</c:v>
                </c:pt>
                <c:pt idx="8">
                  <c:v>595</c:v>
                </c:pt>
                <c:pt idx="9">
                  <c:v>626</c:v>
                </c:pt>
                <c:pt idx="10">
                  <c:v>678</c:v>
                </c:pt>
                <c:pt idx="11">
                  <c:v>748</c:v>
                </c:pt>
                <c:pt idx="12">
                  <c:v>827</c:v>
                </c:pt>
                <c:pt idx="13">
                  <c:v>915</c:v>
                </c:pt>
                <c:pt idx="14">
                  <c:v>1000</c:v>
                </c:pt>
                <c:pt idx="15">
                  <c:v>1081</c:v>
                </c:pt>
                <c:pt idx="16">
                  <c:v>1158</c:v>
                </c:pt>
                <c:pt idx="17">
                  <c:v>1234</c:v>
                </c:pt>
                <c:pt idx="18">
                  <c:v>1311</c:v>
                </c:pt>
                <c:pt idx="19">
                  <c:v>1389</c:v>
                </c:pt>
                <c:pt idx="20">
                  <c:v>1470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72-47AC-BB5A-4936D0683E9E}"/>
            </c:ext>
          </c:extLst>
        </c:ser>
        <c:ser>
          <c:idx val="1"/>
          <c:order val="1"/>
          <c:tx>
            <c:v>0% budget</c:v>
          </c:tx>
          <c:spPr>
            <a:ln w="25400" cap="rnd" cmpd="sng" algn="ctr">
              <a:solidFill>
                <a:schemeClr val="accent4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B2'!$L$9:$AF$9</c:f>
              <c:numCache>
                <c:formatCode>General</c:formatCode>
                <c:ptCount val="21"/>
                <c:pt idx="8">
                  <c:v>595</c:v>
                </c:pt>
                <c:pt idx="9">
                  <c:v>986</c:v>
                </c:pt>
                <c:pt idx="10">
                  <c:v>1449</c:v>
                </c:pt>
                <c:pt idx="11">
                  <c:v>1640</c:v>
                </c:pt>
                <c:pt idx="12">
                  <c:v>1776</c:v>
                </c:pt>
                <c:pt idx="13">
                  <c:v>1889</c:v>
                </c:pt>
                <c:pt idx="14">
                  <c:v>1995</c:v>
                </c:pt>
                <c:pt idx="15">
                  <c:v>2102</c:v>
                </c:pt>
                <c:pt idx="16">
                  <c:v>2214</c:v>
                </c:pt>
                <c:pt idx="17">
                  <c:v>2331</c:v>
                </c:pt>
                <c:pt idx="18">
                  <c:v>2450</c:v>
                </c:pt>
                <c:pt idx="19">
                  <c:v>2569</c:v>
                </c:pt>
                <c:pt idx="20">
                  <c:v>2686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72-47AC-BB5A-4936D0683E9E}"/>
            </c:ext>
          </c:extLst>
        </c:ser>
        <c:ser>
          <c:idx val="2"/>
          <c:order val="2"/>
          <c:tx>
            <c:v>50% budget optimized</c:v>
          </c:tx>
          <c:spPr>
            <a:ln w="25400" cap="rnd" cmpd="sng" algn="ctr">
              <a:solidFill>
                <a:srgbClr val="9A996E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B2'!$L$15:$AF$15</c:f>
              <c:numCache>
                <c:formatCode>General</c:formatCode>
                <c:ptCount val="21"/>
                <c:pt idx="8">
                  <c:v>595</c:v>
                </c:pt>
                <c:pt idx="9">
                  <c:v>618</c:v>
                </c:pt>
                <c:pt idx="10">
                  <c:v>653</c:v>
                </c:pt>
                <c:pt idx="11">
                  <c:v>692</c:v>
                </c:pt>
                <c:pt idx="12">
                  <c:v>743</c:v>
                </c:pt>
                <c:pt idx="13">
                  <c:v>804</c:v>
                </c:pt>
                <c:pt idx="14">
                  <c:v>873</c:v>
                </c:pt>
                <c:pt idx="15">
                  <c:v>947</c:v>
                </c:pt>
                <c:pt idx="16">
                  <c:v>1026</c:v>
                </c:pt>
                <c:pt idx="17">
                  <c:v>1108</c:v>
                </c:pt>
                <c:pt idx="18">
                  <c:v>1194</c:v>
                </c:pt>
                <c:pt idx="19">
                  <c:v>1288</c:v>
                </c:pt>
                <c:pt idx="20">
                  <c:v>1389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72-47AC-BB5A-4936D0683E9E}"/>
            </c:ext>
          </c:extLst>
        </c:ser>
        <c:ser>
          <c:idx val="3"/>
          <c:order val="3"/>
          <c:tx>
            <c:v>100% budget optimized</c:v>
          </c:tx>
          <c:spPr>
            <a:ln w="25400" cap="rnd" cmpd="sng" algn="ctr">
              <a:solidFill>
                <a:schemeClr val="accent2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B2'!$L$21:$AF$21</c:f>
              <c:numCache>
                <c:formatCode>General</c:formatCode>
                <c:ptCount val="21"/>
                <c:pt idx="8">
                  <c:v>595</c:v>
                </c:pt>
                <c:pt idx="9">
                  <c:v>490</c:v>
                </c:pt>
                <c:pt idx="10">
                  <c:v>456</c:v>
                </c:pt>
                <c:pt idx="11">
                  <c:v>461</c:v>
                </c:pt>
                <c:pt idx="12">
                  <c:v>467</c:v>
                </c:pt>
                <c:pt idx="13">
                  <c:v>473</c:v>
                </c:pt>
                <c:pt idx="14">
                  <c:v>478</c:v>
                </c:pt>
                <c:pt idx="15">
                  <c:v>492</c:v>
                </c:pt>
                <c:pt idx="16">
                  <c:v>507</c:v>
                </c:pt>
                <c:pt idx="17">
                  <c:v>522</c:v>
                </c:pt>
                <c:pt idx="18">
                  <c:v>538</c:v>
                </c:pt>
                <c:pt idx="19">
                  <c:v>555</c:v>
                </c:pt>
                <c:pt idx="20">
                  <c:v>574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72-47AC-BB5A-4936D0683E9E}"/>
            </c:ext>
          </c:extLst>
        </c:ser>
        <c:ser>
          <c:idx val="4"/>
          <c:order val="4"/>
          <c:tx>
            <c:v>150% budget optimized</c:v>
          </c:tx>
          <c:spPr>
            <a:ln w="25400" cap="rnd" cmpd="sng" algn="ctr">
              <a:solidFill>
                <a:schemeClr val="accent5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B2'!$L$27:$AF$27</c:f>
              <c:numCache>
                <c:formatCode>General</c:formatCode>
                <c:ptCount val="21"/>
                <c:pt idx="8">
                  <c:v>595</c:v>
                </c:pt>
                <c:pt idx="9">
                  <c:v>456</c:v>
                </c:pt>
                <c:pt idx="10">
                  <c:v>432</c:v>
                </c:pt>
                <c:pt idx="11">
                  <c:v>420</c:v>
                </c:pt>
                <c:pt idx="12">
                  <c:v>409</c:v>
                </c:pt>
                <c:pt idx="13">
                  <c:v>400</c:v>
                </c:pt>
                <c:pt idx="14">
                  <c:v>392</c:v>
                </c:pt>
                <c:pt idx="15">
                  <c:v>385</c:v>
                </c:pt>
                <c:pt idx="16">
                  <c:v>379</c:v>
                </c:pt>
                <c:pt idx="17">
                  <c:v>374</c:v>
                </c:pt>
                <c:pt idx="18">
                  <c:v>371</c:v>
                </c:pt>
                <c:pt idx="19">
                  <c:v>377</c:v>
                </c:pt>
                <c:pt idx="20">
                  <c:v>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E72-47AC-BB5A-4936D0683E9E}"/>
            </c:ext>
          </c:extLst>
        </c:ser>
        <c:ser>
          <c:idx val="5"/>
          <c:order val="5"/>
          <c:tx>
            <c:v>200% budget optimized</c:v>
          </c:tx>
          <c:spPr>
            <a:ln w="25400" cap="rnd" cmpd="sng" algn="ctr">
              <a:solidFill>
                <a:srgbClr val="69BE28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B2'!$L$33:$AF$33</c:f>
              <c:numCache>
                <c:formatCode>General</c:formatCode>
                <c:ptCount val="21"/>
                <c:pt idx="8">
                  <c:v>595</c:v>
                </c:pt>
                <c:pt idx="9">
                  <c:v>445</c:v>
                </c:pt>
                <c:pt idx="10">
                  <c:v>412</c:v>
                </c:pt>
                <c:pt idx="11">
                  <c:v>397</c:v>
                </c:pt>
                <c:pt idx="12">
                  <c:v>385</c:v>
                </c:pt>
                <c:pt idx="13">
                  <c:v>375</c:v>
                </c:pt>
                <c:pt idx="14">
                  <c:v>366</c:v>
                </c:pt>
                <c:pt idx="15">
                  <c:v>359</c:v>
                </c:pt>
                <c:pt idx="16">
                  <c:v>352</c:v>
                </c:pt>
                <c:pt idx="17">
                  <c:v>347</c:v>
                </c:pt>
                <c:pt idx="18">
                  <c:v>343</c:v>
                </c:pt>
                <c:pt idx="19">
                  <c:v>339</c:v>
                </c:pt>
                <c:pt idx="20">
                  <c:v>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E72-47AC-BB5A-4936D0683E9E}"/>
            </c:ext>
          </c:extLst>
        </c:ser>
        <c:ser>
          <c:idx val="6"/>
          <c:order val="6"/>
          <c:tx>
            <c:v>400% budget optimized</c:v>
          </c:tx>
          <c:spPr>
            <a:ln w="25400" cap="rnd" cmpd="sng" algn="ctr">
              <a:solidFill>
                <a:schemeClr val="accent6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B2'!$L$39:$AF$39</c:f>
              <c:numCache>
                <c:formatCode>General</c:formatCode>
                <c:ptCount val="21"/>
                <c:pt idx="8">
                  <c:v>595</c:v>
                </c:pt>
                <c:pt idx="9">
                  <c:v>405</c:v>
                </c:pt>
                <c:pt idx="10">
                  <c:v>350</c:v>
                </c:pt>
                <c:pt idx="11">
                  <c:v>335</c:v>
                </c:pt>
                <c:pt idx="12">
                  <c:v>325</c:v>
                </c:pt>
                <c:pt idx="13">
                  <c:v>316</c:v>
                </c:pt>
                <c:pt idx="14">
                  <c:v>308</c:v>
                </c:pt>
                <c:pt idx="15">
                  <c:v>302</c:v>
                </c:pt>
                <c:pt idx="16">
                  <c:v>297</c:v>
                </c:pt>
                <c:pt idx="17">
                  <c:v>293</c:v>
                </c:pt>
                <c:pt idx="18">
                  <c:v>289</c:v>
                </c:pt>
                <c:pt idx="19">
                  <c:v>287</c:v>
                </c:pt>
                <c:pt idx="20">
                  <c:v>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E72-47AC-BB5A-4936D0683E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1282959"/>
        <c:axId val="1668810207"/>
      </c:lineChart>
      <c:catAx>
        <c:axId val="1771282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strike="noStrike" kern="1200" baseline="0">
                    <a:solidFill>
                      <a:srgbClr val="333F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0" dirty="0">
                    <a:solidFill>
                      <a:srgbClr val="333F50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  <a:prstDash val="solid"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rgbClr val="333F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68810207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66881020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strike="noStrike" kern="1200" baseline="0">
                    <a:solidFill>
                      <a:srgbClr val="333F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b="0" dirty="0">
                    <a:solidFill>
                      <a:srgbClr val="333F50"/>
                    </a:solidFill>
                  </a:rPr>
                  <a:t>Estimated HIV infections</a:t>
                </a:r>
              </a:p>
            </c:rich>
          </c:tx>
          <c:layout>
            <c:manualLayout>
              <c:xMode val="edge"/>
              <c:yMode val="edge"/>
              <c:x val="1.478547885523721E-2"/>
              <c:y val="0.19163945970168361"/>
            </c:manualLayout>
          </c:layout>
          <c:overlay val="0"/>
          <c:spPr>
            <a:noFill/>
            <a:ln>
              <a:noFill/>
              <a:prstDash val="solid"/>
            </a:ln>
          </c:spPr>
        </c:title>
        <c:numFmt formatCode="#,##0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rgbClr val="333F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71282959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4309773602025827"/>
          <c:y val="3.5677206423225458E-2"/>
          <c:w val="0.27403949416935292"/>
          <c:h val="0.37212831935460083"/>
        </c:manualLayout>
      </c:layout>
      <c:overlay val="0"/>
      <c:spPr>
        <a:noFill/>
        <a:ln>
          <a:noFill/>
          <a:prstDash val="solid"/>
        </a:ln>
      </c:spPr>
      <c:txPr>
        <a:bodyPr rot="0" spcFirstLastPara="1" vertOverflow="ellipsis" vert="horz" wrap="square" anchor="ctr" anchorCtr="1"/>
        <a:lstStyle/>
        <a:p>
          <a:pPr>
            <a:defRPr sz="1400" b="0" i="0" strike="noStrike" kern="1200" baseline="0">
              <a:solidFill>
                <a:srgbClr val="333F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868344310203905"/>
          <c:y val="4.4048652455028488E-2"/>
          <c:w val="0.75796072446769303"/>
          <c:h val="0.80873344665299329"/>
        </c:manualLayout>
      </c:layout>
      <c:lineChart>
        <c:grouping val="standard"/>
        <c:varyColors val="0"/>
        <c:ser>
          <c:idx val="0"/>
          <c:order val="0"/>
          <c:tx>
            <c:v>100% latest reported</c:v>
          </c:tx>
          <c:spPr>
            <a:ln w="25400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B2'!$L$3:$AF$3</c:f>
              <c:numCache>
                <c:formatCode>#,##0</c:formatCode>
                <c:ptCount val="21"/>
                <c:pt idx="0">
                  <c:v>950</c:v>
                </c:pt>
                <c:pt idx="1">
                  <c:v>975</c:v>
                </c:pt>
                <c:pt idx="2">
                  <c:v>948</c:v>
                </c:pt>
                <c:pt idx="3">
                  <c:v>843</c:v>
                </c:pt>
                <c:pt idx="4">
                  <c:v>744</c:v>
                </c:pt>
                <c:pt idx="5">
                  <c:v>661</c:v>
                </c:pt>
                <c:pt idx="6">
                  <c:v>602</c:v>
                </c:pt>
                <c:pt idx="7">
                  <c:v>591</c:v>
                </c:pt>
                <c:pt idx="8">
                  <c:v>595</c:v>
                </c:pt>
                <c:pt idx="9">
                  <c:v>626</c:v>
                </c:pt>
                <c:pt idx="10">
                  <c:v>678</c:v>
                </c:pt>
                <c:pt idx="11">
                  <c:v>748</c:v>
                </c:pt>
                <c:pt idx="12">
                  <c:v>827</c:v>
                </c:pt>
                <c:pt idx="13">
                  <c:v>915</c:v>
                </c:pt>
                <c:pt idx="14">
                  <c:v>1000</c:v>
                </c:pt>
                <c:pt idx="15">
                  <c:v>1081</c:v>
                </c:pt>
                <c:pt idx="16">
                  <c:v>1158</c:v>
                </c:pt>
                <c:pt idx="17">
                  <c:v>1234</c:v>
                </c:pt>
                <c:pt idx="18">
                  <c:v>1311</c:v>
                </c:pt>
                <c:pt idx="19">
                  <c:v>1389</c:v>
                </c:pt>
                <c:pt idx="20">
                  <c:v>1470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612-475F-87F9-43DB6495BDC2}"/>
            </c:ext>
          </c:extLst>
        </c:ser>
        <c:ser>
          <c:idx val="1"/>
          <c:order val="1"/>
          <c:tx>
            <c:v>50% budget optimized</c:v>
          </c:tx>
          <c:spPr>
            <a:ln w="25400" cap="rnd" cmpd="sng" algn="ctr">
              <a:solidFill>
                <a:srgbClr val="9A996E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B2'!$L$15:$AF$15</c:f>
              <c:numCache>
                <c:formatCode>General</c:formatCode>
                <c:ptCount val="21"/>
                <c:pt idx="8">
                  <c:v>595</c:v>
                </c:pt>
                <c:pt idx="9">
                  <c:v>618</c:v>
                </c:pt>
                <c:pt idx="10">
                  <c:v>653</c:v>
                </c:pt>
                <c:pt idx="11">
                  <c:v>692</c:v>
                </c:pt>
                <c:pt idx="12">
                  <c:v>743</c:v>
                </c:pt>
                <c:pt idx="13">
                  <c:v>804</c:v>
                </c:pt>
                <c:pt idx="14">
                  <c:v>873</c:v>
                </c:pt>
                <c:pt idx="15">
                  <c:v>947</c:v>
                </c:pt>
                <c:pt idx="16">
                  <c:v>1026</c:v>
                </c:pt>
                <c:pt idx="17">
                  <c:v>1108</c:v>
                </c:pt>
                <c:pt idx="18">
                  <c:v>1194</c:v>
                </c:pt>
                <c:pt idx="19">
                  <c:v>1288</c:v>
                </c:pt>
                <c:pt idx="20">
                  <c:v>1389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612-475F-87F9-43DB6495BDC2}"/>
            </c:ext>
          </c:extLst>
        </c:ser>
        <c:ser>
          <c:idx val="2"/>
          <c:order val="2"/>
          <c:tx>
            <c:v>100% budget optimized</c:v>
          </c:tx>
          <c:spPr>
            <a:ln w="25400" cap="rnd" cmpd="sng" algn="ctr">
              <a:solidFill>
                <a:schemeClr val="accent2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B2'!$L$21:$AF$21</c:f>
              <c:numCache>
                <c:formatCode>General</c:formatCode>
                <c:ptCount val="21"/>
                <c:pt idx="8">
                  <c:v>595</c:v>
                </c:pt>
                <c:pt idx="9">
                  <c:v>490</c:v>
                </c:pt>
                <c:pt idx="10">
                  <c:v>456</c:v>
                </c:pt>
                <c:pt idx="11">
                  <c:v>461</c:v>
                </c:pt>
                <c:pt idx="12">
                  <c:v>467</c:v>
                </c:pt>
                <c:pt idx="13">
                  <c:v>473</c:v>
                </c:pt>
                <c:pt idx="14">
                  <c:v>478</c:v>
                </c:pt>
                <c:pt idx="15">
                  <c:v>492</c:v>
                </c:pt>
                <c:pt idx="16">
                  <c:v>507</c:v>
                </c:pt>
                <c:pt idx="17">
                  <c:v>522</c:v>
                </c:pt>
                <c:pt idx="18">
                  <c:v>538</c:v>
                </c:pt>
                <c:pt idx="19">
                  <c:v>555</c:v>
                </c:pt>
                <c:pt idx="20">
                  <c:v>574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612-475F-87F9-43DB6495BDC2}"/>
            </c:ext>
          </c:extLst>
        </c:ser>
        <c:ser>
          <c:idx val="3"/>
          <c:order val="3"/>
          <c:tx>
            <c:v>150% budget optimized</c:v>
          </c:tx>
          <c:spPr>
            <a:ln w="25400" cap="rnd" cmpd="sng" algn="ctr">
              <a:solidFill>
                <a:schemeClr val="accent5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B2'!$L$27:$AF$27</c:f>
              <c:numCache>
                <c:formatCode>General</c:formatCode>
                <c:ptCount val="21"/>
                <c:pt idx="8">
                  <c:v>595</c:v>
                </c:pt>
                <c:pt idx="9">
                  <c:v>456</c:v>
                </c:pt>
                <c:pt idx="10">
                  <c:v>432</c:v>
                </c:pt>
                <c:pt idx="11">
                  <c:v>420</c:v>
                </c:pt>
                <c:pt idx="12">
                  <c:v>409</c:v>
                </c:pt>
                <c:pt idx="13">
                  <c:v>400</c:v>
                </c:pt>
                <c:pt idx="14">
                  <c:v>392</c:v>
                </c:pt>
                <c:pt idx="15">
                  <c:v>385</c:v>
                </c:pt>
                <c:pt idx="16">
                  <c:v>379</c:v>
                </c:pt>
                <c:pt idx="17">
                  <c:v>374</c:v>
                </c:pt>
                <c:pt idx="18">
                  <c:v>371</c:v>
                </c:pt>
                <c:pt idx="19">
                  <c:v>377</c:v>
                </c:pt>
                <c:pt idx="20">
                  <c:v>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612-475F-87F9-43DB6495BDC2}"/>
            </c:ext>
          </c:extLst>
        </c:ser>
        <c:ser>
          <c:idx val="4"/>
          <c:order val="4"/>
          <c:tx>
            <c:v>200% budget optimized</c:v>
          </c:tx>
          <c:spPr>
            <a:ln w="25400" cap="rnd" cmpd="sng" algn="ctr">
              <a:solidFill>
                <a:srgbClr val="69BE28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B2'!$L$33:$AF$33</c:f>
              <c:numCache>
                <c:formatCode>General</c:formatCode>
                <c:ptCount val="21"/>
                <c:pt idx="8">
                  <c:v>595</c:v>
                </c:pt>
                <c:pt idx="9">
                  <c:v>445</c:v>
                </c:pt>
                <c:pt idx="10">
                  <c:v>412</c:v>
                </c:pt>
                <c:pt idx="11">
                  <c:v>397</c:v>
                </c:pt>
                <c:pt idx="12">
                  <c:v>385</c:v>
                </c:pt>
                <c:pt idx="13">
                  <c:v>375</c:v>
                </c:pt>
                <c:pt idx="14">
                  <c:v>366</c:v>
                </c:pt>
                <c:pt idx="15">
                  <c:v>359</c:v>
                </c:pt>
                <c:pt idx="16">
                  <c:v>352</c:v>
                </c:pt>
                <c:pt idx="17">
                  <c:v>347</c:v>
                </c:pt>
                <c:pt idx="18">
                  <c:v>343</c:v>
                </c:pt>
                <c:pt idx="19">
                  <c:v>339</c:v>
                </c:pt>
                <c:pt idx="20">
                  <c:v>344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612-475F-87F9-43DB6495BDC2}"/>
            </c:ext>
          </c:extLst>
        </c:ser>
        <c:ser>
          <c:idx val="5"/>
          <c:order val="5"/>
          <c:tx>
            <c:v>400% budget optimized</c:v>
          </c:tx>
          <c:spPr>
            <a:ln w="25400" cap="rnd" cmpd="sng" algn="ctr">
              <a:solidFill>
                <a:schemeClr val="accent6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B2'!$L$39:$AF$39</c:f>
              <c:numCache>
                <c:formatCode>General</c:formatCode>
                <c:ptCount val="21"/>
                <c:pt idx="8">
                  <c:v>595</c:v>
                </c:pt>
                <c:pt idx="9">
                  <c:v>405</c:v>
                </c:pt>
                <c:pt idx="10">
                  <c:v>350</c:v>
                </c:pt>
                <c:pt idx="11">
                  <c:v>335</c:v>
                </c:pt>
                <c:pt idx="12">
                  <c:v>325</c:v>
                </c:pt>
                <c:pt idx="13">
                  <c:v>316</c:v>
                </c:pt>
                <c:pt idx="14">
                  <c:v>308</c:v>
                </c:pt>
                <c:pt idx="15">
                  <c:v>302</c:v>
                </c:pt>
                <c:pt idx="16">
                  <c:v>297</c:v>
                </c:pt>
                <c:pt idx="17">
                  <c:v>293</c:v>
                </c:pt>
                <c:pt idx="18">
                  <c:v>289</c:v>
                </c:pt>
                <c:pt idx="19">
                  <c:v>287</c:v>
                </c:pt>
                <c:pt idx="20">
                  <c:v>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612-475F-87F9-43DB6495B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1282959"/>
        <c:axId val="1668810207"/>
      </c:lineChart>
      <c:catAx>
        <c:axId val="1771282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strike="noStrike" kern="1200" baseline="0">
                    <a:solidFill>
                      <a:srgbClr val="333F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b="0" dirty="0">
                    <a:solidFill>
                      <a:srgbClr val="333F50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  <a:prstDash val="solid"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rgbClr val="333F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68810207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66881020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strike="noStrike" kern="1200" baseline="0">
                    <a:solidFill>
                      <a:srgbClr val="333F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b="0" dirty="0">
                    <a:solidFill>
                      <a:srgbClr val="333F50"/>
                    </a:solidFill>
                  </a:rPr>
                  <a:t>Estimated new HIV infections</a:t>
                </a:r>
              </a:p>
            </c:rich>
          </c:tx>
          <c:layout>
            <c:manualLayout>
              <c:xMode val="edge"/>
              <c:yMode val="edge"/>
              <c:x val="1.478547885523721E-2"/>
              <c:y val="0.19163945970168361"/>
            </c:manualLayout>
          </c:layout>
          <c:overlay val="0"/>
          <c:spPr>
            <a:noFill/>
            <a:ln>
              <a:noFill/>
              <a:prstDash val="solid"/>
            </a:ln>
          </c:spPr>
        </c:title>
        <c:numFmt formatCode="#,##0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rgbClr val="333F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71282959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123058899462797"/>
          <c:y val="2.3166728367989678E-2"/>
          <c:w val="0.25816693352205178"/>
          <c:h val="0.32022110791935238"/>
        </c:manualLayout>
      </c:layout>
      <c:overlay val="0"/>
      <c:spPr>
        <a:noFill/>
        <a:ln>
          <a:noFill/>
          <a:prstDash val="solid"/>
        </a:ln>
      </c:spPr>
      <c:txPr>
        <a:bodyPr rot="0" spcFirstLastPara="1" vertOverflow="ellipsis" vert="horz" wrap="square" anchor="ctr" anchorCtr="1"/>
        <a:lstStyle/>
        <a:p>
          <a:pPr>
            <a:defRPr sz="1400" b="0" i="0" strike="noStrike" kern="1200" baseline="0">
              <a:solidFill>
                <a:srgbClr val="333F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15740466810954"/>
          <c:y val="4.6406723621268089E-2"/>
          <c:w val="0.82780611307475527"/>
          <c:h val="0.78802931191063463"/>
        </c:manualLayout>
      </c:layout>
      <c:lineChart>
        <c:grouping val="standard"/>
        <c:varyColors val="0"/>
        <c:ser>
          <c:idx val="0"/>
          <c:order val="0"/>
          <c:tx>
            <c:v>100% latest reported</c:v>
          </c:tx>
          <c:spPr>
            <a:ln w="25400" cap="rnd">
              <a:solidFill>
                <a:schemeClr val="accent1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B2'!$L$4:$AF$4</c:f>
              <c:numCache>
                <c:formatCode>#,##0</c:formatCode>
                <c:ptCount val="21"/>
                <c:pt idx="0">
                  <c:v>151</c:v>
                </c:pt>
                <c:pt idx="1">
                  <c:v>171</c:v>
                </c:pt>
                <c:pt idx="2">
                  <c:v>191</c:v>
                </c:pt>
                <c:pt idx="3">
                  <c:v>191</c:v>
                </c:pt>
                <c:pt idx="4">
                  <c:v>194</c:v>
                </c:pt>
                <c:pt idx="5">
                  <c:v>190</c:v>
                </c:pt>
                <c:pt idx="6">
                  <c:v>190</c:v>
                </c:pt>
                <c:pt idx="7">
                  <c:v>188</c:v>
                </c:pt>
                <c:pt idx="8">
                  <c:v>187</c:v>
                </c:pt>
                <c:pt idx="9">
                  <c:v>194</c:v>
                </c:pt>
                <c:pt idx="10">
                  <c:v>211</c:v>
                </c:pt>
                <c:pt idx="11">
                  <c:v>239</c:v>
                </c:pt>
                <c:pt idx="12">
                  <c:v>277</c:v>
                </c:pt>
                <c:pt idx="13">
                  <c:v>326</c:v>
                </c:pt>
                <c:pt idx="14">
                  <c:v>375</c:v>
                </c:pt>
                <c:pt idx="15">
                  <c:v>420</c:v>
                </c:pt>
                <c:pt idx="16">
                  <c:v>462</c:v>
                </c:pt>
                <c:pt idx="17">
                  <c:v>501</c:v>
                </c:pt>
                <c:pt idx="18">
                  <c:v>541</c:v>
                </c:pt>
                <c:pt idx="19">
                  <c:v>582</c:v>
                </c:pt>
                <c:pt idx="20">
                  <c:v>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5B-422A-BF97-CCB9F4122A58}"/>
            </c:ext>
          </c:extLst>
        </c:ser>
        <c:ser>
          <c:idx val="1"/>
          <c:order val="1"/>
          <c:tx>
            <c:v>0% budget</c:v>
          </c:tx>
          <c:spPr>
            <a:ln w="28575" cap="rnd">
              <a:solidFill>
                <a:schemeClr val="accent4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B2'!$L$10:$AF$10</c:f>
              <c:numCache>
                <c:formatCode>General</c:formatCode>
                <c:ptCount val="21"/>
                <c:pt idx="8">
                  <c:v>187</c:v>
                </c:pt>
                <c:pt idx="9">
                  <c:v>319</c:v>
                </c:pt>
                <c:pt idx="10">
                  <c:v>545</c:v>
                </c:pt>
                <c:pt idx="11">
                  <c:v>673</c:v>
                </c:pt>
                <c:pt idx="12">
                  <c:v>757</c:v>
                </c:pt>
                <c:pt idx="13">
                  <c:v>820</c:v>
                </c:pt>
                <c:pt idx="14">
                  <c:v>876</c:v>
                </c:pt>
                <c:pt idx="15">
                  <c:v>932</c:v>
                </c:pt>
                <c:pt idx="16">
                  <c:v>992</c:v>
                </c:pt>
                <c:pt idx="17">
                  <c:v>1060</c:v>
                </c:pt>
                <c:pt idx="18">
                  <c:v>1134</c:v>
                </c:pt>
                <c:pt idx="19">
                  <c:v>1215</c:v>
                </c:pt>
                <c:pt idx="20">
                  <c:v>1302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5B-422A-BF97-CCB9F4122A58}"/>
            </c:ext>
          </c:extLst>
        </c:ser>
        <c:ser>
          <c:idx val="2"/>
          <c:order val="2"/>
          <c:tx>
            <c:v>50% budget optimized</c:v>
          </c:tx>
          <c:spPr>
            <a:ln w="28575" cap="rnd">
              <a:solidFill>
                <a:srgbClr val="9A996E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B2'!$L$16:$AF$16</c:f>
              <c:numCache>
                <c:formatCode>General</c:formatCode>
                <c:ptCount val="21"/>
                <c:pt idx="8">
                  <c:v>187</c:v>
                </c:pt>
                <c:pt idx="9">
                  <c:v>185</c:v>
                </c:pt>
                <c:pt idx="10">
                  <c:v>187</c:v>
                </c:pt>
                <c:pt idx="11">
                  <c:v>195</c:v>
                </c:pt>
                <c:pt idx="12">
                  <c:v>208</c:v>
                </c:pt>
                <c:pt idx="13">
                  <c:v>228</c:v>
                </c:pt>
                <c:pt idx="14">
                  <c:v>252</c:v>
                </c:pt>
                <c:pt idx="15">
                  <c:v>281</c:v>
                </c:pt>
                <c:pt idx="16">
                  <c:v>313</c:v>
                </c:pt>
                <c:pt idx="17">
                  <c:v>347</c:v>
                </c:pt>
                <c:pt idx="18">
                  <c:v>385</c:v>
                </c:pt>
                <c:pt idx="19">
                  <c:v>433</c:v>
                </c:pt>
                <c:pt idx="20">
                  <c:v>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5B-422A-BF97-CCB9F4122A58}"/>
            </c:ext>
          </c:extLst>
        </c:ser>
        <c:ser>
          <c:idx val="3"/>
          <c:order val="3"/>
          <c:tx>
            <c:v>100% budget optimized</c:v>
          </c:tx>
          <c:spPr>
            <a:ln w="28575" cap="rnd">
              <a:solidFill>
                <a:schemeClr val="accent2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B2'!$L$22:$AF$22</c:f>
              <c:numCache>
                <c:formatCode>General</c:formatCode>
                <c:ptCount val="21"/>
                <c:pt idx="8">
                  <c:v>187</c:v>
                </c:pt>
                <c:pt idx="9">
                  <c:v>173</c:v>
                </c:pt>
                <c:pt idx="10">
                  <c:v>168</c:v>
                </c:pt>
                <c:pt idx="11">
                  <c:v>168</c:v>
                </c:pt>
                <c:pt idx="12">
                  <c:v>169</c:v>
                </c:pt>
                <c:pt idx="13">
                  <c:v>170</c:v>
                </c:pt>
                <c:pt idx="14">
                  <c:v>171</c:v>
                </c:pt>
                <c:pt idx="15">
                  <c:v>172</c:v>
                </c:pt>
                <c:pt idx="16">
                  <c:v>174</c:v>
                </c:pt>
                <c:pt idx="17">
                  <c:v>175</c:v>
                </c:pt>
                <c:pt idx="18">
                  <c:v>177</c:v>
                </c:pt>
                <c:pt idx="19">
                  <c:v>179</c:v>
                </c:pt>
                <c:pt idx="20">
                  <c:v>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E5B-422A-BF97-CCB9F4122A58}"/>
            </c:ext>
          </c:extLst>
        </c:ser>
        <c:ser>
          <c:idx val="4"/>
          <c:order val="4"/>
          <c:tx>
            <c:v>150% budget optimized</c:v>
          </c:tx>
          <c:spPr>
            <a:ln w="28575" cap="rnd">
              <a:solidFill>
                <a:schemeClr val="accent5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B2'!$L$28:$AF$28</c:f>
              <c:numCache>
                <c:formatCode>General</c:formatCode>
                <c:ptCount val="21"/>
                <c:pt idx="8">
                  <c:v>187</c:v>
                </c:pt>
                <c:pt idx="9">
                  <c:v>170</c:v>
                </c:pt>
                <c:pt idx="10">
                  <c:v>164</c:v>
                </c:pt>
                <c:pt idx="11">
                  <c:v>159</c:v>
                </c:pt>
                <c:pt idx="12">
                  <c:v>154</c:v>
                </c:pt>
                <c:pt idx="13">
                  <c:v>149</c:v>
                </c:pt>
                <c:pt idx="14">
                  <c:v>144</c:v>
                </c:pt>
                <c:pt idx="15">
                  <c:v>139</c:v>
                </c:pt>
                <c:pt idx="16">
                  <c:v>134</c:v>
                </c:pt>
                <c:pt idx="17">
                  <c:v>130</c:v>
                </c:pt>
                <c:pt idx="18">
                  <c:v>126</c:v>
                </c:pt>
                <c:pt idx="19">
                  <c:v>123</c:v>
                </c:pt>
                <c:pt idx="20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E5B-422A-BF97-CCB9F4122A58}"/>
            </c:ext>
          </c:extLst>
        </c:ser>
        <c:ser>
          <c:idx val="5"/>
          <c:order val="5"/>
          <c:tx>
            <c:v>200% budget optimized</c:v>
          </c:tx>
          <c:spPr>
            <a:ln w="28575" cap="rnd">
              <a:solidFill>
                <a:srgbClr val="69BE28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B2'!$L$34:$AF$34</c:f>
              <c:numCache>
                <c:formatCode>General</c:formatCode>
                <c:ptCount val="21"/>
                <c:pt idx="8">
                  <c:v>187</c:v>
                </c:pt>
                <c:pt idx="9">
                  <c:v>170</c:v>
                </c:pt>
                <c:pt idx="10">
                  <c:v>163</c:v>
                </c:pt>
                <c:pt idx="11">
                  <c:v>157</c:v>
                </c:pt>
                <c:pt idx="12">
                  <c:v>150</c:v>
                </c:pt>
                <c:pt idx="13">
                  <c:v>145</c:v>
                </c:pt>
                <c:pt idx="14">
                  <c:v>139</c:v>
                </c:pt>
                <c:pt idx="15">
                  <c:v>134</c:v>
                </c:pt>
                <c:pt idx="16">
                  <c:v>129</c:v>
                </c:pt>
                <c:pt idx="17">
                  <c:v>124</c:v>
                </c:pt>
                <c:pt idx="18">
                  <c:v>120</c:v>
                </c:pt>
                <c:pt idx="19">
                  <c:v>116</c:v>
                </c:pt>
                <c:pt idx="20">
                  <c:v>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E5B-422A-BF97-CCB9F4122A58}"/>
            </c:ext>
          </c:extLst>
        </c:ser>
        <c:ser>
          <c:idx val="6"/>
          <c:order val="6"/>
          <c:tx>
            <c:v>400% budget optimized</c:v>
          </c:tx>
          <c:spPr>
            <a:ln w="28575" cap="rnd">
              <a:solidFill>
                <a:schemeClr val="accent6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B2'!$L$40:$AF$40</c:f>
              <c:numCache>
                <c:formatCode>General</c:formatCode>
                <c:ptCount val="21"/>
                <c:pt idx="8">
                  <c:v>187</c:v>
                </c:pt>
                <c:pt idx="9">
                  <c:v>170</c:v>
                </c:pt>
                <c:pt idx="10">
                  <c:v>162</c:v>
                </c:pt>
                <c:pt idx="11">
                  <c:v>153</c:v>
                </c:pt>
                <c:pt idx="12">
                  <c:v>145</c:v>
                </c:pt>
                <c:pt idx="13">
                  <c:v>138</c:v>
                </c:pt>
                <c:pt idx="14">
                  <c:v>131</c:v>
                </c:pt>
                <c:pt idx="15">
                  <c:v>125</c:v>
                </c:pt>
                <c:pt idx="16">
                  <c:v>119</c:v>
                </c:pt>
                <c:pt idx="17">
                  <c:v>113</c:v>
                </c:pt>
                <c:pt idx="18">
                  <c:v>108</c:v>
                </c:pt>
                <c:pt idx="19">
                  <c:v>104</c:v>
                </c:pt>
                <c:pt idx="20">
                  <c:v>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E5B-422A-BF97-CCB9F4122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1282959"/>
        <c:axId val="1668810207"/>
      </c:lineChart>
      <c:catAx>
        <c:axId val="1771282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strike="noStrike" kern="1200" baseline="0">
                    <a:solidFill>
                      <a:srgbClr val="333F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dirty="0">
                    <a:solidFill>
                      <a:srgbClr val="333F50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  <a:prstDash val="solid"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rgbClr val="333F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68810207"/>
        <c:crosses val="autoZero"/>
        <c:auto val="1"/>
        <c:lblAlgn val="ctr"/>
        <c:lblOffset val="100"/>
        <c:tickLblSkip val="5"/>
        <c:noMultiLvlLbl val="0"/>
      </c:catAx>
      <c:valAx>
        <c:axId val="166881020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strike="noStrike" kern="1200" baseline="0">
                    <a:solidFill>
                      <a:srgbClr val="333F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dirty="0">
                    <a:solidFill>
                      <a:srgbClr val="333F50"/>
                    </a:solidFill>
                  </a:rPr>
                  <a:t>Estimated HIV-related deaths</a:t>
                </a:r>
              </a:p>
            </c:rich>
          </c:tx>
          <c:layout>
            <c:manualLayout>
              <c:xMode val="edge"/>
              <c:yMode val="edge"/>
              <c:x val="9.2702962918084896E-3"/>
              <c:y val="0.12786000476959719"/>
            </c:manualLayout>
          </c:layout>
          <c:overlay val="0"/>
          <c:spPr>
            <a:noFill/>
            <a:ln>
              <a:noFill/>
              <a:prstDash val="solid"/>
            </a:ln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rgbClr val="333F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71282959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5630935957523007"/>
          <c:y val="4.0309633766908409E-2"/>
          <c:w val="0.27892100960715011"/>
          <c:h val="0.43978320017831779"/>
        </c:manualLayout>
      </c:layout>
      <c:overlay val="0"/>
      <c:spPr>
        <a:noFill/>
        <a:ln>
          <a:noFill/>
          <a:prstDash val="solid"/>
        </a:ln>
      </c:spPr>
      <c:txPr>
        <a:bodyPr rot="0" spcFirstLastPara="1" vertOverflow="ellipsis" vert="horz" wrap="square" anchor="ctr" anchorCtr="1"/>
        <a:lstStyle/>
        <a:p>
          <a:pPr>
            <a:defRPr sz="1400" b="0" i="0" strike="noStrike" kern="1200" baseline="0">
              <a:solidFill>
                <a:srgbClr val="333F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648805662724821"/>
          <c:y val="4.6406723621268089E-2"/>
          <c:w val="0.84885724905390025"/>
          <c:h val="0.80484031177142046"/>
        </c:manualLayout>
      </c:layout>
      <c:lineChart>
        <c:grouping val="standard"/>
        <c:varyColors val="0"/>
        <c:ser>
          <c:idx val="0"/>
          <c:order val="0"/>
          <c:tx>
            <c:v>100% latest reported</c:v>
          </c:tx>
          <c:spPr>
            <a:ln w="25400" cap="rnd">
              <a:solidFill>
                <a:schemeClr val="accent1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B2'!$L$4:$AF$4</c:f>
              <c:numCache>
                <c:formatCode>#,##0</c:formatCode>
                <c:ptCount val="21"/>
                <c:pt idx="0">
                  <c:v>151</c:v>
                </c:pt>
                <c:pt idx="1">
                  <c:v>171</c:v>
                </c:pt>
                <c:pt idx="2">
                  <c:v>191</c:v>
                </c:pt>
                <c:pt idx="3">
                  <c:v>191</c:v>
                </c:pt>
                <c:pt idx="4">
                  <c:v>194</c:v>
                </c:pt>
                <c:pt idx="5">
                  <c:v>190</c:v>
                </c:pt>
                <c:pt idx="6">
                  <c:v>190</c:v>
                </c:pt>
                <c:pt idx="7">
                  <c:v>188</c:v>
                </c:pt>
                <c:pt idx="8">
                  <c:v>187</c:v>
                </c:pt>
                <c:pt idx="9">
                  <c:v>194</c:v>
                </c:pt>
                <c:pt idx="10">
                  <c:v>211</c:v>
                </c:pt>
                <c:pt idx="11">
                  <c:v>239</c:v>
                </c:pt>
                <c:pt idx="12">
                  <c:v>277</c:v>
                </c:pt>
                <c:pt idx="13">
                  <c:v>326</c:v>
                </c:pt>
                <c:pt idx="14">
                  <c:v>375</c:v>
                </c:pt>
                <c:pt idx="15">
                  <c:v>420</c:v>
                </c:pt>
                <c:pt idx="16">
                  <c:v>462</c:v>
                </c:pt>
                <c:pt idx="17">
                  <c:v>501</c:v>
                </c:pt>
                <c:pt idx="18">
                  <c:v>541</c:v>
                </c:pt>
                <c:pt idx="19">
                  <c:v>582</c:v>
                </c:pt>
                <c:pt idx="20">
                  <c:v>626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39-4C17-811E-1117C4CC8BA8}"/>
            </c:ext>
          </c:extLst>
        </c:ser>
        <c:ser>
          <c:idx val="1"/>
          <c:order val="1"/>
          <c:tx>
            <c:v>50% budget optimized</c:v>
          </c:tx>
          <c:spPr>
            <a:ln w="28575" cap="rnd">
              <a:solidFill>
                <a:srgbClr val="9A996E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B2'!$L$16:$AF$16</c:f>
              <c:numCache>
                <c:formatCode>General</c:formatCode>
                <c:ptCount val="21"/>
                <c:pt idx="8">
                  <c:v>187</c:v>
                </c:pt>
                <c:pt idx="9">
                  <c:v>185</c:v>
                </c:pt>
                <c:pt idx="10">
                  <c:v>187</c:v>
                </c:pt>
                <c:pt idx="11">
                  <c:v>195</c:v>
                </c:pt>
                <c:pt idx="12">
                  <c:v>208</c:v>
                </c:pt>
                <c:pt idx="13">
                  <c:v>228</c:v>
                </c:pt>
                <c:pt idx="14">
                  <c:v>252</c:v>
                </c:pt>
                <c:pt idx="15">
                  <c:v>281</c:v>
                </c:pt>
                <c:pt idx="16">
                  <c:v>313</c:v>
                </c:pt>
                <c:pt idx="17">
                  <c:v>347</c:v>
                </c:pt>
                <c:pt idx="18">
                  <c:v>385</c:v>
                </c:pt>
                <c:pt idx="19">
                  <c:v>433</c:v>
                </c:pt>
                <c:pt idx="20">
                  <c:v>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39-4C17-811E-1117C4CC8BA8}"/>
            </c:ext>
          </c:extLst>
        </c:ser>
        <c:ser>
          <c:idx val="2"/>
          <c:order val="2"/>
          <c:tx>
            <c:v>100% budget optimized</c:v>
          </c:tx>
          <c:spPr>
            <a:ln w="28575" cap="rnd">
              <a:solidFill>
                <a:schemeClr val="accent2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B2'!$L$22:$AF$22</c:f>
              <c:numCache>
                <c:formatCode>General</c:formatCode>
                <c:ptCount val="21"/>
                <c:pt idx="8">
                  <c:v>187</c:v>
                </c:pt>
                <c:pt idx="9">
                  <c:v>173</c:v>
                </c:pt>
                <c:pt idx="10">
                  <c:v>168</c:v>
                </c:pt>
                <c:pt idx="11">
                  <c:v>168</c:v>
                </c:pt>
                <c:pt idx="12">
                  <c:v>169</c:v>
                </c:pt>
                <c:pt idx="13">
                  <c:v>170</c:v>
                </c:pt>
                <c:pt idx="14">
                  <c:v>171</c:v>
                </c:pt>
                <c:pt idx="15">
                  <c:v>172</c:v>
                </c:pt>
                <c:pt idx="16">
                  <c:v>174</c:v>
                </c:pt>
                <c:pt idx="17">
                  <c:v>175</c:v>
                </c:pt>
                <c:pt idx="18">
                  <c:v>177</c:v>
                </c:pt>
                <c:pt idx="19">
                  <c:v>179</c:v>
                </c:pt>
                <c:pt idx="20">
                  <c:v>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39-4C17-811E-1117C4CC8BA8}"/>
            </c:ext>
          </c:extLst>
        </c:ser>
        <c:ser>
          <c:idx val="3"/>
          <c:order val="3"/>
          <c:tx>
            <c:v>150% budget optimized</c:v>
          </c:tx>
          <c:spPr>
            <a:ln w="28575" cap="rnd">
              <a:solidFill>
                <a:schemeClr val="accent5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B2'!$L$28:$AF$28</c:f>
              <c:numCache>
                <c:formatCode>General</c:formatCode>
                <c:ptCount val="21"/>
                <c:pt idx="8">
                  <c:v>187</c:v>
                </c:pt>
                <c:pt idx="9">
                  <c:v>170</c:v>
                </c:pt>
                <c:pt idx="10">
                  <c:v>164</c:v>
                </c:pt>
                <c:pt idx="11">
                  <c:v>159</c:v>
                </c:pt>
                <c:pt idx="12">
                  <c:v>154</c:v>
                </c:pt>
                <c:pt idx="13">
                  <c:v>149</c:v>
                </c:pt>
                <c:pt idx="14">
                  <c:v>144</c:v>
                </c:pt>
                <c:pt idx="15">
                  <c:v>139</c:v>
                </c:pt>
                <c:pt idx="16">
                  <c:v>134</c:v>
                </c:pt>
                <c:pt idx="17">
                  <c:v>130</c:v>
                </c:pt>
                <c:pt idx="18">
                  <c:v>126</c:v>
                </c:pt>
                <c:pt idx="19">
                  <c:v>123</c:v>
                </c:pt>
                <c:pt idx="20">
                  <c:v>120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739-4C17-811E-1117C4CC8BA8}"/>
            </c:ext>
          </c:extLst>
        </c:ser>
        <c:ser>
          <c:idx val="4"/>
          <c:order val="4"/>
          <c:tx>
            <c:v>200% budget optimized</c:v>
          </c:tx>
          <c:spPr>
            <a:ln w="28575" cap="rnd">
              <a:solidFill>
                <a:srgbClr val="69BE28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B2'!$L$34:$AF$34</c:f>
              <c:numCache>
                <c:formatCode>General</c:formatCode>
                <c:ptCount val="21"/>
                <c:pt idx="8">
                  <c:v>187</c:v>
                </c:pt>
                <c:pt idx="9">
                  <c:v>170</c:v>
                </c:pt>
                <c:pt idx="10">
                  <c:v>163</c:v>
                </c:pt>
                <c:pt idx="11">
                  <c:v>157</c:v>
                </c:pt>
                <c:pt idx="12">
                  <c:v>150</c:v>
                </c:pt>
                <c:pt idx="13">
                  <c:v>145</c:v>
                </c:pt>
                <c:pt idx="14">
                  <c:v>139</c:v>
                </c:pt>
                <c:pt idx="15">
                  <c:v>134</c:v>
                </c:pt>
                <c:pt idx="16">
                  <c:v>129</c:v>
                </c:pt>
                <c:pt idx="17">
                  <c:v>124</c:v>
                </c:pt>
                <c:pt idx="18">
                  <c:v>120</c:v>
                </c:pt>
                <c:pt idx="19">
                  <c:v>116</c:v>
                </c:pt>
                <c:pt idx="20">
                  <c:v>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739-4C17-811E-1117C4CC8BA8}"/>
            </c:ext>
          </c:extLst>
        </c:ser>
        <c:ser>
          <c:idx val="5"/>
          <c:order val="5"/>
          <c:tx>
            <c:v>400% budget optimized</c:v>
          </c:tx>
          <c:spPr>
            <a:ln w="28575" cap="rnd">
              <a:solidFill>
                <a:schemeClr val="accent6"/>
              </a:solidFill>
              <a:prstDash val="solid"/>
              <a:round/>
            </a:ln>
          </c:spPr>
          <c:marker>
            <c:symbol val="none"/>
          </c:marker>
          <c:cat>
            <c:numRef>
              <c:f>'Analysis B2'!$L$2:$AF$2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'Analysis B2'!$L$40:$AF$40</c:f>
              <c:numCache>
                <c:formatCode>General</c:formatCode>
                <c:ptCount val="21"/>
                <c:pt idx="8">
                  <c:v>187</c:v>
                </c:pt>
                <c:pt idx="9">
                  <c:v>170</c:v>
                </c:pt>
                <c:pt idx="10">
                  <c:v>162</c:v>
                </c:pt>
                <c:pt idx="11">
                  <c:v>153</c:v>
                </c:pt>
                <c:pt idx="12">
                  <c:v>145</c:v>
                </c:pt>
                <c:pt idx="13">
                  <c:v>138</c:v>
                </c:pt>
                <c:pt idx="14">
                  <c:v>131</c:v>
                </c:pt>
                <c:pt idx="15">
                  <c:v>125</c:v>
                </c:pt>
                <c:pt idx="16">
                  <c:v>119</c:v>
                </c:pt>
                <c:pt idx="17">
                  <c:v>113</c:v>
                </c:pt>
                <c:pt idx="18">
                  <c:v>108</c:v>
                </c:pt>
                <c:pt idx="19">
                  <c:v>104</c:v>
                </c:pt>
                <c:pt idx="20">
                  <c:v>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739-4C17-811E-1117C4CC8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1282959"/>
        <c:axId val="1668810207"/>
      </c:lineChart>
      <c:catAx>
        <c:axId val="1771282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strike="noStrike" kern="1200" baseline="0">
                    <a:solidFill>
                      <a:srgbClr val="333F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dirty="0">
                    <a:solidFill>
                      <a:srgbClr val="333F50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  <a:prstDash val="solid"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rgbClr val="333F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68810207"/>
        <c:crosses val="autoZero"/>
        <c:auto val="1"/>
        <c:lblAlgn val="ctr"/>
        <c:lblOffset val="100"/>
        <c:tickLblSkip val="5"/>
        <c:noMultiLvlLbl val="0"/>
      </c:catAx>
      <c:valAx>
        <c:axId val="166881020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strike="noStrike" kern="1200" baseline="0">
                    <a:solidFill>
                      <a:srgbClr val="333F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dirty="0">
                    <a:solidFill>
                      <a:srgbClr val="333F50"/>
                    </a:solidFill>
                  </a:rPr>
                  <a:t>Estimated HIV-related deaths</a:t>
                </a:r>
              </a:p>
            </c:rich>
          </c:tx>
          <c:layout>
            <c:manualLayout>
              <c:xMode val="edge"/>
              <c:yMode val="edge"/>
              <c:x val="9.2702962918084896E-3"/>
              <c:y val="0.12786000476959719"/>
            </c:manualLayout>
          </c:layout>
          <c:overlay val="0"/>
          <c:spPr>
            <a:noFill/>
            <a:ln>
              <a:noFill/>
              <a:prstDash val="solid"/>
            </a:ln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rgbClr val="333F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71282959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703722599090389"/>
          <c:y val="5.7982988161098252E-2"/>
          <c:w val="0.27686761182251829"/>
          <c:h val="0.37159715883258454"/>
        </c:manualLayout>
      </c:layout>
      <c:overlay val="0"/>
      <c:spPr>
        <a:noFill/>
        <a:ln>
          <a:noFill/>
          <a:prstDash val="solid"/>
        </a:ln>
      </c:spPr>
      <c:txPr>
        <a:bodyPr rot="0" spcFirstLastPara="1" vertOverflow="ellipsis" vert="horz" wrap="square" anchor="ctr" anchorCtr="1"/>
        <a:lstStyle/>
        <a:p>
          <a:pPr>
            <a:defRPr sz="1400" b="0" i="0" strike="noStrike" kern="1200" baseline="0">
              <a:solidFill>
                <a:srgbClr val="333F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888723596991749"/>
          <c:y val="4.6406723621268089E-2"/>
          <c:w val="0.8211543088363954"/>
          <c:h val="0.81385252857112167"/>
        </c:manualLayout>
      </c:layout>
      <c:lineChart>
        <c:grouping val="standard"/>
        <c:varyColors val="0"/>
        <c:ser>
          <c:idx val="0"/>
          <c:order val="0"/>
          <c:tx>
            <c:v>100% latest reported</c:v>
          </c:tx>
          <c:spPr>
            <a:ln w="25400" cap="rnd">
              <a:solidFill>
                <a:schemeClr val="accent1"/>
              </a:solidFill>
              <a:prstDash val="solid"/>
              <a:round/>
            </a:ln>
          </c:spPr>
          <c:marker>
            <c:symbol val="none"/>
          </c:marker>
          <c:cat>
            <c:numRef>
              <c:f>('Analysis B2'!$J$2,'Analysis B2'!$L$2:$AF$2)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('Analysis B2'!$J$5,'Analysis B2'!$L$5:$AF$5)</c:f>
              <c:numCache>
                <c:formatCode>#,##0</c:formatCode>
                <c:ptCount val="21"/>
                <c:pt idx="0">
                  <c:v>4122</c:v>
                </c:pt>
                <c:pt idx="1">
                  <c:v>4699</c:v>
                </c:pt>
                <c:pt idx="2">
                  <c:v>5232</c:v>
                </c:pt>
                <c:pt idx="3">
                  <c:v>5258</c:v>
                </c:pt>
                <c:pt idx="4">
                  <c:v>5301</c:v>
                </c:pt>
                <c:pt idx="5">
                  <c:v>5211</c:v>
                </c:pt>
                <c:pt idx="6">
                  <c:v>5217</c:v>
                </c:pt>
                <c:pt idx="7">
                  <c:v>5175</c:v>
                </c:pt>
                <c:pt idx="8">
                  <c:v>5157</c:v>
                </c:pt>
                <c:pt idx="9">
                  <c:v>5372</c:v>
                </c:pt>
                <c:pt idx="10">
                  <c:v>5834</c:v>
                </c:pt>
                <c:pt idx="11">
                  <c:v>6583</c:v>
                </c:pt>
                <c:pt idx="12">
                  <c:v>7602</c:v>
                </c:pt>
                <c:pt idx="13">
                  <c:v>8913</c:v>
                </c:pt>
                <c:pt idx="14">
                  <c:v>10204</c:v>
                </c:pt>
                <c:pt idx="15">
                  <c:v>11385</c:v>
                </c:pt>
                <c:pt idx="16">
                  <c:v>12475</c:v>
                </c:pt>
                <c:pt idx="17">
                  <c:v>13521</c:v>
                </c:pt>
                <c:pt idx="18">
                  <c:v>14576</c:v>
                </c:pt>
                <c:pt idx="19">
                  <c:v>15679</c:v>
                </c:pt>
                <c:pt idx="20">
                  <c:v>16856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EB-4531-9201-F1E10224F53F}"/>
            </c:ext>
          </c:extLst>
        </c:ser>
        <c:ser>
          <c:idx val="1"/>
          <c:order val="1"/>
          <c:tx>
            <c:v>0% budget</c:v>
          </c:tx>
          <c:spPr>
            <a:ln w="28575" cap="rnd">
              <a:solidFill>
                <a:schemeClr val="accent4"/>
              </a:solidFill>
              <a:prstDash val="solid"/>
              <a:round/>
            </a:ln>
          </c:spPr>
          <c:marker>
            <c:symbol val="none"/>
          </c:marker>
          <c:cat>
            <c:numRef>
              <c:f>('Analysis B2'!$J$2,'Analysis B2'!$L$2:$AF$2)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('Analysis B2'!$J$11,'Analysis B2'!$L$11:$AF$11)</c:f>
              <c:numCache>
                <c:formatCode>General</c:formatCode>
                <c:ptCount val="21"/>
                <c:pt idx="8">
                  <c:v>5157</c:v>
                </c:pt>
                <c:pt idx="9">
                  <c:v>8796</c:v>
                </c:pt>
                <c:pt idx="10">
                  <c:v>14801</c:v>
                </c:pt>
                <c:pt idx="11">
                  <c:v>18162</c:v>
                </c:pt>
                <c:pt idx="12">
                  <c:v>20363</c:v>
                </c:pt>
                <c:pt idx="13">
                  <c:v>22018</c:v>
                </c:pt>
                <c:pt idx="14">
                  <c:v>23488</c:v>
                </c:pt>
                <c:pt idx="15">
                  <c:v>24984</c:v>
                </c:pt>
                <c:pt idx="16">
                  <c:v>26619</c:v>
                </c:pt>
                <c:pt idx="17">
                  <c:v>28441</c:v>
                </c:pt>
                <c:pt idx="18">
                  <c:v>30459</c:v>
                </c:pt>
                <c:pt idx="19">
                  <c:v>32657</c:v>
                </c:pt>
                <c:pt idx="20">
                  <c:v>35012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EB-4531-9201-F1E10224F53F}"/>
            </c:ext>
          </c:extLst>
        </c:ser>
        <c:ser>
          <c:idx val="2"/>
          <c:order val="2"/>
          <c:tx>
            <c:v>50% budget optimized</c:v>
          </c:tx>
          <c:spPr>
            <a:ln w="28575" cap="rnd">
              <a:solidFill>
                <a:srgbClr val="9A996E"/>
              </a:solidFill>
              <a:prstDash val="solid"/>
              <a:round/>
            </a:ln>
          </c:spPr>
          <c:marker>
            <c:symbol val="none"/>
          </c:marker>
          <c:cat>
            <c:numRef>
              <c:f>('Analysis B2'!$J$2,'Analysis B2'!$L$2:$AF$2)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('Analysis B2'!$J$17,'Analysis B2'!$L$17:$AF$17)</c:f>
              <c:numCache>
                <c:formatCode>General</c:formatCode>
                <c:ptCount val="21"/>
                <c:pt idx="8">
                  <c:v>5157</c:v>
                </c:pt>
                <c:pt idx="9">
                  <c:v>5109</c:v>
                </c:pt>
                <c:pt idx="10">
                  <c:v>5164</c:v>
                </c:pt>
                <c:pt idx="11">
                  <c:v>5385</c:v>
                </c:pt>
                <c:pt idx="12">
                  <c:v>5762</c:v>
                </c:pt>
                <c:pt idx="13">
                  <c:v>6297</c:v>
                </c:pt>
                <c:pt idx="14">
                  <c:v>6963</c:v>
                </c:pt>
                <c:pt idx="15">
                  <c:v>7734</c:v>
                </c:pt>
                <c:pt idx="16">
                  <c:v>8594</c:v>
                </c:pt>
                <c:pt idx="17">
                  <c:v>9530</c:v>
                </c:pt>
                <c:pt idx="18">
                  <c:v>10539</c:v>
                </c:pt>
                <c:pt idx="19">
                  <c:v>11820</c:v>
                </c:pt>
                <c:pt idx="20">
                  <c:v>13304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EB-4531-9201-F1E10224F53F}"/>
            </c:ext>
          </c:extLst>
        </c:ser>
        <c:ser>
          <c:idx val="3"/>
          <c:order val="3"/>
          <c:tx>
            <c:v>100% budget optimized</c:v>
          </c:tx>
          <c:spPr>
            <a:ln w="28575" cap="rnd">
              <a:solidFill>
                <a:schemeClr val="accent2"/>
              </a:solidFill>
              <a:prstDash val="solid"/>
              <a:round/>
            </a:ln>
          </c:spPr>
          <c:marker>
            <c:symbol val="none"/>
          </c:marker>
          <c:cat>
            <c:numRef>
              <c:f>('Analysis B2'!$J$2,'Analysis B2'!$L$2:$AF$2)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('Analysis B2'!$J$23,'Analysis B2'!$L$23:$AF$23)</c:f>
              <c:numCache>
                <c:formatCode>General</c:formatCode>
                <c:ptCount val="21"/>
                <c:pt idx="8">
                  <c:v>5157</c:v>
                </c:pt>
                <c:pt idx="9">
                  <c:v>4802</c:v>
                </c:pt>
                <c:pt idx="10">
                  <c:v>4717</c:v>
                </c:pt>
                <c:pt idx="11">
                  <c:v>4717</c:v>
                </c:pt>
                <c:pt idx="12">
                  <c:v>4746</c:v>
                </c:pt>
                <c:pt idx="13">
                  <c:v>4786</c:v>
                </c:pt>
                <c:pt idx="14">
                  <c:v>4826</c:v>
                </c:pt>
                <c:pt idx="15">
                  <c:v>4866</c:v>
                </c:pt>
                <c:pt idx="16">
                  <c:v>4908</c:v>
                </c:pt>
                <c:pt idx="17">
                  <c:v>4954</c:v>
                </c:pt>
                <c:pt idx="18">
                  <c:v>5006</c:v>
                </c:pt>
                <c:pt idx="19">
                  <c:v>5069</c:v>
                </c:pt>
                <c:pt idx="20">
                  <c:v>5146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EEB-4531-9201-F1E10224F53F}"/>
            </c:ext>
          </c:extLst>
        </c:ser>
        <c:ser>
          <c:idx val="4"/>
          <c:order val="4"/>
          <c:tx>
            <c:v>150% budget optimized</c:v>
          </c:tx>
          <c:spPr>
            <a:ln w="28575" cap="rnd">
              <a:solidFill>
                <a:schemeClr val="accent5"/>
              </a:solidFill>
              <a:prstDash val="solid"/>
              <a:round/>
            </a:ln>
          </c:spPr>
          <c:marker>
            <c:symbol val="none"/>
          </c:marker>
          <c:cat>
            <c:numRef>
              <c:f>('Analysis B2'!$J$2,'Analysis B2'!$L$2:$AF$2)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('Analysis B2'!$J$29,'Analysis B2'!$L$29:$AF$29)</c:f>
              <c:numCache>
                <c:formatCode>General</c:formatCode>
                <c:ptCount val="21"/>
                <c:pt idx="8">
                  <c:v>5157</c:v>
                </c:pt>
                <c:pt idx="9">
                  <c:v>4757</c:v>
                </c:pt>
                <c:pt idx="10">
                  <c:v>4613</c:v>
                </c:pt>
                <c:pt idx="11">
                  <c:v>4480</c:v>
                </c:pt>
                <c:pt idx="12">
                  <c:v>4352</c:v>
                </c:pt>
                <c:pt idx="13">
                  <c:v>4224</c:v>
                </c:pt>
                <c:pt idx="14">
                  <c:v>4099</c:v>
                </c:pt>
                <c:pt idx="15">
                  <c:v>3978</c:v>
                </c:pt>
                <c:pt idx="16">
                  <c:v>3864</c:v>
                </c:pt>
                <c:pt idx="17">
                  <c:v>3760</c:v>
                </c:pt>
                <c:pt idx="18">
                  <c:v>3666</c:v>
                </c:pt>
                <c:pt idx="19">
                  <c:v>3587</c:v>
                </c:pt>
                <c:pt idx="20">
                  <c:v>3523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EEB-4531-9201-F1E10224F53F}"/>
            </c:ext>
          </c:extLst>
        </c:ser>
        <c:ser>
          <c:idx val="5"/>
          <c:order val="5"/>
          <c:tx>
            <c:v>200% budget optimized</c:v>
          </c:tx>
          <c:spPr>
            <a:ln w="28575" cap="rnd">
              <a:solidFill>
                <a:srgbClr val="69BE28"/>
              </a:solidFill>
              <a:prstDash val="solid"/>
              <a:round/>
            </a:ln>
          </c:spPr>
          <c:marker>
            <c:symbol val="none"/>
          </c:marker>
          <c:cat>
            <c:numRef>
              <c:f>('Analysis B2'!$J$2,'Analysis B2'!$L$2:$AF$2)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('Analysis B2'!$J$35,'Analysis B2'!$L$35:$AF$35)</c:f>
              <c:numCache>
                <c:formatCode>General</c:formatCode>
                <c:ptCount val="21"/>
                <c:pt idx="8">
                  <c:v>5157</c:v>
                </c:pt>
                <c:pt idx="9">
                  <c:v>4755</c:v>
                </c:pt>
                <c:pt idx="10">
                  <c:v>4579</c:v>
                </c:pt>
                <c:pt idx="11">
                  <c:v>4410</c:v>
                </c:pt>
                <c:pt idx="12">
                  <c:v>4254</c:v>
                </c:pt>
                <c:pt idx="13">
                  <c:v>4106</c:v>
                </c:pt>
                <c:pt idx="14">
                  <c:v>3966</c:v>
                </c:pt>
                <c:pt idx="15">
                  <c:v>3834</c:v>
                </c:pt>
                <c:pt idx="16">
                  <c:v>3712</c:v>
                </c:pt>
                <c:pt idx="17">
                  <c:v>3600</c:v>
                </c:pt>
                <c:pt idx="18">
                  <c:v>3499</c:v>
                </c:pt>
                <c:pt idx="19">
                  <c:v>3409</c:v>
                </c:pt>
                <c:pt idx="20">
                  <c:v>3332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EEB-4531-9201-F1E10224F53F}"/>
            </c:ext>
          </c:extLst>
        </c:ser>
        <c:ser>
          <c:idx val="6"/>
          <c:order val="6"/>
          <c:tx>
            <c:v>400% budget optimized</c:v>
          </c:tx>
          <c:spPr>
            <a:ln w="28575" cap="rnd">
              <a:solidFill>
                <a:schemeClr val="accent6"/>
              </a:solidFill>
              <a:prstDash val="solid"/>
              <a:round/>
            </a:ln>
          </c:spPr>
          <c:marker>
            <c:symbol val="none"/>
          </c:marker>
          <c:cat>
            <c:numRef>
              <c:f>('Analysis B2'!$J$2,'Analysis B2'!$L$2:$AF$2)</c:f>
              <c:numCache>
                <c:formatCode>General</c:formatCode>
                <c:ptCount val="2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</c:numCache>
            </c:numRef>
          </c:cat>
          <c:val>
            <c:numRef>
              <c:f>('Analysis B2'!$J$41,'Analysis B2'!$L$41:$AF$41)</c:f>
              <c:numCache>
                <c:formatCode>General</c:formatCode>
                <c:ptCount val="21"/>
                <c:pt idx="8">
                  <c:v>5157</c:v>
                </c:pt>
                <c:pt idx="9">
                  <c:v>4753</c:v>
                </c:pt>
                <c:pt idx="10">
                  <c:v>4538</c:v>
                </c:pt>
                <c:pt idx="11">
                  <c:v>4319</c:v>
                </c:pt>
                <c:pt idx="12">
                  <c:v>4117</c:v>
                </c:pt>
                <c:pt idx="13">
                  <c:v>3927</c:v>
                </c:pt>
                <c:pt idx="14">
                  <c:v>3750</c:v>
                </c:pt>
                <c:pt idx="15">
                  <c:v>3588</c:v>
                </c:pt>
                <c:pt idx="16">
                  <c:v>3442</c:v>
                </c:pt>
                <c:pt idx="17">
                  <c:v>3312</c:v>
                </c:pt>
                <c:pt idx="18">
                  <c:v>3196</c:v>
                </c:pt>
                <c:pt idx="19">
                  <c:v>3094</c:v>
                </c:pt>
                <c:pt idx="20">
                  <c:v>3007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EEB-4531-9201-F1E10224F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1282959"/>
        <c:axId val="1668810207"/>
      </c:lineChart>
      <c:catAx>
        <c:axId val="17712829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strike="noStrike" kern="1200" baseline="0">
                    <a:solidFill>
                      <a:srgbClr val="333F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dirty="0">
                    <a:solidFill>
                      <a:srgbClr val="333F50"/>
                    </a:solidFill>
                  </a:rPr>
                  <a:t>Year</a:t>
                </a:r>
              </a:p>
            </c:rich>
          </c:tx>
          <c:overlay val="0"/>
          <c:spPr>
            <a:noFill/>
            <a:ln>
              <a:noFill/>
              <a:prstDash val="solid"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rgbClr val="333F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68810207"/>
        <c:crosses val="autoZero"/>
        <c:auto val="1"/>
        <c:lblAlgn val="ctr"/>
        <c:lblOffset val="100"/>
        <c:tickLblSkip val="5"/>
        <c:noMultiLvlLbl val="0"/>
      </c:catAx>
      <c:valAx>
        <c:axId val="1668810207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strike="noStrike" kern="1200" baseline="0">
                    <a:solidFill>
                      <a:srgbClr val="333F5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AU" dirty="0">
                    <a:solidFill>
                      <a:srgbClr val="333F50"/>
                    </a:solidFill>
                  </a:rPr>
                  <a:t>Estimated HIV-related DALYs</a:t>
                </a:r>
              </a:p>
            </c:rich>
          </c:tx>
          <c:layout>
            <c:manualLayout>
              <c:xMode val="edge"/>
              <c:yMode val="edge"/>
              <c:x val="2.7325896762904634E-2"/>
              <c:y val="0.12511057660041089"/>
            </c:manualLayout>
          </c:layout>
          <c:overlay val="0"/>
          <c:spPr>
            <a:noFill/>
            <a:ln>
              <a:noFill/>
              <a:prstDash val="solid"/>
            </a:ln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strike="noStrike" kern="1200" baseline="0">
                <a:solidFill>
                  <a:srgbClr val="333F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71282959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484656605424325"/>
          <c:y val="5.7187497588703909E-2"/>
          <c:w val="0.24487565616797899"/>
          <c:h val="0.39829794297933802"/>
        </c:manualLayout>
      </c:layout>
      <c:overlay val="0"/>
      <c:spPr>
        <a:noFill/>
        <a:ln>
          <a:noFill/>
          <a:prstDash val="solid"/>
        </a:ln>
      </c:spPr>
      <c:txPr>
        <a:bodyPr rot="0" spcFirstLastPara="1" vertOverflow="ellipsis" vert="horz" wrap="square" anchor="ctr" anchorCtr="1"/>
        <a:lstStyle/>
        <a:p>
          <a:pPr>
            <a:defRPr sz="1400" b="0" i="0" strike="noStrike" kern="1200" baseline="0">
              <a:solidFill>
                <a:srgbClr val="333F5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0.70857</cdr:x>
      <cdr:y>0.05516</cdr:y>
    </cdr:from>
    <cdr:to>
      <cdr:x>1</cdr:x>
      <cdr:y>0.94484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80FA0DB6-6B6C-4F6D-A5BB-D90C15C5C8D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479177" y="272484"/>
          <a:ext cx="2664823" cy="4395063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9C515E-8888-4324-83B6-266D57D84A94}" type="datetimeFigureOut">
              <a:rPr lang="en-AU"/>
              <a:pPr>
                <a:defRPr/>
              </a:pPr>
              <a:t>26/09/2019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858D47-D457-4FC2-92AA-4B0820DC8CD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66D170-7AAA-44AE-BDB7-9DDD707DF0CD}" type="slidenum">
              <a:rPr lang="en-A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AU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35FDE-06DC-439E-A224-B44F2734F5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629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58D47-D457-4FC2-92AA-4B0820DC8CD0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4817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7BBEE6-BD6D-4EBE-8039-C664BE0A6D04}" type="slidenum">
              <a:rPr lang="en-A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AU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58D47-D457-4FC2-92AA-4B0820DC8CD0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0632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858D47-D457-4FC2-92AA-4B0820DC8CD0}" type="slidenum">
              <a:rPr lang="en-AU" smtClean="0"/>
              <a:pPr>
                <a:defRPr/>
              </a:pPr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0357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95445E-4B41-422C-88D0-6D0AC9E14AA2}" type="slidenum">
              <a:rPr lang="en-AU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AU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425" y="6584950"/>
            <a:ext cx="2057400" cy="2508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12382C6-4868-47E7-B570-5A99AEFE3DFC}" type="datetimeFigureOut">
              <a:rPr lang="en-AU"/>
              <a:pPr>
                <a:defRPr/>
              </a:pPr>
              <a:t>26/09/2019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84950"/>
            <a:ext cx="3086100" cy="2508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607175"/>
            <a:ext cx="1208088" cy="228600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D68AFA4-BF66-4E92-BAAC-E6917A3D189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4316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solidFill>
                  <a:srgbClr val="333F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solidFill>
                  <a:srgbClr val="333F50"/>
                </a:solidFill>
              </a:defRPr>
            </a:lvl1pPr>
            <a:lvl2pPr>
              <a:defRPr sz="1800">
                <a:solidFill>
                  <a:srgbClr val="333F50"/>
                </a:solidFill>
              </a:defRPr>
            </a:lvl2pPr>
            <a:lvl3pPr>
              <a:defRPr sz="1600">
                <a:solidFill>
                  <a:srgbClr val="333F50"/>
                </a:solidFill>
              </a:defRPr>
            </a:lvl3pPr>
            <a:lvl4pPr>
              <a:defRPr sz="1400">
                <a:solidFill>
                  <a:srgbClr val="333F50"/>
                </a:solidFill>
              </a:defRPr>
            </a:lvl4pPr>
            <a:lvl5pPr>
              <a:defRPr sz="1400">
                <a:solidFill>
                  <a:srgbClr val="333F5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8425" y="6584950"/>
            <a:ext cx="2057400" cy="2508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0F95700F-395B-4E32-98C4-8D7B8A9FE7EB}" type="datetimeFigureOut">
              <a:rPr lang="en-AU"/>
              <a:pPr>
                <a:defRPr/>
              </a:pPr>
              <a:t>26/09/2019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84950"/>
            <a:ext cx="3086100" cy="2508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607175"/>
            <a:ext cx="1208088" cy="228600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306B067B-BCE9-4AFE-B242-CE51C5E733E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8107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33F5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848956"/>
            <a:ext cx="3886200" cy="5328009"/>
          </a:xfrm>
        </p:spPr>
        <p:txBody>
          <a:bodyPr/>
          <a:lstStyle>
            <a:lvl1pPr>
              <a:defRPr>
                <a:solidFill>
                  <a:srgbClr val="333F50"/>
                </a:solidFill>
              </a:defRPr>
            </a:lvl1pPr>
            <a:lvl2pPr>
              <a:defRPr>
                <a:solidFill>
                  <a:srgbClr val="333F50"/>
                </a:solidFill>
              </a:defRPr>
            </a:lvl2pPr>
            <a:lvl3pPr>
              <a:defRPr>
                <a:solidFill>
                  <a:srgbClr val="333F50"/>
                </a:solidFill>
              </a:defRPr>
            </a:lvl3pPr>
            <a:lvl4pPr>
              <a:defRPr>
                <a:solidFill>
                  <a:srgbClr val="333F50"/>
                </a:solidFill>
              </a:defRPr>
            </a:lvl4pPr>
            <a:lvl5pPr>
              <a:defRPr>
                <a:solidFill>
                  <a:srgbClr val="333F5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48956"/>
            <a:ext cx="3886200" cy="5328009"/>
          </a:xfrm>
        </p:spPr>
        <p:txBody>
          <a:bodyPr/>
          <a:lstStyle>
            <a:lvl1pPr>
              <a:defRPr>
                <a:solidFill>
                  <a:srgbClr val="333F50"/>
                </a:solidFill>
              </a:defRPr>
            </a:lvl1pPr>
            <a:lvl2pPr>
              <a:defRPr>
                <a:solidFill>
                  <a:srgbClr val="333F50"/>
                </a:solidFill>
              </a:defRPr>
            </a:lvl2pPr>
            <a:lvl3pPr>
              <a:defRPr>
                <a:solidFill>
                  <a:srgbClr val="333F50"/>
                </a:solidFill>
              </a:defRPr>
            </a:lvl3pPr>
            <a:lvl4pPr>
              <a:defRPr>
                <a:solidFill>
                  <a:srgbClr val="333F50"/>
                </a:solidFill>
              </a:defRPr>
            </a:lvl4pPr>
            <a:lvl5pPr>
              <a:defRPr>
                <a:solidFill>
                  <a:srgbClr val="333F50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425" y="6584950"/>
            <a:ext cx="2057400" cy="2508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D2549C8E-AD9A-4781-8757-234B498A78B1}" type="datetimeFigureOut">
              <a:rPr lang="en-AU"/>
              <a:pPr>
                <a:defRPr/>
              </a:pPr>
              <a:t>26/09/2019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584950"/>
            <a:ext cx="3086100" cy="2508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607175"/>
            <a:ext cx="1208088" cy="228600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98970726-F339-4EEA-9B1A-B07289C7DF1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340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425" y="6584950"/>
            <a:ext cx="2057400" cy="2508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595A89EC-A820-4DEA-986B-3C64251B4809}" type="datetimeFigureOut">
              <a:rPr lang="en-AU"/>
              <a:pPr>
                <a:defRPr/>
              </a:pPr>
              <a:t>26/09/2019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84950"/>
            <a:ext cx="3086100" cy="2508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607175"/>
            <a:ext cx="1208088" cy="228600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4FAB505-10AE-4196-A8CD-765F3517A963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430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8810" y="30771"/>
            <a:ext cx="7886700" cy="4101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98425" y="6584950"/>
            <a:ext cx="2057400" cy="2508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749F2CA4-EFD5-49C3-B7FE-B62B2498E54D}" type="datetimeFigureOut">
              <a:rPr lang="en-AU"/>
              <a:pPr>
                <a:defRPr/>
              </a:pPr>
              <a:t>26/09/2019</a:t>
            </a:fld>
            <a:endParaRPr lang="en-AU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584950"/>
            <a:ext cx="3086100" cy="250825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607175"/>
            <a:ext cx="1208088" cy="228600"/>
          </a:xfrm>
          <a:prstGeom prst="rect">
            <a:avLst/>
          </a:prstGeom>
        </p:spPr>
        <p:txBody>
          <a:bodyPr/>
          <a:lstStyle>
            <a:lvl1pPr defTabSz="457200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E5EC90FC-9DE1-496E-945B-9012E8343E2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165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101870" tIns="50935" rIns="101870" bIns="50935"/>
          <a:lstStyle/>
          <a:p>
            <a:fld id="{4BB92ABF-414F-4516-89DA-6A1F82D0607E}" type="datetimeFigureOut">
              <a:rPr lang="en-US" smtClean="0"/>
              <a:pPr/>
              <a:t>9/26/2019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101870" tIns="50935" rIns="101870" bIns="5093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101870" tIns="50935" rIns="101870" bIns="50935"/>
          <a:lstStyle/>
          <a:p>
            <a:fld id="{39E34914-3D8F-4AD7-9A8F-41A7709D32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8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8425" y="30163"/>
            <a:ext cx="78867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39713" y="871538"/>
            <a:ext cx="8275637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rgbClr val="333F5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F50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F50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F50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F5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F5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F5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F5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333F5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00B0F0"/>
        </a:buClr>
        <a:buFont typeface="Wingdings" panose="05000000000000000000" pitchFamily="2" charset="2"/>
        <a:buChar char="§"/>
        <a:defRPr sz="2400" kern="1200">
          <a:solidFill>
            <a:srgbClr val="081F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B0F0"/>
        </a:buClr>
        <a:buFont typeface="Arial" panose="020B0604020202020204" pitchFamily="34" charset="0"/>
        <a:buChar char="−"/>
        <a:defRPr sz="2000" kern="1200">
          <a:solidFill>
            <a:srgbClr val="081F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B0F0"/>
        </a:buClr>
        <a:buFont typeface="Arial" panose="020B0604020202020204" pitchFamily="34" charset="0"/>
        <a:buChar char="−"/>
        <a:defRPr kern="1200">
          <a:solidFill>
            <a:srgbClr val="081F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B0F0"/>
        </a:buClr>
        <a:buFont typeface="Arial" panose="020B0604020202020204" pitchFamily="34" charset="0"/>
        <a:buChar char="−"/>
        <a:defRPr sz="1600" kern="1200">
          <a:solidFill>
            <a:srgbClr val="081F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B0F0"/>
        </a:buClr>
        <a:buFont typeface="Arial" panose="020B0604020202020204" pitchFamily="34" charset="0"/>
        <a:buChar char="−"/>
        <a:defRPr sz="1600" kern="1200">
          <a:solidFill>
            <a:srgbClr val="081F4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1"/>
          <p:cNvSpPr txBox="1">
            <a:spLocks noChangeArrowheads="1"/>
          </p:cNvSpPr>
          <p:nvPr/>
        </p:nvSpPr>
        <p:spPr bwMode="auto">
          <a:xfrm>
            <a:off x="155575" y="3768831"/>
            <a:ext cx="88757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en-US" sz="3000" b="1" dirty="0">
                <a:solidFill>
                  <a:srgbClr val="00B0F0"/>
                </a:solidFill>
                <a:cs typeface="Arial" panose="020B0604020202020204" pitchFamily="34" charset="0"/>
              </a:rPr>
              <a:t>Результаты моделирования Оптимы</a:t>
            </a:r>
            <a:endParaRPr lang="en-US" altLang="en-US" sz="3000" b="1" dirty="0">
              <a:solidFill>
                <a:srgbClr val="00B0F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ru-RU" altLang="en-US" sz="3000" dirty="0">
                <a:solidFill>
                  <a:srgbClr val="C00000"/>
                </a:solidFill>
                <a:cs typeface="Arial" panose="020B0604020202020204" pitchFamily="34" charset="0"/>
              </a:rPr>
              <a:t>ПРОЕКТ</a:t>
            </a:r>
            <a:endParaRPr lang="en-US" altLang="en-US" sz="30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3000" dirty="0">
                <a:solidFill>
                  <a:srgbClr val="333F50"/>
                </a:solidFill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3" name="AutoShape 2" descr="Image result for swaziland government logo"/>
          <p:cNvSpPr>
            <a:spLocks noChangeAspect="1" noChangeArrowheads="1"/>
          </p:cNvSpPr>
          <p:nvPr/>
        </p:nvSpPr>
        <p:spPr bwMode="auto">
          <a:xfrm>
            <a:off x="271463" y="-127000"/>
            <a:ext cx="269875" cy="2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682" tIns="40341" rIns="80682" bIns="4034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158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AutoShape 4" descr="Image result for swaziland government logo"/>
          <p:cNvSpPr>
            <a:spLocks noChangeAspect="1" noChangeArrowheads="1"/>
          </p:cNvSpPr>
          <p:nvPr/>
        </p:nvSpPr>
        <p:spPr bwMode="auto">
          <a:xfrm>
            <a:off x="406400" y="6350"/>
            <a:ext cx="268288" cy="26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682" tIns="40341" rIns="80682" bIns="4034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158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AutoShape 6" descr="Image result for swaziland government logo"/>
          <p:cNvSpPr>
            <a:spLocks noChangeAspect="1" noChangeArrowheads="1"/>
          </p:cNvSpPr>
          <p:nvPr/>
        </p:nvSpPr>
        <p:spPr bwMode="auto">
          <a:xfrm>
            <a:off x="541338" y="141288"/>
            <a:ext cx="268287" cy="26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682" tIns="40341" rIns="80682" bIns="4034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158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AutoShape 8" descr="Image result for swaziland government logo"/>
          <p:cNvSpPr>
            <a:spLocks noChangeAspect="1" noChangeArrowheads="1"/>
          </p:cNvSpPr>
          <p:nvPr/>
        </p:nvSpPr>
        <p:spPr bwMode="auto">
          <a:xfrm>
            <a:off x="674688" y="276225"/>
            <a:ext cx="269875" cy="26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0682" tIns="40341" rIns="80682" bIns="40341"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CA" sz="158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6518" y="1301030"/>
            <a:ext cx="7930963" cy="1928129"/>
          </a:xfrm>
          <a:prstGeom prst="rect">
            <a:avLst/>
          </a:prstGeom>
          <a:noFill/>
        </p:spPr>
        <p:txBody>
          <a:bodyPr lIns="80682" tIns="40341" rIns="80682" bIns="40341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Оптимизация ресурсов для улучшения противодействия ВИЧ в Кыргызстане</a:t>
            </a:r>
            <a:endParaRPr lang="en-CA" sz="4000" b="1" spc="44" dirty="0">
              <a:ln w="13500">
                <a:solidFill>
                  <a:srgbClr val="4472C4">
                    <a:shade val="2500"/>
                    <a:alpha val="6500"/>
                  </a:srgb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820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91" y="5359004"/>
            <a:ext cx="18653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555" y="4955381"/>
            <a:ext cx="176688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Unaids   the joint united nations programme on hivaids c1c2f00d 2ef2 45bf ab5b cf1b8ada0b0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/>
          </a:p>
        </p:txBody>
      </p:sp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158" y="6286104"/>
            <a:ext cx="2753580" cy="39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650" y="6180535"/>
            <a:ext cx="2562194" cy="553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4A5F4-46E9-416A-B599-5792B4D8C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" y="51763"/>
            <a:ext cx="9045575" cy="4111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>
                <a:latin typeface="+mn-lt"/>
              </a:rPr>
              <a:t>Цель</a:t>
            </a:r>
            <a:r>
              <a:rPr lang="en-AU" sz="2700" dirty="0">
                <a:latin typeface="+mn-lt"/>
              </a:rPr>
              <a:t> 2. </a:t>
            </a:r>
            <a:r>
              <a:rPr lang="ru-RU" sz="2700" dirty="0">
                <a:latin typeface="+mn-lt"/>
              </a:rPr>
              <a:t>Оптимизированный бюджет</a:t>
            </a:r>
            <a:r>
              <a:rPr lang="en-US" sz="2700" dirty="0">
                <a:latin typeface="+mn-lt"/>
              </a:rPr>
              <a:t>: </a:t>
            </a:r>
            <a:r>
              <a:rPr lang="ru-RU" sz="2700" dirty="0">
                <a:latin typeface="+mn-lt"/>
              </a:rPr>
              <a:t>новые случаи ВИЧ</a:t>
            </a:r>
            <a:endParaRPr lang="en-AU" sz="27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0BB5C1-39A4-403E-8E28-7265A383AD33}"/>
              </a:ext>
            </a:extLst>
          </p:cNvPr>
          <p:cNvSpPr/>
          <p:nvPr/>
        </p:nvSpPr>
        <p:spPr>
          <a:xfrm>
            <a:off x="98425" y="717855"/>
            <a:ext cx="8869962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lang="ru-R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При сравнении с текущим бюджетом, к 2030 при оптимизированном на 200% бюджете, предполагается что дополнительно</a:t>
            </a:r>
            <a:r>
              <a:rPr lang="en-A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: 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en-A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55% </a:t>
            </a:r>
            <a:r>
              <a:rPr lang="ru-R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новых случаев ВИЧ может быть предотвращено </a:t>
            </a:r>
            <a:r>
              <a:rPr lang="en-A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(</a:t>
            </a:r>
            <a:r>
              <a:rPr lang="ru-R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приблизительно </a:t>
            </a:r>
            <a:r>
              <a:rPr lang="en-A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5,000</a:t>
            </a:r>
            <a:r>
              <a:rPr lang="en-AU" altLang="en-US" sz="2200" dirty="0">
                <a:solidFill>
                  <a:srgbClr val="333F50"/>
                </a:solidFill>
                <a:cs typeface="Arial" panose="020B0604020202020204" pitchFamily="34" charset="0"/>
              </a:rPr>
              <a:t> </a:t>
            </a:r>
            <a:r>
              <a:rPr lang="ru-RU" altLang="en-US" sz="2200" dirty="0">
                <a:solidFill>
                  <a:srgbClr val="333F50"/>
                </a:solidFill>
                <a:cs typeface="Arial" panose="020B0604020202020204" pitchFamily="34" charset="0"/>
              </a:rPr>
              <a:t>новых случаев</a:t>
            </a:r>
            <a:r>
              <a:rPr lang="en-A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6A35ED-D7E9-4689-9235-A186A8A61992}"/>
              </a:ext>
            </a:extLst>
          </p:cNvPr>
          <p:cNvGrpSpPr/>
          <p:nvPr/>
        </p:nvGrpSpPr>
        <p:grpSpPr>
          <a:xfrm>
            <a:off x="7943324" y="5480066"/>
            <a:ext cx="1267788" cy="600164"/>
            <a:chOff x="7925221" y="5361921"/>
            <a:chExt cx="1218779" cy="60016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3323D6-D68F-4E41-B1DC-975CC8DD95C9}"/>
                </a:ext>
              </a:extLst>
            </p:cNvPr>
            <p:cNvSpPr/>
            <p:nvPr/>
          </p:nvSpPr>
          <p:spPr>
            <a:xfrm>
              <a:off x="8000946" y="5361921"/>
              <a:ext cx="1143054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fld id="{0D00334A-418A-4E36-A3F2-35BA30DD67D6}" type="SERIESNAME">
                <a:rPr lang="en-US" sz="1100" smtClean="0">
                  <a:solidFill>
                    <a:srgbClr val="C00000"/>
                  </a:solidFill>
                </a:rPr>
                <a:pPr/>
                <a:t>90% reduction in HIV infections by 2030</a:t>
              </a:fld>
              <a:r>
                <a:rPr lang="en-US" sz="1100" dirty="0">
                  <a:solidFill>
                    <a:srgbClr val="C00000"/>
                  </a:solidFill>
                </a:rPr>
                <a:t> from 2010</a:t>
              </a:r>
              <a:endParaRPr lang="en-AU" sz="1100" dirty="0">
                <a:solidFill>
                  <a:srgbClr val="C000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81327B2-EA60-4D00-A70F-E8D785BA7B19}"/>
                </a:ext>
              </a:extLst>
            </p:cNvPr>
            <p:cNvSpPr/>
            <p:nvPr/>
          </p:nvSpPr>
          <p:spPr>
            <a:xfrm>
              <a:off x="7925221" y="5724526"/>
              <a:ext cx="75725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248302"/>
              </p:ext>
            </p:extLst>
          </p:nvPr>
        </p:nvGraphicFramePr>
        <p:xfrm>
          <a:off x="343948" y="2323750"/>
          <a:ext cx="8170877" cy="438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9">
            <a:extLst>
              <a:ext uri="{FF2B5EF4-FFF2-40B4-BE49-F238E27FC236}">
                <a16:creationId xmlns:a16="http://schemas.microsoft.com/office/drawing/2014/main" id="{75B3710E-1472-4523-A4E9-5E00E1C75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6548438"/>
            <a:ext cx="4322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1600" dirty="0">
                <a:solidFill>
                  <a:srgbClr val="333F50"/>
                </a:solidFill>
                <a:cs typeface="Arial" panose="020B0604020202020204" pitchFamily="34" charset="0"/>
              </a:rPr>
              <a:t>Источник</a:t>
            </a:r>
            <a:r>
              <a:rPr lang="en-CA" altLang="en-US" sz="1600" dirty="0">
                <a:solidFill>
                  <a:srgbClr val="333F50"/>
                </a:solidFill>
                <a:cs typeface="Arial" panose="020B0604020202020204" pitchFamily="34" charset="0"/>
              </a:rPr>
              <a:t>: </a:t>
            </a:r>
            <a:r>
              <a:rPr lang="ru-RU" altLang="en-US" sz="1600" dirty="0">
                <a:solidFill>
                  <a:srgbClr val="333F50"/>
                </a:solidFill>
                <a:cs typeface="Arial" panose="020B0604020202020204" pitchFamily="34" charset="0"/>
              </a:rPr>
              <a:t>Модель Оптима, 2019</a:t>
            </a:r>
            <a:endParaRPr lang="en-CA" altLang="en-US" sz="1600" dirty="0">
              <a:solidFill>
                <a:srgbClr val="333F5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4962621"/>
              </p:ext>
            </p:extLst>
          </p:nvPr>
        </p:nvGraphicFramePr>
        <p:xfrm>
          <a:off x="270075" y="1867285"/>
          <a:ext cx="8673237" cy="4681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304A5F4-46E9-416A-B599-5792B4D8C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50" y="0"/>
            <a:ext cx="9045575" cy="579680"/>
          </a:xfrm>
        </p:spPr>
        <p:txBody>
          <a:bodyPr rtlCol="0">
            <a:noAutofit/>
          </a:bodyPr>
          <a:lstStyle/>
          <a:p>
            <a:pPr fontAlgn="auto">
              <a:lnSpc>
                <a:spcPts val="2400"/>
              </a:lnSpc>
              <a:spcAft>
                <a:spcPts val="600"/>
              </a:spcAft>
              <a:defRPr/>
            </a:pPr>
            <a:r>
              <a:rPr lang="ru-RU" dirty="0">
                <a:latin typeface="+mn-lt"/>
              </a:rPr>
              <a:t>Цель 2</a:t>
            </a:r>
            <a:r>
              <a:rPr lang="en-AU" dirty="0">
                <a:latin typeface="+mn-lt"/>
              </a:rPr>
              <a:t>. </a:t>
            </a:r>
            <a:r>
              <a:rPr lang="ru-RU" dirty="0">
                <a:latin typeface="+mn-lt"/>
              </a:rPr>
              <a:t>Оптимизация при разных бюджетах</a:t>
            </a:r>
            <a:r>
              <a:rPr lang="en-US" dirty="0">
                <a:latin typeface="+mn-lt"/>
              </a:rPr>
              <a:t>: </a:t>
            </a:r>
            <a:r>
              <a:rPr lang="ru-RU" dirty="0">
                <a:latin typeface="+mn-lt"/>
              </a:rPr>
              <a:t>новые случаи ВИЧ</a:t>
            </a:r>
            <a:br>
              <a:rPr lang="en-US" dirty="0">
                <a:latin typeface="+mn-lt"/>
              </a:rPr>
            </a:br>
            <a:r>
              <a:rPr lang="ru-RU" dirty="0">
                <a:latin typeface="+mn-lt"/>
              </a:rPr>
              <a:t>кривая при </a:t>
            </a:r>
            <a:r>
              <a:rPr lang="en-US" dirty="0">
                <a:latin typeface="+mn-lt"/>
              </a:rPr>
              <a:t>0% </a:t>
            </a:r>
            <a:r>
              <a:rPr lang="ru-RU" dirty="0">
                <a:latin typeface="+mn-lt"/>
              </a:rPr>
              <a:t>не построена </a:t>
            </a:r>
            <a:endParaRPr lang="en-AU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0BB5C1-39A4-403E-8E28-7265A383AD33}"/>
              </a:ext>
            </a:extLst>
          </p:cNvPr>
          <p:cNvSpPr/>
          <p:nvPr/>
        </p:nvSpPr>
        <p:spPr>
          <a:xfrm>
            <a:off x="73350" y="682345"/>
            <a:ext cx="88699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Clr>
                <a:srgbClr val="00B0F0"/>
              </a:buClr>
            </a:pPr>
            <a:r>
              <a:rPr lang="ru-RU" sz="20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Более значительный прогресс в достижении 90-процентного сокращения числа ВИЧ-инфекций к 2030 году по сравнению с уровнем 2010 года может быть достигнут за счет оптимизированного распределения бюджета</a:t>
            </a:r>
            <a:endParaRPr lang="en-AU" sz="2000" dirty="0">
              <a:solidFill>
                <a:srgbClr val="333F5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23971" y="5439211"/>
            <a:ext cx="114305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0D00334A-418A-4E36-A3F2-35BA30DD67D6}" type="SERIESNAME">
              <a:rPr lang="en-US" sz="1100" smtClean="0">
                <a:solidFill>
                  <a:srgbClr val="C00000"/>
                </a:solidFill>
              </a:rPr>
              <a:pPr/>
              <a:t>90% reduction in HIV infections by 2030</a:t>
            </a:fld>
            <a:r>
              <a:rPr lang="en-US" sz="1100" dirty="0">
                <a:solidFill>
                  <a:srgbClr val="C00000"/>
                </a:solidFill>
              </a:rPr>
              <a:t> from 2010</a:t>
            </a:r>
            <a:endParaRPr lang="en-AU" sz="1100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900146" y="5739293"/>
            <a:ext cx="123825" cy="1238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2AFA545-2CCB-4441-AF1E-E262E1B0B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6548438"/>
            <a:ext cx="4322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1600" dirty="0">
                <a:solidFill>
                  <a:srgbClr val="333F50"/>
                </a:solidFill>
                <a:cs typeface="Arial" panose="020B0604020202020204" pitchFamily="34" charset="0"/>
              </a:rPr>
              <a:t>Источник</a:t>
            </a:r>
            <a:r>
              <a:rPr lang="en-CA" altLang="en-US" sz="1600" dirty="0">
                <a:solidFill>
                  <a:srgbClr val="333F50"/>
                </a:solidFill>
                <a:cs typeface="Arial" panose="020B0604020202020204" pitchFamily="34" charset="0"/>
              </a:rPr>
              <a:t>: </a:t>
            </a:r>
            <a:r>
              <a:rPr lang="ru-RU" altLang="en-US" sz="1600" dirty="0">
                <a:solidFill>
                  <a:srgbClr val="333F50"/>
                </a:solidFill>
                <a:cs typeface="Arial" panose="020B0604020202020204" pitchFamily="34" charset="0"/>
              </a:rPr>
              <a:t>Модель Оптима, 2019</a:t>
            </a:r>
            <a:endParaRPr lang="en-CA" altLang="en-US" sz="1600" dirty="0">
              <a:solidFill>
                <a:srgbClr val="333F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114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8F020-2177-4542-8147-652485A8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" y="30163"/>
            <a:ext cx="9045575" cy="4111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Цель</a:t>
            </a:r>
            <a:r>
              <a:rPr lang="en-AU" sz="2000" dirty="0">
                <a:latin typeface="+mn-lt"/>
              </a:rPr>
              <a:t> 2. </a:t>
            </a:r>
            <a:r>
              <a:rPr lang="ru-RU" sz="2000" dirty="0"/>
              <a:t>Оптимизация при разных бюджетах</a:t>
            </a:r>
            <a:r>
              <a:rPr lang="en-US" sz="2000" dirty="0"/>
              <a:t>: </a:t>
            </a:r>
            <a:r>
              <a:rPr lang="ru-RU" sz="2000" dirty="0"/>
              <a:t>новые смерти в связи ВИЧ</a:t>
            </a:r>
            <a:endParaRPr lang="en-AU" sz="2000" dirty="0">
              <a:latin typeface="+mn-lt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98425" y="593265"/>
            <a:ext cx="889418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B0F0"/>
              </a:buClr>
            </a:pPr>
            <a:r>
              <a:rPr lang="ru-R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При сравнении с текущим бюджетом, к 2030 при оптимизированном на 200% бюджете, предполагается что дополнительно</a:t>
            </a:r>
            <a:r>
              <a:rPr lang="en-AU" altLang="en-US" sz="2200" dirty="0">
                <a:solidFill>
                  <a:srgbClr val="333F50"/>
                </a:solidFill>
                <a:cs typeface="Arial" panose="020B0604020202020204" pitchFamily="34" charset="0"/>
              </a:rPr>
              <a:t>:</a:t>
            </a:r>
          </a:p>
          <a:p>
            <a:pPr lvl="1" eaLnBrk="1" hangingPunct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altLang="en-US" sz="2200" dirty="0">
                <a:solidFill>
                  <a:srgbClr val="333F50"/>
                </a:solidFill>
                <a:cs typeface="Arial" panose="020B0604020202020204" pitchFamily="34" charset="0"/>
              </a:rPr>
              <a:t>Более 60% дополнительных случаев смерти в связи ВИЧ можно предотвратить (приблизительно 2200 смертельных случаев).</a:t>
            </a:r>
            <a:endParaRPr lang="en-AU" altLang="en-US" sz="2200" dirty="0">
              <a:solidFill>
                <a:srgbClr val="333F50"/>
              </a:solidFill>
              <a:cs typeface="Arial" panose="020B0604020202020204" pitchFamily="34" charset="0"/>
            </a:endParaRPr>
          </a:p>
          <a:p>
            <a:pPr lvl="1" eaLnBrk="1" hangingPunct="1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AU" altLang="en-US" sz="2200" dirty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841598"/>
              </p:ext>
            </p:extLst>
          </p:nvPr>
        </p:nvGraphicFramePr>
        <p:xfrm>
          <a:off x="151391" y="2205630"/>
          <a:ext cx="8027875" cy="434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5ACA6730-0965-46F9-94F9-EE9420C9BEF4}"/>
              </a:ext>
            </a:extLst>
          </p:cNvPr>
          <p:cNvGrpSpPr/>
          <p:nvPr/>
        </p:nvGrpSpPr>
        <p:grpSpPr>
          <a:xfrm>
            <a:off x="7775156" y="5393603"/>
            <a:ext cx="1419178" cy="600164"/>
            <a:chOff x="7925221" y="5354105"/>
            <a:chExt cx="1364318" cy="60016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BE4E625-68AC-4B07-BA74-2F0261FFF217}"/>
                </a:ext>
              </a:extLst>
            </p:cNvPr>
            <p:cNvSpPr/>
            <p:nvPr/>
          </p:nvSpPr>
          <p:spPr>
            <a:xfrm>
              <a:off x="8000946" y="5354105"/>
              <a:ext cx="1288593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>
                  <a:solidFill>
                    <a:srgbClr val="C00000"/>
                  </a:solidFill>
                </a:rPr>
                <a:t>90% reduction in HIV-related deaths by 2030 from 2010</a:t>
              </a:r>
              <a:endParaRPr lang="en-AU" sz="1100" dirty="0">
                <a:solidFill>
                  <a:srgbClr val="C0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741F1BC-75E1-4153-B886-AAE61001D4E7}"/>
                </a:ext>
              </a:extLst>
            </p:cNvPr>
            <p:cNvSpPr/>
            <p:nvPr/>
          </p:nvSpPr>
          <p:spPr>
            <a:xfrm>
              <a:off x="7925221" y="5724526"/>
              <a:ext cx="75725" cy="762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11" name="TextBox 9">
            <a:extLst>
              <a:ext uri="{FF2B5EF4-FFF2-40B4-BE49-F238E27FC236}">
                <a16:creationId xmlns:a16="http://schemas.microsoft.com/office/drawing/2014/main" id="{12C0FE69-71F9-4306-A826-F8344A85D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6548438"/>
            <a:ext cx="4322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1600" dirty="0">
                <a:solidFill>
                  <a:srgbClr val="333F50"/>
                </a:solidFill>
                <a:cs typeface="Arial" panose="020B0604020202020204" pitchFamily="34" charset="0"/>
              </a:rPr>
              <a:t>Источник</a:t>
            </a:r>
            <a:r>
              <a:rPr lang="en-CA" altLang="en-US" sz="1600" dirty="0">
                <a:solidFill>
                  <a:srgbClr val="333F50"/>
                </a:solidFill>
                <a:cs typeface="Arial" panose="020B0604020202020204" pitchFamily="34" charset="0"/>
              </a:rPr>
              <a:t>: </a:t>
            </a:r>
            <a:r>
              <a:rPr lang="ru-RU" altLang="en-US" sz="1600" dirty="0">
                <a:solidFill>
                  <a:srgbClr val="333F50"/>
                </a:solidFill>
                <a:cs typeface="Arial" panose="020B0604020202020204" pitchFamily="34" charset="0"/>
              </a:rPr>
              <a:t>Модель Оптима, 2019</a:t>
            </a:r>
            <a:endParaRPr lang="en-CA" altLang="en-US" sz="1600" dirty="0">
              <a:solidFill>
                <a:srgbClr val="333F5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1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0844174"/>
              </p:ext>
            </p:extLst>
          </p:nvPr>
        </p:nvGraphicFramePr>
        <p:xfrm>
          <a:off x="167353" y="1702965"/>
          <a:ext cx="8087414" cy="4845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A58F020-2177-4542-8147-652485A8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" y="153112"/>
            <a:ext cx="9045575" cy="4111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/>
              <a:t>Цель 2</a:t>
            </a:r>
            <a:r>
              <a:rPr lang="en-AU" sz="2000" dirty="0"/>
              <a:t>. </a:t>
            </a:r>
            <a:r>
              <a:rPr lang="ru-RU" sz="2000" dirty="0"/>
              <a:t>Оптимизация при разных бюджетах</a:t>
            </a:r>
            <a:r>
              <a:rPr lang="en-US" sz="2000" dirty="0"/>
              <a:t>: </a:t>
            </a:r>
            <a:r>
              <a:rPr lang="ru-RU" sz="2000" dirty="0"/>
              <a:t>новые смерти, кривая при </a:t>
            </a:r>
            <a:r>
              <a:rPr lang="en-US" sz="2000" dirty="0"/>
              <a:t>0% </a:t>
            </a:r>
            <a:r>
              <a:rPr lang="ru-RU" sz="2000" dirty="0"/>
              <a:t>не построена </a:t>
            </a:r>
            <a:endParaRPr lang="en-AU" sz="2000" dirty="0">
              <a:latin typeface="+mn-lt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98425" y="708675"/>
            <a:ext cx="88941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B0F0"/>
              </a:buClr>
            </a:pPr>
            <a:r>
              <a:rPr lang="ru-RU" sz="20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Более значительный прогресс в достижении 90-процентного сокращения числа ВИЧ-инфекций к 2030 году по сравнению с уровнем 2010 года может быть достигнут за счет оптимизированного распределения бюджета</a:t>
            </a:r>
            <a:endParaRPr lang="en-AU" altLang="en-US" sz="2000" dirty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847643" y="5699358"/>
            <a:ext cx="123825" cy="12382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Rectangle 9"/>
          <p:cNvSpPr/>
          <p:nvPr/>
        </p:nvSpPr>
        <p:spPr>
          <a:xfrm>
            <a:off x="7899329" y="5399276"/>
            <a:ext cx="134040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</a:rPr>
              <a:t>90% reduction in HIV-related deaths by 2030 from 2010</a:t>
            </a:r>
            <a:endParaRPr lang="en-AU" sz="1100" dirty="0">
              <a:solidFill>
                <a:srgbClr val="C00000"/>
              </a:solidFill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2211F1A2-0F35-4839-9A8F-C9E582869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6548438"/>
            <a:ext cx="4322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1600" dirty="0">
                <a:solidFill>
                  <a:srgbClr val="333F50"/>
                </a:solidFill>
                <a:cs typeface="Arial" panose="020B0604020202020204" pitchFamily="34" charset="0"/>
              </a:rPr>
              <a:t>Источник</a:t>
            </a:r>
            <a:r>
              <a:rPr lang="en-CA" altLang="en-US" sz="1600" dirty="0">
                <a:solidFill>
                  <a:srgbClr val="333F50"/>
                </a:solidFill>
                <a:cs typeface="Arial" panose="020B0604020202020204" pitchFamily="34" charset="0"/>
              </a:rPr>
              <a:t>: </a:t>
            </a:r>
            <a:r>
              <a:rPr lang="ru-RU" altLang="en-US" sz="1600" dirty="0">
                <a:solidFill>
                  <a:srgbClr val="333F50"/>
                </a:solidFill>
                <a:cs typeface="Arial" panose="020B0604020202020204" pitchFamily="34" charset="0"/>
              </a:rPr>
              <a:t>Модель Оптима, 2019</a:t>
            </a:r>
            <a:endParaRPr lang="en-CA" altLang="en-US" sz="1600" dirty="0">
              <a:solidFill>
                <a:srgbClr val="333F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811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8F020-2177-4542-8147-652485A8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" y="30163"/>
            <a:ext cx="9045575" cy="4111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/>
              <a:t>Цель 2</a:t>
            </a:r>
            <a:r>
              <a:rPr lang="en-AU" sz="2000" dirty="0"/>
              <a:t>. </a:t>
            </a:r>
            <a:r>
              <a:rPr lang="ru-RU" sz="2000" dirty="0"/>
              <a:t>Оптимизация при разных бюджета: годы жизни с инвалидностью в связи с ВИЧ</a:t>
            </a:r>
            <a:endParaRPr lang="en-AU" sz="2000" dirty="0">
              <a:latin typeface="+mn-lt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22238" y="569913"/>
            <a:ext cx="879475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00B0F0"/>
              </a:buClr>
            </a:pPr>
            <a:r>
              <a:rPr lang="ru-R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При сравнении с текущим бюджетом, к 2030 при оптимизированном на 200% бюджете, предполагается что дополнительно</a:t>
            </a:r>
            <a:r>
              <a:rPr lang="en-AU" altLang="en-US" sz="2200" dirty="0">
                <a:solidFill>
                  <a:srgbClr val="333F50"/>
                </a:solidFill>
                <a:cs typeface="Arial" panose="020B0604020202020204" pitchFamily="34" charset="0"/>
              </a:rPr>
              <a:t>:</a:t>
            </a:r>
          </a:p>
          <a:p>
            <a:pPr lvl="1" eaLnBrk="1" hangingPunct="1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ru-RU" altLang="en-US" sz="2000" dirty="0">
                <a:solidFill>
                  <a:srgbClr val="333F50"/>
                </a:solidFill>
                <a:cs typeface="Arial" panose="020B0604020202020204" pitchFamily="34" charset="0"/>
              </a:rPr>
              <a:t>почти</a:t>
            </a:r>
            <a:r>
              <a:rPr lang="en-AU" altLang="en-US" sz="2000" dirty="0">
                <a:solidFill>
                  <a:srgbClr val="333F50"/>
                </a:solidFill>
                <a:cs typeface="Arial" panose="020B0604020202020204" pitchFamily="34" charset="0"/>
              </a:rPr>
              <a:t> </a:t>
            </a:r>
            <a:r>
              <a:rPr lang="en-AU" altLang="en-US" sz="20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55</a:t>
            </a:r>
            <a:r>
              <a:rPr lang="en-AU" altLang="en-US" sz="2000" dirty="0">
                <a:solidFill>
                  <a:srgbClr val="333F50"/>
                </a:solidFill>
                <a:cs typeface="Arial" panose="020B0604020202020204" pitchFamily="34" charset="0"/>
              </a:rPr>
              <a:t>% </a:t>
            </a:r>
            <a:r>
              <a:rPr lang="ru-RU" altLang="en-US" sz="2000" dirty="0">
                <a:solidFill>
                  <a:srgbClr val="333F50"/>
                </a:solidFill>
                <a:cs typeface="Arial" panose="020B0604020202020204" pitchFamily="34" charset="0"/>
              </a:rPr>
              <a:t>лет жизни с инвалидностью могут быть предотвращены </a:t>
            </a:r>
            <a:r>
              <a:rPr lang="en-AU" altLang="en-US" sz="2000" dirty="0">
                <a:solidFill>
                  <a:srgbClr val="333F50"/>
                </a:solidFill>
                <a:cs typeface="Arial" panose="020B0604020202020204" pitchFamily="34" charset="0"/>
              </a:rPr>
              <a:t>(</a:t>
            </a:r>
            <a:r>
              <a:rPr lang="ru-RU" altLang="en-US" sz="2000" dirty="0">
                <a:solidFill>
                  <a:srgbClr val="333F50"/>
                </a:solidFill>
                <a:cs typeface="Arial" panose="020B0604020202020204" pitchFamily="34" charset="0"/>
              </a:rPr>
              <a:t>приблизительно </a:t>
            </a:r>
            <a:r>
              <a:rPr lang="en-AU" altLang="en-US" sz="2000" dirty="0">
                <a:solidFill>
                  <a:srgbClr val="333F50"/>
                </a:solidFill>
                <a:cs typeface="Arial" panose="020B0604020202020204" pitchFamily="34" charset="0"/>
              </a:rPr>
              <a:t> </a:t>
            </a:r>
            <a:r>
              <a:rPr lang="en-AU" sz="20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59,000</a:t>
            </a:r>
            <a:r>
              <a:rPr lang="en-AU" altLang="en-US" sz="2000" dirty="0">
                <a:solidFill>
                  <a:srgbClr val="333F50"/>
                </a:solidFill>
                <a:cs typeface="Arial" panose="020B0604020202020204" pitchFamily="34" charset="0"/>
              </a:rPr>
              <a:t>), </a:t>
            </a:r>
            <a:r>
              <a:rPr lang="ru-RU" altLang="en-US" sz="2000" dirty="0">
                <a:solidFill>
                  <a:srgbClr val="333F50"/>
                </a:solidFill>
                <a:cs typeface="Arial" panose="020B0604020202020204" pitchFamily="34" charset="0"/>
              </a:rPr>
              <a:t>что равно годам качественной жизни с ВИЧ</a:t>
            </a:r>
            <a:endParaRPr lang="en-AU" altLang="en-US" sz="2000" dirty="0">
              <a:solidFill>
                <a:srgbClr val="333F50"/>
              </a:solidFill>
              <a:cs typeface="Arial" panose="020B0604020202020204" pitchFamily="34" charset="0"/>
            </a:endParaRPr>
          </a:p>
          <a:p>
            <a:pPr lvl="1" eaLnBrk="1" hangingPunct="1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AU" altLang="en-US" sz="2200" dirty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358289"/>
              </p:ext>
            </p:extLst>
          </p:nvPr>
        </p:nvGraphicFramePr>
        <p:xfrm>
          <a:off x="0" y="1929468"/>
          <a:ext cx="9144000" cy="4618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9">
            <a:extLst>
              <a:ext uri="{FF2B5EF4-FFF2-40B4-BE49-F238E27FC236}">
                <a16:creationId xmlns:a16="http://schemas.microsoft.com/office/drawing/2014/main" id="{36B9AD3C-8A45-45A6-946D-C797BB4E5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6548438"/>
            <a:ext cx="4322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1600" dirty="0">
                <a:solidFill>
                  <a:srgbClr val="333F50"/>
                </a:solidFill>
                <a:cs typeface="Arial" panose="020B0604020202020204" pitchFamily="34" charset="0"/>
              </a:rPr>
              <a:t>Источник</a:t>
            </a:r>
            <a:r>
              <a:rPr lang="en-CA" altLang="en-US" sz="1600" dirty="0">
                <a:solidFill>
                  <a:srgbClr val="333F50"/>
                </a:solidFill>
                <a:cs typeface="Arial" panose="020B0604020202020204" pitchFamily="34" charset="0"/>
              </a:rPr>
              <a:t>: </a:t>
            </a:r>
            <a:r>
              <a:rPr lang="ru-RU" altLang="en-US" sz="1600" dirty="0">
                <a:solidFill>
                  <a:srgbClr val="333F50"/>
                </a:solidFill>
                <a:cs typeface="Arial" panose="020B0604020202020204" pitchFamily="34" charset="0"/>
              </a:rPr>
              <a:t>Модель Оптима, 2019</a:t>
            </a:r>
            <a:endParaRPr lang="en-CA" altLang="en-US" sz="1600" dirty="0">
              <a:solidFill>
                <a:srgbClr val="333F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50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13" y="140521"/>
            <a:ext cx="7886700" cy="411162"/>
          </a:xfrm>
        </p:spPr>
        <p:txBody>
          <a:bodyPr/>
          <a:lstStyle/>
          <a:p>
            <a:r>
              <a:rPr lang="ru-RU" dirty="0"/>
              <a:t>Основные рекомендации из анализа оптимизации Цель 2 - Кыргызстан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Расширение программ АРТ для сокращения разрыва между диагностикой и лечением будет наиболее эффективной мерой</a:t>
            </a:r>
            <a:r>
              <a:rPr lang="en-US" dirty="0"/>
              <a:t> </a:t>
            </a:r>
          </a:p>
          <a:p>
            <a:pPr lvl="1"/>
            <a:r>
              <a:rPr lang="ru-RU" dirty="0"/>
              <a:t>В результате охват лечением тех, у кого диагностирован ВИЧ, может увеличиться с 56% (статус-кво) до 93% (оптимизировано) в 2019 году.</a:t>
            </a:r>
          </a:p>
          <a:p>
            <a:r>
              <a:rPr lang="ru-RU" dirty="0"/>
              <a:t>Увеличение инвестиций в программы тестирования и профилактики ВИЧ, предназначенные для МСМ, если появятся дополнительные ресурсы</a:t>
            </a:r>
            <a:endParaRPr lang="en-AU" dirty="0"/>
          </a:p>
          <a:p>
            <a:pPr lvl="1"/>
            <a:r>
              <a:rPr lang="ru-RU" dirty="0"/>
              <a:t>По оценкам, 20% новых случаев ВИЧ-инфекции произошло среди МСМ в 2018 году</a:t>
            </a:r>
            <a:endParaRPr lang="en-AU" dirty="0"/>
          </a:p>
          <a:p>
            <a:r>
              <a:rPr lang="ru-RU" dirty="0"/>
              <a:t>Сохранение инвестиций в ПОШ </a:t>
            </a:r>
            <a:endParaRPr lang="en-AU" dirty="0"/>
          </a:p>
          <a:p>
            <a:pPr lvl="1"/>
            <a:r>
              <a:rPr lang="ru-RU" dirty="0"/>
              <a:t>По оценкам, в 2018 году среди ПИН произошло 39% новых случаев ВИЧ-инфекции.</a:t>
            </a:r>
          </a:p>
          <a:p>
            <a:pPr lvl="1"/>
            <a:r>
              <a:rPr lang="ru-RU" dirty="0"/>
              <a:t>Расширение программ заместительной терапии (ПТМ) и тестирования и профилактики ВИЧ среди ЛУИН, если появятся дополнительные ресурсы </a:t>
            </a:r>
            <a:endParaRPr lang="en-AU" dirty="0"/>
          </a:p>
          <a:p>
            <a:r>
              <a:rPr lang="ru-RU" dirty="0" err="1"/>
              <a:t>Приоретизировать</a:t>
            </a:r>
            <a:r>
              <a:rPr lang="ru-RU" dirty="0"/>
              <a:t> программы тестирования и профилактики ВИЧ среди РС при увеличении бюджета</a:t>
            </a:r>
            <a:endParaRPr lang="en-AU" dirty="0"/>
          </a:p>
          <a:p>
            <a:pPr lvl="1"/>
            <a:r>
              <a:rPr lang="ru-RU" dirty="0"/>
              <a:t>Относительно небольшое число новых случаев ВИЧ-инфекции, по оценкам, произошло </a:t>
            </a:r>
            <a:r>
              <a:rPr lang="ru-RU"/>
              <a:t>среди РС, </a:t>
            </a:r>
            <a:r>
              <a:rPr lang="ru-RU" dirty="0"/>
              <a:t>7%, в 2018 году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434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C4B8-5C90-409C-B4CD-E2DC9E119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" y="30163"/>
            <a:ext cx="8936491" cy="4111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Цель 3. Оптимизация к достижению целей 95-95-95 к 2030 году</a:t>
            </a:r>
            <a:endParaRPr lang="en-AU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94202-7A62-4F9F-956D-C27518DC13EE}"/>
              </a:ext>
            </a:extLst>
          </p:cNvPr>
          <p:cNvSpPr txBox="1"/>
          <p:nvPr/>
        </p:nvSpPr>
        <p:spPr>
          <a:xfrm>
            <a:off x="152400" y="464760"/>
            <a:ext cx="8839200" cy="23698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lang="ru-RU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Для достижения 95-95-95 целей к 2030 году предлагается увеличить бюджет целевых программ по ВИЧ до 230% и оптимально распределить их на</a:t>
            </a:r>
            <a:r>
              <a:rPr lang="en-AU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:</a:t>
            </a:r>
          </a:p>
          <a:p>
            <a:pPr marL="342900" indent="-34290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ru-RU" sz="1600" dirty="0" err="1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Приоритезировать</a:t>
            </a:r>
            <a:r>
              <a:rPr lang="ru-RU" sz="16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 расширения масштабов антиретровирусной терапии (АРТ), программ тестирования и профилактики ВИЧ среди ЛУИН, программ тестирования и профилактики ВИЧ среди  МСМ и заместительную терапию (ПТМ)</a:t>
            </a:r>
            <a:endParaRPr lang="en-AU" sz="1600" dirty="0">
              <a:solidFill>
                <a:srgbClr val="333F5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lang="ru-RU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Прогресс в достижении целей 90-90-90 к 2020 году также может быть достигнут при оптимизированном сценарии распределения (</a:t>
            </a:r>
            <a:r>
              <a:rPr lang="ru-RU" b="1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78-93-90</a:t>
            </a:r>
            <a:r>
              <a:rPr lang="ru-RU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 230% оптимизированы против </a:t>
            </a:r>
            <a:r>
              <a:rPr lang="ru-RU" b="1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74-54-90</a:t>
            </a:r>
            <a:r>
              <a:rPr lang="ru-RU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 статус-кво) </a:t>
            </a:r>
            <a:endParaRPr lang="en-AU" dirty="0">
              <a:solidFill>
                <a:srgbClr val="333F5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587925"/>
              </p:ext>
            </p:extLst>
          </p:nvPr>
        </p:nvGraphicFramePr>
        <p:xfrm>
          <a:off x="61913" y="2834640"/>
          <a:ext cx="9082087" cy="3850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2174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26267-CF22-4E26-9778-EDAE687FB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6" y="-8977"/>
            <a:ext cx="8956675" cy="76114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900" dirty="0"/>
              <a:t>Задача 3: Распределение бюджета на ВИЧ для достижения 95-95-95 целей к 2030 году</a:t>
            </a:r>
            <a:endParaRPr lang="en-AU" sz="1900" dirty="0">
              <a:latin typeface="+mn-lt"/>
            </a:endParaRPr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2014539" y="1750280"/>
            <a:ext cx="7076885" cy="920478"/>
            <a:chOff x="964941" y="3683789"/>
            <a:chExt cx="4133832" cy="986664"/>
          </a:xfrm>
        </p:grpSpPr>
        <p:sp>
          <p:nvSpPr>
            <p:cNvPr id="25608" name="TextBox 7"/>
            <p:cNvSpPr txBox="1">
              <a:spLocks noChangeArrowheads="1"/>
            </p:cNvSpPr>
            <p:nvPr/>
          </p:nvSpPr>
          <p:spPr bwMode="auto">
            <a:xfrm>
              <a:off x="964941" y="3683789"/>
              <a:ext cx="672025" cy="395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CA" altLang="en-US" dirty="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25613" name="TextBox 23"/>
            <p:cNvSpPr txBox="1">
              <a:spLocks noChangeArrowheads="1"/>
            </p:cNvSpPr>
            <p:nvPr/>
          </p:nvSpPr>
          <p:spPr bwMode="auto">
            <a:xfrm>
              <a:off x="2165436" y="3779694"/>
              <a:ext cx="748100" cy="395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CA" altLang="en-US" dirty="0">
                  <a:solidFill>
                    <a:srgbClr val="C00000"/>
                  </a:solidFill>
                </a:rPr>
                <a:t>95%</a:t>
              </a:r>
            </a:p>
          </p:txBody>
        </p:sp>
        <p:sp>
          <p:nvSpPr>
            <p:cNvPr id="25614" name="TextBox 24"/>
            <p:cNvSpPr txBox="1">
              <a:spLocks noChangeArrowheads="1"/>
            </p:cNvSpPr>
            <p:nvPr/>
          </p:nvSpPr>
          <p:spPr bwMode="auto">
            <a:xfrm>
              <a:off x="3367599" y="3887664"/>
              <a:ext cx="672025" cy="395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CA" altLang="en-US" dirty="0">
                  <a:solidFill>
                    <a:srgbClr val="C00000"/>
                  </a:solidFill>
                </a:rPr>
                <a:t>95%</a:t>
              </a:r>
            </a:p>
          </p:txBody>
        </p:sp>
        <p:sp>
          <p:nvSpPr>
            <p:cNvPr id="25615" name="TextBox 25"/>
            <p:cNvSpPr txBox="1">
              <a:spLocks noChangeArrowheads="1"/>
            </p:cNvSpPr>
            <p:nvPr/>
          </p:nvSpPr>
          <p:spPr bwMode="auto">
            <a:xfrm>
              <a:off x="4554747" y="3977648"/>
              <a:ext cx="544026" cy="692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CA" altLang="en-US" dirty="0">
                  <a:solidFill>
                    <a:srgbClr val="C00000"/>
                  </a:solidFill>
                </a:rPr>
                <a:t>95% </a:t>
              </a:r>
              <a:r>
                <a:rPr lang="ru-RU" altLang="en-US" dirty="0">
                  <a:solidFill>
                    <a:srgbClr val="C00000"/>
                  </a:solidFill>
                </a:rPr>
                <a:t>к </a:t>
              </a:r>
              <a:r>
                <a:rPr lang="en-CA" altLang="en-US" dirty="0">
                  <a:solidFill>
                    <a:srgbClr val="C00000"/>
                  </a:solidFill>
                </a:rPr>
                <a:t>2030</a:t>
              </a: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5FA3FBC-2FA7-4FD8-9786-233D13E66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028090"/>
              </p:ext>
            </p:extLst>
          </p:nvPr>
        </p:nvGraphicFramePr>
        <p:xfrm>
          <a:off x="1219899" y="4427760"/>
          <a:ext cx="6704201" cy="206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1545">
                  <a:extLst>
                    <a:ext uri="{9D8B030D-6E8A-4147-A177-3AD203B41FA5}">
                      <a16:colId xmlns:a16="http://schemas.microsoft.com/office/drawing/2014/main" val="2246154076"/>
                    </a:ext>
                  </a:extLst>
                </a:gridCol>
                <a:gridCol w="1468691">
                  <a:extLst>
                    <a:ext uri="{9D8B030D-6E8A-4147-A177-3AD203B41FA5}">
                      <a16:colId xmlns:a16="http://schemas.microsoft.com/office/drawing/2014/main" val="4055605370"/>
                    </a:ext>
                  </a:extLst>
                </a:gridCol>
                <a:gridCol w="1293965">
                  <a:extLst>
                    <a:ext uri="{9D8B030D-6E8A-4147-A177-3AD203B41FA5}">
                      <a16:colId xmlns:a16="http://schemas.microsoft.com/office/drawing/2014/main" val="2601289314"/>
                    </a:ext>
                  </a:extLst>
                </a:gridCol>
              </a:tblGrid>
              <a:tr h="435479">
                <a:tc>
                  <a:txBody>
                    <a:bodyPr/>
                    <a:lstStyle/>
                    <a:p>
                      <a:pPr marL="36000" lvl="0" algn="l" defTabSz="914400" rtl="0" eaLnBrk="1" fontAlgn="b" latinLnBrk="0" hangingPunct="1"/>
                      <a:r>
                        <a:rPr lang="ru-RU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Каскад</a:t>
                      </a:r>
                      <a:endParaRPr lang="en-AU" sz="15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36000" lvl="0" algn="l" defTabSz="914400" rtl="0" eaLnBrk="1" fontAlgn="b" latinLnBrk="0" hangingPunct="1"/>
                      <a:r>
                        <a:rPr lang="en-AU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100% </a:t>
                      </a:r>
                      <a:r>
                        <a:rPr lang="ru-RU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текущий бюджет</a:t>
                      </a:r>
                      <a:endParaRPr lang="en-AU" sz="15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36000" lvl="0" algn="l" defTabSz="914400" rtl="0" eaLnBrk="1" fontAlgn="b" latinLnBrk="0" hangingPunct="1"/>
                      <a:r>
                        <a:rPr lang="en-AU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230% </a:t>
                      </a:r>
                      <a:r>
                        <a:rPr lang="ru-RU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оптимизированный бюджет </a:t>
                      </a:r>
                      <a:r>
                        <a:rPr lang="en-AU" sz="15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95-95-95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134436255"/>
                  </a:ext>
                </a:extLst>
              </a:tr>
              <a:tr h="351937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AU" sz="1400" b="0" i="0" u="none" strike="noStrike" kern="1200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</a:t>
                      </a:r>
                      <a:r>
                        <a:rPr lang="ru-RU" sz="1400" b="0" i="0" u="none" strike="noStrike" kern="1200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ЛЖВ диагностированы </a:t>
                      </a:r>
                      <a:endParaRPr lang="en-AU" sz="1400" b="0" i="0" u="none" strike="noStrike" kern="1200" dirty="0">
                        <a:solidFill>
                          <a:srgbClr val="333F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AU" sz="1400" b="0" i="0" u="none" strike="noStrike" kern="1200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AU" sz="1400" b="0" i="0" u="none" strike="noStrike" kern="1200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94761702"/>
                  </a:ext>
                </a:extLst>
              </a:tr>
              <a:tr h="351937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</a:t>
                      </a:r>
                      <a:r>
                        <a:rPr lang="ru-RU" sz="1400" b="0" i="0" u="none" strike="noStrike" kern="1200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ЛЖВ на лечении</a:t>
                      </a:r>
                      <a:endParaRPr lang="en-US" sz="1400" b="0" i="0" u="none" strike="noStrike" kern="1200" dirty="0">
                        <a:solidFill>
                          <a:srgbClr val="333F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AU" sz="1400" b="0" i="0" u="none" strike="noStrike" kern="1200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AU" sz="1400" b="0" i="0" u="none" strike="noStrike" kern="1200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79801434"/>
                  </a:ext>
                </a:extLst>
              </a:tr>
              <a:tr h="441232">
                <a:tc>
                  <a:txBody>
                    <a:bodyPr/>
                    <a:lstStyle/>
                    <a:p>
                      <a:pPr marL="0" lvl="0" algn="l" defTabSz="914400" rtl="0" eaLnBrk="1" fontAlgn="b" latinLnBrk="0" hangingPunct="1"/>
                      <a:r>
                        <a:rPr lang="en-US" sz="1400" b="0" i="0" u="none" strike="noStrike" kern="1200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 </a:t>
                      </a:r>
                      <a:r>
                        <a:rPr lang="ru-RU" sz="1400" b="0" i="0" u="none" strike="noStrike" kern="1200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ЛЖВ с вирусной супрессией</a:t>
                      </a:r>
                      <a:endParaRPr lang="en-US" sz="1400" b="0" i="0" u="none" strike="noStrike" kern="1200" dirty="0">
                        <a:solidFill>
                          <a:srgbClr val="333F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AU" sz="1400" b="0" i="0" u="none" strike="noStrike" kern="1200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en-AU" sz="1400" b="0" i="0" u="none" strike="noStrike" kern="1200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95%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73147499"/>
                  </a:ext>
                </a:extLst>
              </a:tr>
            </a:tbl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90339"/>
              </p:ext>
            </p:extLst>
          </p:nvPr>
        </p:nvGraphicFramePr>
        <p:xfrm>
          <a:off x="98426" y="628130"/>
          <a:ext cx="8517068" cy="3822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5">
            <a:extLst>
              <a:ext uri="{FF2B5EF4-FFF2-40B4-BE49-F238E27FC236}">
                <a16:creationId xmlns:a16="http://schemas.microsoft.com/office/drawing/2014/main" id="{97D565A3-6ACC-4153-90FE-5B64EBD84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58" y="6493616"/>
            <a:ext cx="91408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CA" altLang="en-US" sz="1400" i="1" dirty="0">
                <a:solidFill>
                  <a:srgbClr val="333F50"/>
                </a:solidFill>
                <a:cs typeface="Arial" panose="020B0604020202020204" pitchFamily="34" charset="0"/>
              </a:rPr>
              <a:t>*</a:t>
            </a:r>
            <a:r>
              <a:rPr lang="ru-RU" altLang="en-US" sz="1400" i="1" dirty="0">
                <a:solidFill>
                  <a:srgbClr val="333F50"/>
                </a:solidFill>
                <a:cs typeface="Arial" panose="020B0604020202020204" pitchFamily="34" charset="0"/>
              </a:rPr>
              <a:t>светло красные и светло синие сегменты показывают разрыв до 95% </a:t>
            </a:r>
            <a:endParaRPr lang="en-CA" altLang="en-US" sz="1400" i="1" dirty="0">
              <a:solidFill>
                <a:srgbClr val="333F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2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4A5F4-46E9-416A-B599-5792B4D8C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" y="30163"/>
            <a:ext cx="9045575" cy="4111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dirty="0"/>
              <a:t>Цель 3. Оптимизация к достижению 95-95-95</a:t>
            </a:r>
            <a:r>
              <a:rPr lang="en-US" sz="2200" dirty="0">
                <a:latin typeface="+mn-lt"/>
              </a:rPr>
              <a:t>: </a:t>
            </a:r>
            <a:r>
              <a:rPr lang="ru-RU" sz="2200" dirty="0">
                <a:latin typeface="+mn-lt"/>
              </a:rPr>
              <a:t>новые случаи ВИЧ</a:t>
            </a:r>
            <a:endParaRPr lang="en-AU" sz="22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0BB5C1-39A4-403E-8E28-7265A383AD33}"/>
              </a:ext>
            </a:extLst>
          </p:cNvPr>
          <p:cNvSpPr/>
          <p:nvPr/>
        </p:nvSpPr>
        <p:spPr>
          <a:xfrm>
            <a:off x="98425" y="717855"/>
            <a:ext cx="886996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lang="ru-R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По сравнению с текущим 100%  бюджетом, к 2030 году при оптимизированном распределении средств для достижения 95-95-95 предполагается, что дополнительно</a:t>
            </a:r>
            <a:r>
              <a:rPr lang="en-A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: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ru-R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более</a:t>
            </a:r>
            <a:r>
              <a:rPr lang="en-A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 60% </a:t>
            </a:r>
            <a:r>
              <a:rPr lang="ru-R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новых случаев ВИЧ может быть предотвращено </a:t>
            </a:r>
            <a:r>
              <a:rPr lang="en-A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(</a:t>
            </a:r>
            <a:r>
              <a:rPr lang="ru-R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более </a:t>
            </a:r>
            <a:r>
              <a:rPr lang="en-A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4,200</a:t>
            </a:r>
            <a:r>
              <a:rPr lang="en-AU" altLang="en-US" sz="2200" dirty="0">
                <a:solidFill>
                  <a:srgbClr val="333F50"/>
                </a:solidFill>
                <a:cs typeface="Arial" panose="020B0604020202020204" pitchFamily="34" charset="0"/>
              </a:rPr>
              <a:t> </a:t>
            </a:r>
            <a:r>
              <a:rPr lang="ru-RU" altLang="en-US" sz="2200" dirty="0">
                <a:solidFill>
                  <a:srgbClr val="333F50"/>
                </a:solidFill>
                <a:cs typeface="Arial" panose="020B0604020202020204" pitchFamily="34" charset="0"/>
              </a:rPr>
              <a:t>случаев</a:t>
            </a:r>
            <a:r>
              <a:rPr lang="en-A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)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defRPr/>
            </a:pPr>
            <a:endParaRPr lang="en-AU" sz="2200" dirty="0">
              <a:solidFill>
                <a:srgbClr val="333F5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761558"/>
              </p:ext>
            </p:extLst>
          </p:nvPr>
        </p:nvGraphicFramePr>
        <p:xfrm>
          <a:off x="473827" y="2576945"/>
          <a:ext cx="8121533" cy="3971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9">
            <a:extLst>
              <a:ext uri="{FF2B5EF4-FFF2-40B4-BE49-F238E27FC236}">
                <a16:creationId xmlns:a16="http://schemas.microsoft.com/office/drawing/2014/main" id="{8F50A998-6CED-4D5C-B945-3B8F32104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6548438"/>
            <a:ext cx="4322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1600" dirty="0">
                <a:solidFill>
                  <a:srgbClr val="333F50"/>
                </a:solidFill>
                <a:cs typeface="Arial" panose="020B0604020202020204" pitchFamily="34" charset="0"/>
              </a:rPr>
              <a:t>Источник</a:t>
            </a:r>
            <a:r>
              <a:rPr lang="en-CA" altLang="en-US" sz="1600" dirty="0">
                <a:solidFill>
                  <a:srgbClr val="333F50"/>
                </a:solidFill>
                <a:cs typeface="Arial" panose="020B0604020202020204" pitchFamily="34" charset="0"/>
              </a:rPr>
              <a:t>: </a:t>
            </a:r>
            <a:r>
              <a:rPr lang="ru-RU" altLang="en-US" sz="1600" dirty="0">
                <a:solidFill>
                  <a:srgbClr val="333F50"/>
                </a:solidFill>
                <a:cs typeface="Arial" panose="020B0604020202020204" pitchFamily="34" charset="0"/>
              </a:rPr>
              <a:t>Модель Оптима, 2019</a:t>
            </a:r>
            <a:endParaRPr lang="en-CA" altLang="en-US" sz="1600" dirty="0">
              <a:solidFill>
                <a:srgbClr val="333F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78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4A5F4-46E9-416A-B599-5792B4D8C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2" y="108870"/>
            <a:ext cx="9045575" cy="4111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/>
              <a:t>Цель 3. Оптимизация к достижению 95-95-95</a:t>
            </a:r>
            <a:r>
              <a:rPr lang="en-US" sz="2000" dirty="0"/>
              <a:t>: </a:t>
            </a:r>
            <a:r>
              <a:rPr lang="ru-RU" sz="2000" dirty="0"/>
              <a:t>новые случаи смерти </a:t>
            </a:r>
            <a:endParaRPr lang="en-AU" sz="20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0BB5C1-39A4-403E-8E28-7265A383AD33}"/>
              </a:ext>
            </a:extLst>
          </p:cNvPr>
          <p:cNvSpPr/>
          <p:nvPr/>
        </p:nvSpPr>
        <p:spPr>
          <a:xfrm>
            <a:off x="98425" y="717855"/>
            <a:ext cx="886996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lang="ru-R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По сравнению с текущим 100%  бюджетом, к 2030 году при оптимизированном распределении средств для достижения 95-95-95 предполагается, что дополнительно</a:t>
            </a:r>
            <a:r>
              <a:rPr lang="en-A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:</a:t>
            </a:r>
          </a:p>
          <a:p>
            <a:pPr marL="285750" indent="-28575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ru-R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Более </a:t>
            </a:r>
            <a:r>
              <a:rPr lang="en-A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60% </a:t>
            </a:r>
            <a:r>
              <a:rPr lang="ru-R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случаев смертей в связи с ВИЧ могут быть предотвращены </a:t>
            </a:r>
            <a:r>
              <a:rPr lang="en-A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(</a:t>
            </a:r>
            <a:r>
              <a:rPr lang="ru-R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приблизительно</a:t>
            </a:r>
            <a:r>
              <a:rPr lang="en-A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 1,300</a:t>
            </a:r>
            <a:r>
              <a:rPr lang="en-AU" altLang="en-US" sz="2200" dirty="0">
                <a:solidFill>
                  <a:srgbClr val="333F50"/>
                </a:solidFill>
                <a:cs typeface="Arial" panose="020B0604020202020204" pitchFamily="34" charset="0"/>
              </a:rPr>
              <a:t> </a:t>
            </a:r>
            <a:r>
              <a:rPr lang="ru-RU" altLang="en-US" sz="2200" dirty="0">
                <a:solidFill>
                  <a:srgbClr val="333F50"/>
                </a:solidFill>
                <a:cs typeface="Arial" panose="020B0604020202020204" pitchFamily="34" charset="0"/>
              </a:rPr>
              <a:t>смертей</a:t>
            </a:r>
            <a:r>
              <a:rPr lang="en-A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)</a:t>
            </a:r>
          </a:p>
          <a:p>
            <a:pPr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defRPr/>
            </a:pPr>
            <a:endParaRPr lang="en-AU" sz="2200" dirty="0">
              <a:solidFill>
                <a:srgbClr val="333F5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837586"/>
              </p:ext>
            </p:extLst>
          </p:nvPr>
        </p:nvGraphicFramePr>
        <p:xfrm>
          <a:off x="415635" y="2502131"/>
          <a:ext cx="7689273" cy="4046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9">
            <a:extLst>
              <a:ext uri="{FF2B5EF4-FFF2-40B4-BE49-F238E27FC236}">
                <a16:creationId xmlns:a16="http://schemas.microsoft.com/office/drawing/2014/main" id="{5B8599D1-C3A3-4FC0-B4DB-CD8DBDA83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6548438"/>
            <a:ext cx="4322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1600" dirty="0">
                <a:solidFill>
                  <a:srgbClr val="333F50"/>
                </a:solidFill>
                <a:cs typeface="Arial" panose="020B0604020202020204" pitchFamily="34" charset="0"/>
              </a:rPr>
              <a:t>Источник</a:t>
            </a:r>
            <a:r>
              <a:rPr lang="en-CA" altLang="en-US" sz="1600" dirty="0">
                <a:solidFill>
                  <a:srgbClr val="333F50"/>
                </a:solidFill>
                <a:cs typeface="Arial" panose="020B0604020202020204" pitchFamily="34" charset="0"/>
              </a:rPr>
              <a:t>: </a:t>
            </a:r>
            <a:r>
              <a:rPr lang="ru-RU" altLang="en-US" sz="1600" dirty="0">
                <a:solidFill>
                  <a:srgbClr val="333F50"/>
                </a:solidFill>
                <a:cs typeface="Arial" panose="020B0604020202020204" pitchFamily="34" charset="0"/>
              </a:rPr>
              <a:t>Модель Оптима, 2019</a:t>
            </a:r>
            <a:endParaRPr lang="en-CA" altLang="en-US" sz="1600" dirty="0">
              <a:solidFill>
                <a:srgbClr val="333F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32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SSION-pa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6" y="13063"/>
            <a:ext cx="9143999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idx="4294967295"/>
          </p:nvPr>
        </p:nvSpPr>
        <p:spPr>
          <a:xfrm>
            <a:off x="656434" y="1344706"/>
            <a:ext cx="7751669" cy="295835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177" dirty="0" err="1"/>
              <a:t>Optima</a:t>
            </a:r>
            <a:r>
              <a:rPr lang="ru-RU" sz="3177" dirty="0"/>
              <a:t> - это инструмент, помогающий лицам, принимающим решения, руководителям программ и партнерам по финансированию достичь максимального эффекта от ответных мер, при имеющихся ресурсах, для общественного здравоохранения страны и  обеспечения устойчивости</a:t>
            </a:r>
            <a:endParaRPr lang="en-US" sz="3177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24" y="832037"/>
            <a:ext cx="655544" cy="31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471" y="4235824"/>
            <a:ext cx="8942294" cy="472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941" b="1" dirty="0"/>
              <a:t>For the </a:t>
            </a:r>
            <a:r>
              <a:rPr lang="en-AU" sz="2471" b="1" dirty="0">
                <a:solidFill>
                  <a:srgbClr val="FF0000"/>
                </a:solidFill>
              </a:rPr>
              <a:t>right people</a:t>
            </a:r>
            <a:r>
              <a:rPr lang="en-AU" sz="2118" b="1" dirty="0"/>
              <a:t> </a:t>
            </a:r>
            <a:r>
              <a:rPr lang="en-AU" sz="1941" b="1" dirty="0"/>
              <a:t>in the</a:t>
            </a:r>
            <a:r>
              <a:rPr lang="en-AU" sz="2118" b="1" dirty="0"/>
              <a:t> </a:t>
            </a:r>
            <a:r>
              <a:rPr lang="en-AU" sz="2471" b="1" dirty="0">
                <a:solidFill>
                  <a:srgbClr val="00B0F0"/>
                </a:solidFill>
              </a:rPr>
              <a:t>right places </a:t>
            </a:r>
            <a:r>
              <a:rPr lang="en-AU" sz="1941" b="1" dirty="0"/>
              <a:t>at the</a:t>
            </a:r>
            <a:r>
              <a:rPr lang="en-AU" sz="2118" b="1" dirty="0"/>
              <a:t> </a:t>
            </a:r>
            <a:r>
              <a:rPr lang="en-AU" sz="2471" b="1" dirty="0">
                <a:solidFill>
                  <a:schemeClr val="accent6"/>
                </a:solidFill>
              </a:rPr>
              <a:t>right time</a:t>
            </a:r>
            <a:r>
              <a:rPr lang="en-AU" sz="2118" b="1" dirty="0"/>
              <a:t> </a:t>
            </a:r>
            <a:r>
              <a:rPr lang="en-AU" sz="1941" b="1" dirty="0"/>
              <a:t>in the</a:t>
            </a:r>
            <a:r>
              <a:rPr lang="en-AU" sz="2118" b="1" dirty="0"/>
              <a:t> </a:t>
            </a:r>
            <a:r>
              <a:rPr lang="en-AU" sz="2471" b="1" dirty="0">
                <a:solidFill>
                  <a:srgbClr val="7030A0"/>
                </a:solidFill>
              </a:rPr>
              <a:t>right ways</a:t>
            </a:r>
            <a:r>
              <a:rPr lang="en-AU" sz="2471" dirty="0"/>
              <a:t>.</a:t>
            </a:r>
            <a:endParaRPr lang="en-US" sz="2471" dirty="0"/>
          </a:p>
        </p:txBody>
      </p:sp>
    </p:spTree>
    <p:extLst>
      <p:ext uri="{BB962C8B-B14F-4D97-AF65-F5344CB8AC3E}">
        <p14:creationId xmlns:p14="http://schemas.microsoft.com/office/powerpoint/2010/main" val="1708545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Acknowledgements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412" y="874059"/>
            <a:ext cx="8001000" cy="4003404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18" b="1" dirty="0">
                <a:solidFill>
                  <a:srgbClr val="333F50"/>
                </a:solidFill>
                <a:latin typeface="Calibri" panose="020F0502020204030204"/>
              </a:rPr>
              <a:t>Country team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18" b="1" dirty="0">
                <a:solidFill>
                  <a:srgbClr val="333F50"/>
                </a:solidFill>
                <a:latin typeface="Calibri" panose="020F0502020204030204"/>
              </a:rPr>
              <a:t>Global Fund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18" b="1" dirty="0">
                <a:solidFill>
                  <a:srgbClr val="333F50"/>
                </a:solidFill>
                <a:latin typeface="Calibri" panose="020F0502020204030204"/>
              </a:rPr>
              <a:t>UNAIDS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18" b="1" dirty="0">
              <a:solidFill>
                <a:srgbClr val="333F50"/>
              </a:solidFill>
              <a:latin typeface="Calibri" panose="020F0502020204030204"/>
            </a:endParaRP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18" b="1" dirty="0">
                <a:solidFill>
                  <a:srgbClr val="333F50"/>
                </a:solidFill>
                <a:latin typeface="Calibri" panose="020F0502020204030204"/>
              </a:rPr>
              <a:t>Burnet Institute</a:t>
            </a:r>
            <a:br>
              <a:rPr lang="en-US" sz="2118" dirty="0">
                <a:solidFill>
                  <a:srgbClr val="333F50"/>
                </a:solidFill>
                <a:latin typeface="Calibri" panose="020F0502020204030204"/>
              </a:rPr>
            </a:br>
            <a:r>
              <a:rPr lang="en-US" sz="2118" dirty="0">
                <a:solidFill>
                  <a:srgbClr val="333F50"/>
                </a:solidFill>
                <a:latin typeface="Calibri" panose="020F0502020204030204"/>
              </a:rPr>
              <a:t>Sherrie Kelly (Technical lead)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18" dirty="0">
                <a:solidFill>
                  <a:srgbClr val="333F50"/>
                </a:solidFill>
                <a:latin typeface="Calibri" panose="020F0502020204030204"/>
              </a:rPr>
              <a:t>Aaron Osborne (Lead analyst)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18" dirty="0">
                <a:solidFill>
                  <a:srgbClr val="333F50"/>
                </a:solidFill>
                <a:latin typeface="Calibri" panose="020F0502020204030204"/>
              </a:rPr>
              <a:t>Debra ten Brink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18" dirty="0">
                <a:solidFill>
                  <a:srgbClr val="333F50"/>
                </a:solidFill>
                <a:latin typeface="Calibri" panose="020F0502020204030204"/>
              </a:rPr>
              <a:t>Mark Minnery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18" dirty="0">
                <a:solidFill>
                  <a:srgbClr val="333F50"/>
                </a:solidFill>
                <a:latin typeface="Calibri" panose="020F0502020204030204"/>
              </a:rPr>
              <a:t>Rowan Martin-Hughes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18" dirty="0">
                <a:solidFill>
                  <a:srgbClr val="333F50"/>
                </a:solidFill>
                <a:latin typeface="Calibri" panose="020F0502020204030204"/>
              </a:rPr>
              <a:t>Anna Roberts</a:t>
            </a:r>
            <a:br>
              <a:rPr lang="en-US" sz="2118" dirty="0">
                <a:solidFill>
                  <a:srgbClr val="333F50"/>
                </a:solidFill>
                <a:latin typeface="Calibri" panose="020F0502020204030204"/>
              </a:rPr>
            </a:br>
            <a:r>
              <a:rPr lang="en-US" sz="2118" dirty="0">
                <a:solidFill>
                  <a:srgbClr val="333F50"/>
                </a:solidFill>
                <a:latin typeface="Calibri" panose="020F0502020204030204"/>
              </a:rPr>
              <a:t>David P Wilson</a:t>
            </a:r>
            <a:endParaRPr lang="en-US" sz="2118" b="1" baseline="30000" dirty="0">
              <a:solidFill>
                <a:srgbClr val="333F50"/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13" y="3863856"/>
            <a:ext cx="8275637" cy="2313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200" b="1" cap="all" dirty="0"/>
              <a:t>Appendix</a:t>
            </a:r>
            <a:endParaRPr lang="en-GB" sz="3200" b="1" cap="all" dirty="0"/>
          </a:p>
        </p:txBody>
      </p:sp>
    </p:spTree>
    <p:extLst>
      <p:ext uri="{BB962C8B-B14F-4D97-AF65-F5344CB8AC3E}">
        <p14:creationId xmlns:p14="http://schemas.microsoft.com/office/powerpoint/2010/main" val="3139719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Model calibration</a:t>
            </a:r>
          </a:p>
        </p:txBody>
      </p:sp>
      <p:pic>
        <p:nvPicPr>
          <p:cNvPr id="3" name="Picture 2" descr="Kyrgyzstan_20190808-popsizestack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41" y="952941"/>
            <a:ext cx="3875981" cy="2212184"/>
          </a:xfrm>
          <a:prstGeom prst="rect">
            <a:avLst/>
          </a:prstGeom>
        </p:spPr>
      </p:pic>
      <p:pic>
        <p:nvPicPr>
          <p:cNvPr id="4" name="Picture 3" descr="Kyrgyzstan_20190808-numplhivstack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795" y="952941"/>
            <a:ext cx="3846698" cy="2212184"/>
          </a:xfrm>
          <a:prstGeom prst="rect">
            <a:avLst/>
          </a:prstGeom>
        </p:spPr>
      </p:pic>
      <p:pic>
        <p:nvPicPr>
          <p:cNvPr id="5" name="Picture 4" descr="Kyrgyzstan_20190808-numincistack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42" y="4140756"/>
            <a:ext cx="3846698" cy="2212184"/>
          </a:xfrm>
          <a:prstGeom prst="rect">
            <a:avLst/>
          </a:prstGeom>
        </p:spPr>
      </p:pic>
      <p:pic>
        <p:nvPicPr>
          <p:cNvPr id="6" name="Picture 5" descr="Kyrgyzstan_20190808-numdeathstack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794" y="4140756"/>
            <a:ext cx="3828064" cy="221218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Model calibration</a:t>
            </a:r>
          </a:p>
        </p:txBody>
      </p:sp>
      <p:pic>
        <p:nvPicPr>
          <p:cNvPr id="3" name="Picture 2" descr="Kyrgyzstan_20190808-numtreatstack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42" y="952941"/>
            <a:ext cx="3846698" cy="2212184"/>
          </a:xfrm>
          <a:prstGeom prst="rect">
            <a:avLst/>
          </a:prstGeom>
        </p:spPr>
      </p:pic>
      <p:pic>
        <p:nvPicPr>
          <p:cNvPr id="4" name="Picture 3" descr="Kyrgyzstan_20190808-numnewdiagstack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794" y="952941"/>
            <a:ext cx="3828064" cy="221218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Model calibration</a:t>
            </a:r>
          </a:p>
        </p:txBody>
      </p:sp>
      <p:pic>
        <p:nvPicPr>
          <p:cNvPr id="3" name="Picture 2" descr="Kyrgyzstan_20190808-prevpopulationFS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42" y="952941"/>
            <a:ext cx="2973537" cy="2212184"/>
          </a:xfrm>
          <a:prstGeom prst="rect">
            <a:avLst/>
          </a:prstGeom>
        </p:spPr>
      </p:pic>
      <p:pic>
        <p:nvPicPr>
          <p:cNvPr id="4" name="Picture 3" descr="Kyrgyzstan_20190808-prevpopulationClien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795" y="952941"/>
            <a:ext cx="3066710" cy="2212184"/>
          </a:xfrm>
          <a:prstGeom prst="rect">
            <a:avLst/>
          </a:prstGeom>
        </p:spPr>
      </p:pic>
      <p:pic>
        <p:nvPicPr>
          <p:cNvPr id="5" name="Picture 4" descr="Kyrgyzstan_20190808-prevpopulationMS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42" y="4140756"/>
            <a:ext cx="2973537" cy="2212184"/>
          </a:xfrm>
          <a:prstGeom prst="rect">
            <a:avLst/>
          </a:prstGeom>
        </p:spPr>
      </p:pic>
      <p:pic>
        <p:nvPicPr>
          <p:cNvPr id="6" name="Picture 5" descr="Kyrgyzstan_20190808-prevpopulationMalePW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794" y="4140756"/>
            <a:ext cx="2970875" cy="221218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Model calibration</a:t>
            </a:r>
          </a:p>
        </p:txBody>
      </p:sp>
      <p:pic>
        <p:nvPicPr>
          <p:cNvPr id="3" name="Picture 2" descr="Kyrgyzstan_20190808-prevpopulationFemalePWI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41" y="952941"/>
            <a:ext cx="2970875" cy="2212184"/>
          </a:xfrm>
          <a:prstGeom prst="rect">
            <a:avLst/>
          </a:prstGeom>
        </p:spPr>
      </p:pic>
      <p:pic>
        <p:nvPicPr>
          <p:cNvPr id="4" name="Picture 3" descr="Kyrgyzstan_20190808-prevpopulationMales0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794" y="952941"/>
            <a:ext cx="3159882" cy="2212184"/>
          </a:xfrm>
          <a:prstGeom prst="rect">
            <a:avLst/>
          </a:prstGeom>
        </p:spPr>
      </p:pic>
      <p:pic>
        <p:nvPicPr>
          <p:cNvPr id="5" name="Picture 4" descr="Kyrgyzstan_20190808-prevpopulationFemales01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41" y="4140756"/>
            <a:ext cx="3159882" cy="2212184"/>
          </a:xfrm>
          <a:prstGeom prst="rect">
            <a:avLst/>
          </a:prstGeom>
        </p:spPr>
      </p:pic>
      <p:pic>
        <p:nvPicPr>
          <p:cNvPr id="6" name="Picture 5" descr="Kyrgyzstan_20190808-prevpopulationMales154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795" y="4140756"/>
            <a:ext cx="3066710" cy="221218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Model calibration</a:t>
            </a:r>
          </a:p>
        </p:txBody>
      </p:sp>
      <p:pic>
        <p:nvPicPr>
          <p:cNvPr id="3" name="Picture 2" descr="Kyrgyzstan_20190808-prevpopulationFemales15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42" y="952941"/>
            <a:ext cx="3114627" cy="2212184"/>
          </a:xfrm>
          <a:prstGeom prst="rect">
            <a:avLst/>
          </a:prstGeom>
        </p:spPr>
      </p:pic>
      <p:pic>
        <p:nvPicPr>
          <p:cNvPr id="4" name="Picture 3" descr="Kyrgyzstan_20190808-prevpopulationMales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795" y="952941"/>
            <a:ext cx="3114627" cy="2212184"/>
          </a:xfrm>
          <a:prstGeom prst="rect">
            <a:avLst/>
          </a:prstGeom>
        </p:spPr>
      </p:pic>
      <p:pic>
        <p:nvPicPr>
          <p:cNvPr id="5" name="Picture 4" descr="Kyrgyzstan_20190808-prevpopulationFemales5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42" y="4140756"/>
            <a:ext cx="3114627" cy="2212184"/>
          </a:xfrm>
          <a:prstGeom prst="rect">
            <a:avLst/>
          </a:prstGeom>
        </p:spPr>
      </p:pic>
      <p:pic>
        <p:nvPicPr>
          <p:cNvPr id="6" name="Picture 5" descr="Kyrgyzstan_20190808-prevpopulationPriso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794" y="4140756"/>
            <a:ext cx="2970875" cy="221218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Cost coverage curve</a:t>
            </a:r>
          </a:p>
        </p:txBody>
      </p:sp>
      <p:pic>
        <p:nvPicPr>
          <p:cNvPr id="3" name="Picture 2" descr="Kyrgyzstan_20190808-HTSco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42" y="952941"/>
            <a:ext cx="7815705" cy="34033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6F4246-FC97-45AC-9B2E-44FBE6FE86EB}"/>
              </a:ext>
            </a:extLst>
          </p:cNvPr>
          <p:cNvSpPr txBox="1"/>
          <p:nvPr/>
        </p:nvSpPr>
        <p:spPr>
          <a:xfrm>
            <a:off x="304800" y="6186792"/>
            <a:ext cx="4773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HTS = HIV testing services (general population)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Cost coverage curve</a:t>
            </a:r>
          </a:p>
        </p:txBody>
      </p:sp>
      <p:pic>
        <p:nvPicPr>
          <p:cNvPr id="3" name="Picture 2" descr="Kyrgyzstan_20190808-ARTco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42" y="952941"/>
            <a:ext cx="7617045" cy="340336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Cost coverage curve</a:t>
            </a:r>
          </a:p>
        </p:txBody>
      </p:sp>
      <p:pic>
        <p:nvPicPr>
          <p:cNvPr id="3" name="Picture 2" descr="Kyrgyzstan_20190808-NSPco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42" y="952941"/>
            <a:ext cx="7716375" cy="34033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F2DAE-E25C-4210-98D7-1B64BE80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Подход модели Оптима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37934" y="1866289"/>
            <a:ext cx="7468131" cy="3895147"/>
            <a:chOff x="228600" y="2438401"/>
            <a:chExt cx="10058091" cy="4697005"/>
          </a:xfrm>
        </p:grpSpPr>
        <p:sp>
          <p:nvSpPr>
            <p:cNvPr id="7" name="Right Brace 6"/>
            <p:cNvSpPr/>
            <p:nvPr/>
          </p:nvSpPr>
          <p:spPr>
            <a:xfrm rot="5400000">
              <a:off x="4995077" y="-543495"/>
              <a:ext cx="373048" cy="9906002"/>
            </a:xfrm>
            <a:prstGeom prst="rightBrace">
              <a:avLst/>
            </a:prstGeom>
            <a:noFill/>
            <a:ln w="444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84053" tIns="42026" rIns="84053" bIns="420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32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 Box 34"/>
            <p:cNvSpPr txBox="1"/>
            <p:nvPr/>
          </p:nvSpPr>
          <p:spPr>
            <a:xfrm>
              <a:off x="5334000" y="4675596"/>
              <a:ext cx="3757738" cy="81080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4053" tIns="42026" rIns="84053" bIns="420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320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Оптимизация</a:t>
              </a:r>
              <a:endParaRPr lang="en-US" sz="132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8603" y="2438401"/>
              <a:ext cx="3200399" cy="163218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053" tIns="42026" rIns="84053" bIns="42026" rtlCol="0" anchor="t"/>
            <a:lstStyle/>
            <a:p>
              <a:pPr algn="ctr"/>
              <a:r>
                <a:rPr lang="ru-RU" sz="1320" b="1" dirty="0">
                  <a:latin typeface="Arial" panose="020B0604020202020204" pitchFamily="34" charset="0"/>
                  <a:cs typeface="Arial" panose="020B0604020202020204" pitchFamily="34" charset="0"/>
                </a:rPr>
                <a:t>Бремя заболевания</a:t>
              </a:r>
              <a:endParaRPr lang="en-AU" sz="132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AU" sz="132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6681" indent="-146681">
                <a:buFont typeface="Arial" panose="020B0604020202020204" pitchFamily="34" charset="0"/>
                <a:buChar char="•"/>
              </a:pPr>
              <a:r>
                <a:rPr lang="ru-RU" sz="1320" dirty="0">
                  <a:latin typeface="Arial" panose="020B0604020202020204" pitchFamily="34" charset="0"/>
                  <a:cs typeface="Arial" panose="020B0604020202020204" pitchFamily="34" charset="0"/>
                </a:rPr>
                <a:t>Эпидемиологическая модель</a:t>
              </a:r>
              <a:r>
                <a:rPr lang="en-AU" sz="132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46681" indent="-146681">
                <a:buFont typeface="Arial" panose="020B0604020202020204" pitchFamily="34" charset="0"/>
                <a:buChar char="•"/>
              </a:pPr>
              <a:r>
                <a:rPr lang="ru-RU" sz="1320" dirty="0">
                  <a:latin typeface="Arial" panose="020B0604020202020204" pitchFamily="34" charset="0"/>
                  <a:cs typeface="Arial" panose="020B0604020202020204" pitchFamily="34" charset="0"/>
                </a:rPr>
                <a:t>Синтез данных</a:t>
              </a:r>
              <a:endParaRPr lang="en-AU" sz="132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6681" indent="-146681">
                <a:buFont typeface="Arial" panose="020B0604020202020204" pitchFamily="34" charset="0"/>
                <a:buChar char="•"/>
              </a:pPr>
              <a:r>
                <a:rPr lang="ru-RU" sz="1320" dirty="0">
                  <a:latin typeface="Arial" panose="020B0604020202020204" pitchFamily="34" charset="0"/>
                  <a:cs typeface="Arial" panose="020B0604020202020204" pitchFamily="34" charset="0"/>
                </a:rPr>
                <a:t>Калибровка</a:t>
              </a:r>
              <a:r>
                <a:rPr lang="en-AU" sz="1320" dirty="0">
                  <a:latin typeface="Arial" panose="020B0604020202020204" pitchFamily="34" charset="0"/>
                  <a:cs typeface="Arial" panose="020B0604020202020204" pitchFamily="34" charset="0"/>
                </a:rPr>
                <a:t> / </a:t>
              </a:r>
              <a:r>
                <a:rPr lang="ru-RU" sz="1320" dirty="0">
                  <a:latin typeface="Arial" panose="020B0604020202020204" pitchFamily="34" charset="0"/>
                  <a:cs typeface="Arial" panose="020B0604020202020204" pitchFamily="34" charset="0"/>
                </a:rPr>
                <a:t>Проекция </a:t>
              </a:r>
              <a:endParaRPr lang="en-AU" sz="132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505202" y="2438401"/>
              <a:ext cx="3200401" cy="163218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053" tIns="42026" rIns="84053" bIns="42026" rtlCol="0" anchor="t"/>
            <a:lstStyle/>
            <a:p>
              <a:pPr algn="ctr"/>
              <a:r>
                <a:rPr lang="ru-RU" sz="1320" b="1" dirty="0">
                  <a:latin typeface="Arial" panose="020B0604020202020204" pitchFamily="34" charset="0"/>
                  <a:cs typeface="Arial" panose="020B0604020202020204" pitchFamily="34" charset="0"/>
                </a:rPr>
                <a:t>Программный ответ</a:t>
              </a:r>
              <a:endParaRPr lang="en-AU" sz="132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AU" sz="132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6681" indent="-146681">
                <a:buFont typeface="Arial" panose="020B0604020202020204" pitchFamily="34" charset="0"/>
                <a:buChar char="•"/>
              </a:pPr>
              <a:r>
                <a:rPr lang="ru-RU" sz="1320" dirty="0">
                  <a:latin typeface="Arial" panose="020B0604020202020204" pitchFamily="34" charset="0"/>
                  <a:cs typeface="Arial" panose="020B0604020202020204" pitchFamily="34" charset="0"/>
                </a:rPr>
                <a:t>Определить вмешательства</a:t>
              </a:r>
              <a:endParaRPr lang="en-AU" sz="132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6681" indent="-146681">
                <a:buFont typeface="Arial" panose="020B0604020202020204" pitchFamily="34" charset="0"/>
                <a:buChar char="•"/>
              </a:pPr>
              <a:r>
                <a:rPr lang="ru-RU" sz="1320" dirty="0">
                  <a:latin typeface="Arial" panose="020B0604020202020204" pitchFamily="34" charset="0"/>
                  <a:cs typeface="Arial" panose="020B0604020202020204" pitchFamily="34" charset="0"/>
                </a:rPr>
                <a:t>Способ реализации</a:t>
              </a:r>
              <a:endParaRPr lang="en-AU" sz="132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6681" indent="-146681">
                <a:buFont typeface="Arial" panose="020B0604020202020204" pitchFamily="34" charset="0"/>
                <a:buChar char="•"/>
              </a:pPr>
              <a:r>
                <a:rPr lang="ru-RU" sz="1320" dirty="0">
                  <a:latin typeface="Arial" panose="020B0604020202020204" pitchFamily="34" charset="0"/>
                  <a:cs typeface="Arial" panose="020B0604020202020204" pitchFamily="34" charset="0"/>
                </a:rPr>
                <a:t>Расходы и результаты</a:t>
              </a:r>
              <a:endParaRPr lang="en-AU" sz="132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781803" y="2438401"/>
              <a:ext cx="3504888" cy="1632181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053" tIns="42026" rIns="84053" bIns="42026" rtlCol="0" anchor="t"/>
            <a:lstStyle/>
            <a:p>
              <a:pPr algn="ctr"/>
              <a:r>
                <a:rPr lang="ru-RU" sz="1320" b="1" dirty="0">
                  <a:latin typeface="Arial" panose="020B0604020202020204" pitchFamily="34" charset="0"/>
                  <a:cs typeface="Arial" panose="020B0604020202020204" pitchFamily="34" charset="0"/>
                </a:rPr>
                <a:t>Цели и </a:t>
              </a:r>
              <a:r>
                <a:rPr lang="en-AU" sz="132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320" b="1" dirty="0">
                  <a:latin typeface="Arial" panose="020B0604020202020204" pitchFamily="34" charset="0"/>
                  <a:cs typeface="Arial" panose="020B0604020202020204" pitchFamily="34" charset="0"/>
                </a:rPr>
                <a:t>ограничения</a:t>
              </a:r>
            </a:p>
            <a:p>
              <a:pPr algn="ctr"/>
              <a:endParaRPr lang="en-AU" sz="132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6681" indent="-146681">
                <a:buFont typeface="Arial" panose="020B0604020202020204" pitchFamily="34" charset="0"/>
                <a:buChar char="•"/>
              </a:pPr>
              <a:r>
                <a:rPr lang="ru-RU" sz="1320" dirty="0">
                  <a:latin typeface="Arial" panose="020B0604020202020204" pitchFamily="34" charset="0"/>
                  <a:cs typeface="Arial" panose="020B0604020202020204" pitchFamily="34" charset="0"/>
                </a:rPr>
                <a:t>Стратегические цели</a:t>
              </a:r>
              <a:endParaRPr lang="en-AU" sz="132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46681" indent="-146681">
                <a:buFont typeface="Arial" panose="020B0604020202020204" pitchFamily="34" charset="0"/>
                <a:buChar char="•"/>
              </a:pPr>
              <a:r>
                <a:rPr lang="ru-RU" sz="1320" dirty="0">
                  <a:latin typeface="Arial" panose="020B0604020202020204" pitchFamily="34" charset="0"/>
                  <a:cs typeface="Arial" panose="020B0604020202020204" pitchFamily="34" charset="0"/>
                </a:rPr>
                <a:t>Этические, логистические, и/или экономические ограничения</a:t>
              </a:r>
              <a:endParaRPr lang="en-AU" sz="132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34"/>
            <p:cNvSpPr txBox="1"/>
            <p:nvPr/>
          </p:nvSpPr>
          <p:spPr>
            <a:xfrm>
              <a:off x="3481262" y="6324601"/>
              <a:ext cx="3605338" cy="810805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4053" tIns="42026" rIns="84053" bIns="420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320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Проецирование результатов состояния здоровья и экономических результатов</a:t>
              </a:r>
              <a:endParaRPr lang="en-US" sz="132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886200" y="5486400"/>
              <a:ext cx="0" cy="83820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34"/>
            <p:cNvSpPr txBox="1"/>
            <p:nvPr/>
          </p:nvSpPr>
          <p:spPr>
            <a:xfrm>
              <a:off x="1500062" y="4675596"/>
              <a:ext cx="3605338" cy="810805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84053" tIns="42026" rIns="84053" bIns="4202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1320" b="1" dirty="0">
                  <a:solidFill>
                    <a:srgbClr val="FFFFFF"/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Анализ сценария</a:t>
              </a:r>
              <a:endParaRPr lang="en-US" sz="132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6629400" y="5486400"/>
              <a:ext cx="0" cy="83820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90088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Cost coverage curve</a:t>
            </a:r>
          </a:p>
        </p:txBody>
      </p:sp>
      <p:pic>
        <p:nvPicPr>
          <p:cNvPr id="3" name="Picture 2" descr="Kyrgyzstan_20190808-PWIDprogramsco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42" y="952941"/>
            <a:ext cx="7716375" cy="340336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Cost coverage curve</a:t>
            </a:r>
          </a:p>
        </p:txBody>
      </p:sp>
      <p:pic>
        <p:nvPicPr>
          <p:cNvPr id="3" name="Picture 2" descr="Kyrgyzstan_20190808-OSTco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42" y="952941"/>
            <a:ext cx="7617045" cy="340336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Cost coverage curve</a:t>
            </a:r>
          </a:p>
        </p:txBody>
      </p:sp>
      <p:pic>
        <p:nvPicPr>
          <p:cNvPr id="3" name="Picture 2" descr="Kyrgyzstan_20190808-PMTCTco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42" y="952941"/>
            <a:ext cx="7617045" cy="3403361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Cost coverage curve</a:t>
            </a:r>
          </a:p>
        </p:txBody>
      </p:sp>
      <p:pic>
        <p:nvPicPr>
          <p:cNvPr id="3" name="Picture 2" descr="Kyrgyzstan_20190808-FSWprogramsco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42" y="952941"/>
            <a:ext cx="7617045" cy="34033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44C236-4D52-41E4-BB34-4C65E7226D3B}"/>
              </a:ext>
            </a:extLst>
          </p:cNvPr>
          <p:cNvSpPr txBox="1"/>
          <p:nvPr/>
        </p:nvSpPr>
        <p:spPr>
          <a:xfrm>
            <a:off x="124365" y="6083029"/>
            <a:ext cx="7190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HIV testing and prevention program targeting female sex workers (FSWs)</a:t>
            </a:r>
            <a:endParaRPr lang="en-GB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Cost coverage curve</a:t>
            </a:r>
          </a:p>
        </p:txBody>
      </p:sp>
      <p:pic>
        <p:nvPicPr>
          <p:cNvPr id="3" name="Picture 2" descr="Kyrgyzstan_20190808-MSMprogramsco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42" y="952941"/>
            <a:ext cx="7716375" cy="34033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72CB75-3B24-4120-B989-1F73C8238D6A}"/>
              </a:ext>
            </a:extLst>
          </p:cNvPr>
          <p:cNvSpPr txBox="1"/>
          <p:nvPr/>
        </p:nvSpPr>
        <p:spPr>
          <a:xfrm>
            <a:off x="124365" y="6083029"/>
            <a:ext cx="786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HIV testing and prevention program targeting men who have sex with men (MSM)</a:t>
            </a: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Cost coverage curve</a:t>
            </a:r>
          </a:p>
        </p:txBody>
      </p:sp>
      <p:pic>
        <p:nvPicPr>
          <p:cNvPr id="3" name="Picture 2" descr="Kyrgyzstan_20190808-CondomsandSBCCco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42" y="952941"/>
            <a:ext cx="7815705" cy="34033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/>
              <a:t>Достижение целей при помощи Оптима/ВИЧ </a:t>
            </a:r>
            <a:endParaRPr lang="en-AU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20" y="1008530"/>
            <a:ext cx="8009276" cy="5399954"/>
          </a:xfrm>
        </p:spPr>
        <p:txBody>
          <a:bodyPr>
            <a:noAutofit/>
          </a:bodyPr>
          <a:lstStyle/>
          <a:p>
            <a:r>
              <a:rPr lang="ru-RU" sz="2400" dirty="0"/>
              <a:t>Какая польза для </a:t>
            </a:r>
            <a:r>
              <a:rPr lang="ru-RU" sz="2400" dirty="0">
                <a:solidFill>
                  <a:srgbClr val="00B0F0"/>
                </a:solidFill>
              </a:rPr>
              <a:t>здоровья</a:t>
            </a:r>
            <a:r>
              <a:rPr lang="ru-RU" sz="2400" dirty="0"/>
              <a:t> может быть достигнута при оптимальном распределении ресурсов? Например, сколько</a:t>
            </a:r>
            <a:r>
              <a:rPr lang="en-US" sz="2400" dirty="0"/>
              <a:t>: </a:t>
            </a:r>
          </a:p>
          <a:p>
            <a:pPr lvl="2"/>
            <a:r>
              <a:rPr lang="ru-RU" sz="2400" dirty="0">
                <a:solidFill>
                  <a:srgbClr val="00B0F0"/>
                </a:solidFill>
              </a:rPr>
              <a:t>Новых случаев ВИЧ инфекции </a:t>
            </a:r>
            <a:endParaRPr lang="en-US" sz="2400" dirty="0">
              <a:solidFill>
                <a:srgbClr val="00B0F0"/>
              </a:solidFill>
            </a:endParaRPr>
          </a:p>
          <a:p>
            <a:pPr lvl="2"/>
            <a:r>
              <a:rPr lang="ru-RU" sz="2400" dirty="0">
                <a:solidFill>
                  <a:srgbClr val="00B0F0"/>
                </a:solidFill>
              </a:rPr>
              <a:t>Новых смертей в связи с ВИЧ </a:t>
            </a:r>
            <a:endParaRPr lang="en-US" sz="2400" dirty="0">
              <a:solidFill>
                <a:srgbClr val="00B0F0"/>
              </a:solidFill>
            </a:endParaRPr>
          </a:p>
          <a:p>
            <a:pPr lvl="2"/>
            <a:r>
              <a:rPr lang="ru-RU" sz="2400" dirty="0">
                <a:solidFill>
                  <a:srgbClr val="00B0F0"/>
                </a:solidFill>
              </a:rPr>
              <a:t>Количество лет жизни инвалидности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</a:p>
          <a:p>
            <a:pPr marL="403433" lvl="1" indent="0">
              <a:buNone/>
            </a:pPr>
            <a:r>
              <a:rPr lang="ru-RU" sz="2400" dirty="0"/>
              <a:t>можно предотвратить</a:t>
            </a:r>
            <a:r>
              <a:rPr lang="en-US" sz="2400" dirty="0"/>
              <a:t>?</a:t>
            </a:r>
            <a:endParaRPr lang="ru-RU" sz="2400"/>
          </a:p>
          <a:p>
            <a:pPr marL="403433" lvl="1" indent="0">
              <a:buNone/>
            </a:pPr>
            <a:endParaRPr lang="en-US" sz="2400" dirty="0"/>
          </a:p>
          <a:p>
            <a:r>
              <a:rPr lang="ru-RU" sz="2400" dirty="0"/>
              <a:t>Анализ Оптима/ВИЧ может помочь в разработке стратегий для достижения </a:t>
            </a:r>
            <a:r>
              <a:rPr lang="ru-RU" sz="2400" dirty="0">
                <a:solidFill>
                  <a:srgbClr val="00B0F0"/>
                </a:solidFill>
              </a:rPr>
              <a:t>целей</a:t>
            </a:r>
            <a:r>
              <a:rPr lang="ru-RU" sz="2400" dirty="0"/>
              <a:t>, связанных с ВИЧ</a:t>
            </a:r>
            <a:endParaRPr lang="en-US" sz="2400" dirty="0">
              <a:solidFill>
                <a:srgbClr val="00B0F0"/>
              </a:solidFill>
            </a:endParaRPr>
          </a:p>
          <a:p>
            <a:pPr lvl="1"/>
            <a:r>
              <a:rPr lang="ru-RU" sz="2400" dirty="0"/>
              <a:t>Оптима/ВИЧ – инструмент анализа эффективности </a:t>
            </a:r>
            <a:endParaRPr lang="en-US" sz="2400" dirty="0"/>
          </a:p>
          <a:p>
            <a:pPr lvl="1"/>
            <a:r>
              <a:rPr lang="ru-RU" sz="2400" dirty="0"/>
              <a:t>Оптима/ВИЧ – </a:t>
            </a:r>
            <a:r>
              <a:rPr lang="ru-RU" sz="2400" i="1" u="sng" dirty="0"/>
              <a:t>это не инструмент </a:t>
            </a:r>
            <a:r>
              <a:rPr lang="ru-RU" sz="2400" dirty="0"/>
              <a:t>для составления бюджета</a:t>
            </a:r>
            <a:endParaRPr lang="en-US" sz="2400" dirty="0"/>
          </a:p>
          <a:p>
            <a:pPr marL="0" indent="0">
              <a:buNone/>
            </a:pPr>
            <a:endParaRPr lang="en-AU" sz="2500" dirty="0"/>
          </a:p>
        </p:txBody>
      </p:sp>
    </p:spTree>
    <p:extLst>
      <p:ext uri="{BB962C8B-B14F-4D97-AF65-F5344CB8AC3E}">
        <p14:creationId xmlns:p14="http://schemas.microsoft.com/office/powerpoint/2010/main" val="317226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34825-BBE9-4DF4-AF6A-9386DAED4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>
                <a:latin typeface="+mn-lt"/>
              </a:rPr>
              <a:t>Цели моделирования</a:t>
            </a:r>
            <a:endParaRPr lang="en-GB" sz="27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EFB51-317F-4F19-8C8A-B85696202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5" y="581026"/>
            <a:ext cx="8960164" cy="6134100"/>
          </a:xfrm>
        </p:spPr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1. </a:t>
            </a:r>
            <a:r>
              <a:rPr lang="ru-RU" sz="1600" dirty="0"/>
              <a:t>С учетом распределения ресурсов в прошлом (в целом и конкретно Глобального фонда) со времени последнего цикла финансирования ГФ (2015–2017 гг.), Сколько новых ВИЧ-инфекций и смертей, связанных с ВИЧ, по оценкам, было предотвращено благодаря реализации программы по ВИЧ</a:t>
            </a:r>
            <a:r>
              <a:rPr lang="de-DE" sz="1600" dirty="0"/>
              <a:t>? 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Сценарий</a:t>
            </a:r>
            <a:r>
              <a:rPr lang="de-DE" sz="1600" dirty="0"/>
              <a:t> 1: </a:t>
            </a:r>
            <a:r>
              <a:rPr lang="ru-RU" sz="1600" dirty="0"/>
              <a:t>нет затрат на ВИЧ в </a:t>
            </a:r>
            <a:r>
              <a:rPr lang="de-DE" sz="1600" dirty="0"/>
              <a:t>2015-2017</a:t>
            </a:r>
            <a:r>
              <a:rPr lang="ru-RU" sz="1600" dirty="0"/>
              <a:t>гг.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Сценарий</a:t>
            </a:r>
            <a:r>
              <a:rPr lang="de-DE" sz="1600" dirty="0"/>
              <a:t> 2: </a:t>
            </a:r>
            <a:r>
              <a:rPr lang="ru-RU" sz="1600" dirty="0"/>
              <a:t>текущие затраты на ВИЧ в </a:t>
            </a:r>
            <a:r>
              <a:rPr lang="de-DE" sz="1600" dirty="0"/>
              <a:t>2015-2017</a:t>
            </a:r>
            <a:r>
              <a:rPr lang="ru-RU" sz="1600" dirty="0"/>
              <a:t>гг.</a:t>
            </a: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2*.</a:t>
            </a:r>
            <a:r>
              <a:rPr lang="de-DE" sz="1600" baseline="30000" dirty="0"/>
              <a:t> </a:t>
            </a:r>
            <a:r>
              <a:rPr lang="ru-RU" sz="1600" dirty="0"/>
              <a:t>Каково оптимизированное распределение ресурсов (в целом, и для Глобального фонда) для минимизации новых случаев заражения ВИЧ-инфекцией и смертности от ВИЧ-инфекции к 2030 году при различных уровнях финансирования (0%, 50%, 100%, 150%, 200%, 400%), сколько новых случаев ВИЧ-инфекции, смертей в связи с ВИЧ и количество лет инвалидности могут быть предотвращены, при сравнении следующего</a:t>
            </a:r>
            <a:r>
              <a:rPr lang="de-DE" sz="1600" dirty="0"/>
              <a:t>: 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Сценарий</a:t>
            </a:r>
            <a:r>
              <a:rPr lang="de-DE" sz="1600" dirty="0"/>
              <a:t> 1: </a:t>
            </a:r>
            <a:r>
              <a:rPr lang="ru-RU" sz="1600" dirty="0"/>
              <a:t>нулевые затраты - без инвестиций в ВИЧ с 2019-2030 гг. (0% финансирования)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Сценарий</a:t>
            </a:r>
            <a:r>
              <a:rPr lang="de-DE" sz="1600" dirty="0"/>
              <a:t> 2: </a:t>
            </a:r>
            <a:r>
              <a:rPr lang="ru-RU" sz="1600" dirty="0"/>
              <a:t>базовый уровень, с текущим распределением средств, учитывая варьирующийся уровень финансирования 2019-2030</a:t>
            </a:r>
            <a:endParaRPr lang="en-GB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Сценарий</a:t>
            </a:r>
            <a:r>
              <a:rPr lang="de-DE" sz="1600" dirty="0"/>
              <a:t> 3: </a:t>
            </a:r>
            <a:r>
              <a:rPr lang="ru-RU" sz="1600" dirty="0"/>
              <a:t>оптимизированное распределение для минимизации новых случаев ВИЧ-инфекции и смертности от ВИЧ-инфекции к 2030 году (условно: 1 инфекция = 1 смерть)</a:t>
            </a: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600" dirty="0"/>
              <a:t>3. </a:t>
            </a:r>
            <a:r>
              <a:rPr lang="ru-RU" sz="1600" dirty="0"/>
              <a:t>Каково оптимальное распределение ресурсов в связи с ВИЧ для наилучшего достижения целей 90-90-90 и 95-95-95 к 2020 году и к 2030 году соответственно, и каковы минимальные уровни ресурсов, необходимые для наилучшего достижения этих целей? (условно: 1 инфекция = 1 смерть)</a:t>
            </a: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600" dirty="0"/>
              <a:t> 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DE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>
                <a:latin typeface="+mn-lt"/>
              </a:rPr>
              <a:t>Детали анализа</a:t>
            </a:r>
            <a:endParaRPr lang="en-CA" sz="27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713" y="839788"/>
            <a:ext cx="8815510" cy="5305425"/>
          </a:xfrm>
        </p:spPr>
        <p:txBody>
          <a:bodyPr rtlCol="0"/>
          <a:lstStyle/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200" b="1" dirty="0">
                <a:latin typeface="+mn-lt"/>
              </a:rPr>
              <a:t>Ограничения модели</a:t>
            </a:r>
            <a:endParaRPr lang="en-US" sz="2200" b="1" dirty="0">
              <a:latin typeface="+mn-lt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200" dirty="0">
                <a:latin typeface="+mn-lt"/>
              </a:rPr>
              <a:t>Для целей анализа оптимизации было принято что никто не будет (не может быть) исключен из</a:t>
            </a:r>
            <a:r>
              <a:rPr lang="en-US" sz="2200" dirty="0">
                <a:latin typeface="+mn-lt"/>
              </a:rPr>
              <a:t>: 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200" dirty="0">
                <a:latin typeface="+mn-lt"/>
              </a:rPr>
              <a:t>АРВ</a:t>
            </a:r>
            <a:r>
              <a:rPr lang="en-US" sz="2200" dirty="0">
                <a:latin typeface="+mn-lt"/>
              </a:rPr>
              <a:t>,</a:t>
            </a: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200" dirty="0">
                <a:latin typeface="+mn-lt"/>
              </a:rPr>
              <a:t>ППМР</a:t>
            </a:r>
            <a:r>
              <a:rPr lang="en-US" sz="2200" dirty="0">
                <a:latin typeface="+mn-lt"/>
              </a:rPr>
              <a:t>, </a:t>
            </a:r>
            <a:r>
              <a:rPr lang="ru-RU" sz="2200" dirty="0">
                <a:latin typeface="+mn-lt"/>
              </a:rPr>
              <a:t>или</a:t>
            </a:r>
            <a:endParaRPr lang="en-US" sz="2200" dirty="0">
              <a:latin typeface="+mn-lt"/>
            </a:endParaRPr>
          </a:p>
          <a:p>
            <a:pPr lvl="1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ru-RU" sz="2200" dirty="0">
                <a:latin typeface="+mn-lt"/>
              </a:rPr>
              <a:t>ПМТ (ОЗТ)</a:t>
            </a:r>
            <a:endParaRPr lang="en-US" sz="2200" dirty="0">
              <a:latin typeface="+mn-lt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sz="2200" dirty="0">
                <a:latin typeface="+mn-lt"/>
              </a:rPr>
              <a:t>  </a:t>
            </a:r>
            <a:r>
              <a:rPr lang="ru-RU" sz="2200" dirty="0">
                <a:latin typeface="+mn-lt"/>
              </a:rPr>
              <a:t>кроме естественных причин </a:t>
            </a:r>
            <a:endParaRPr lang="en-US" sz="2200" dirty="0">
              <a:latin typeface="+mn-lt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200" dirty="0">
              <a:latin typeface="+mn-lt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200" b="1" dirty="0">
                <a:latin typeface="+mn-lt"/>
              </a:rPr>
              <a:t>Источник финансирования</a:t>
            </a:r>
            <a:endParaRPr lang="en-US" sz="2200" b="1" dirty="0">
              <a:latin typeface="+mn-lt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100" dirty="0">
                <a:latin typeface="+mn-lt"/>
              </a:rPr>
              <a:t>14% </a:t>
            </a:r>
            <a:r>
              <a:rPr lang="ru-RU" sz="2100" dirty="0">
                <a:latin typeface="+mn-lt"/>
              </a:rPr>
              <a:t>из</a:t>
            </a:r>
            <a:r>
              <a:rPr lang="en-US" sz="2100" dirty="0">
                <a:latin typeface="+mn-lt"/>
              </a:rPr>
              <a:t> </a:t>
            </a:r>
            <a:r>
              <a:rPr lang="ru-RU" sz="2100" dirty="0">
                <a:latin typeface="+mn-lt"/>
              </a:rPr>
              <a:t>затрат на ВИЧ в </a:t>
            </a:r>
            <a:r>
              <a:rPr lang="en-US" sz="2100" dirty="0">
                <a:latin typeface="+mn-lt"/>
              </a:rPr>
              <a:t>2018 ($71.7M) </a:t>
            </a:r>
            <a:r>
              <a:rPr lang="ru-RU" sz="2100" dirty="0">
                <a:latin typeface="+mn-lt"/>
              </a:rPr>
              <a:t>было покрыто средствами ГФ </a:t>
            </a:r>
            <a:r>
              <a:rPr lang="en-US" sz="2100" dirty="0">
                <a:latin typeface="+mn-lt"/>
              </a:rPr>
              <a:t>($10.4M)</a:t>
            </a: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sz="2200" dirty="0">
              <a:latin typeface="+mn-lt"/>
            </a:endParaRPr>
          </a:p>
          <a:p>
            <a:pPr marL="0" indent="0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CA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974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7434" y="57944"/>
            <a:ext cx="8839200" cy="492918"/>
          </a:xfrm>
        </p:spPr>
        <p:txBody>
          <a:bodyPr/>
          <a:lstStyle/>
          <a:p>
            <a:r>
              <a:rPr lang="ru-RU" altLang="en-US" dirty="0">
                <a:latin typeface="+mn-lt"/>
              </a:rPr>
              <a:t>Цель</a:t>
            </a:r>
            <a:r>
              <a:rPr lang="en-AU" altLang="en-US" dirty="0"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1. </a:t>
            </a:r>
            <a:r>
              <a:rPr lang="ru-RU" altLang="en-US" dirty="0">
                <a:latin typeface="+mn-lt"/>
              </a:rPr>
              <a:t>Влияние расходов программы ВИЧ в 2015–2017гг на ситуацию </a:t>
            </a:r>
            <a:endParaRPr lang="en-CA" alt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34" y="632618"/>
            <a:ext cx="4319465" cy="3856255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ru-RU" sz="1800" dirty="0">
                <a:latin typeface="+mn-lt"/>
              </a:rPr>
              <a:t>Чтобы оценить влияние прошлых расходов на ВИЧ на эпидемию, расходы 2015-2017 гг. были удалены, и это влияние сравнивалось с фактическими расходами программы за тот же период.</a:t>
            </a:r>
            <a:endParaRPr lang="en-CA" sz="1800" dirty="0">
              <a:latin typeface="+mn-lt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1800" dirty="0">
                <a:latin typeface="+mn-lt"/>
              </a:rPr>
              <a:t>Если бы программа по ВИЧ не осуществлялась с 2015 по 2017 год, по оценкам, в течение этого периода было бы</a:t>
            </a:r>
            <a:r>
              <a:rPr lang="en-CA" sz="1800" dirty="0">
                <a:latin typeface="+mn-lt"/>
              </a:rPr>
              <a:t>: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CA" dirty="0">
                <a:latin typeface="+mn-lt"/>
              </a:rPr>
              <a:t>1,830 </a:t>
            </a:r>
            <a:r>
              <a:rPr lang="ru-RU" dirty="0">
                <a:latin typeface="+mn-lt"/>
              </a:rPr>
              <a:t>новых случаев ВИЧ инфекции</a:t>
            </a:r>
            <a:endParaRPr lang="en-CA" dirty="0">
              <a:latin typeface="+mn-lt"/>
            </a:endParaRPr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CA" dirty="0">
                <a:latin typeface="+mn-lt"/>
              </a:rPr>
              <a:t>712 </a:t>
            </a:r>
            <a:r>
              <a:rPr lang="ru-RU" dirty="0">
                <a:latin typeface="+mn-lt"/>
              </a:rPr>
              <a:t>дополнительно смертей в связи с ВИЧ</a:t>
            </a:r>
            <a:endParaRPr lang="en-CA" dirty="0">
              <a:latin typeface="+mn-lt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90840A7-F4F9-47B0-B492-4F4FF232F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957802"/>
              </p:ext>
            </p:extLst>
          </p:nvPr>
        </p:nvGraphicFramePr>
        <p:xfrm>
          <a:off x="98426" y="4680167"/>
          <a:ext cx="4619626" cy="1887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175">
                  <a:extLst>
                    <a:ext uri="{9D8B030D-6E8A-4147-A177-3AD203B41FA5}">
                      <a16:colId xmlns:a16="http://schemas.microsoft.com/office/drawing/2014/main" val="1903544675"/>
                    </a:ext>
                  </a:extLst>
                </a:gridCol>
                <a:gridCol w="896361">
                  <a:extLst>
                    <a:ext uri="{9D8B030D-6E8A-4147-A177-3AD203B41FA5}">
                      <a16:colId xmlns:a16="http://schemas.microsoft.com/office/drawing/2014/main" val="2378888144"/>
                    </a:ext>
                  </a:extLst>
                </a:gridCol>
                <a:gridCol w="864931">
                  <a:extLst>
                    <a:ext uri="{9D8B030D-6E8A-4147-A177-3AD203B41FA5}">
                      <a16:colId xmlns:a16="http://schemas.microsoft.com/office/drawing/2014/main" val="1103606069"/>
                    </a:ext>
                  </a:extLst>
                </a:gridCol>
                <a:gridCol w="765602">
                  <a:extLst>
                    <a:ext uri="{9D8B030D-6E8A-4147-A177-3AD203B41FA5}">
                      <a16:colId xmlns:a16="http://schemas.microsoft.com/office/drawing/2014/main" val="3370598364"/>
                    </a:ext>
                  </a:extLst>
                </a:gridCol>
                <a:gridCol w="819557">
                  <a:extLst>
                    <a:ext uri="{9D8B030D-6E8A-4147-A177-3AD203B41FA5}">
                      <a16:colId xmlns:a16="http://schemas.microsoft.com/office/drawing/2014/main" val="1017288468"/>
                    </a:ext>
                  </a:extLst>
                </a:gridCol>
              </a:tblGrid>
              <a:tr h="558230"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A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2015-2017</a:t>
                      </a:r>
                      <a:endParaRPr lang="en-AU" sz="13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Текущие расходы программы ВИЧ</a:t>
                      </a:r>
                      <a:endParaRPr lang="en-AU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 программ</a:t>
                      </a:r>
                      <a:endParaRPr lang="en-AU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предотвращено</a:t>
                      </a:r>
                      <a:endParaRPr lang="en-AU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en-AU" sz="13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% </a:t>
                      </a:r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изменение</a:t>
                      </a:r>
                      <a:endParaRPr lang="en-AU" sz="13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811177"/>
                  </a:ext>
                </a:extLst>
              </a:tr>
              <a:tr h="402203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u="none" strike="noStrike" dirty="0">
                          <a:solidFill>
                            <a:srgbClr val="333F5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Оценочное кол-во новых ВИЧ случаев</a:t>
                      </a:r>
                      <a:endParaRPr lang="en-AU" sz="1400" b="0" i="0" u="none" strike="noStrike" dirty="0">
                        <a:solidFill>
                          <a:srgbClr val="333F5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600" b="0" i="0" u="none" strike="noStrike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</a:rPr>
                        <a:t>1,488</a:t>
                      </a:r>
                      <a:endParaRPr lang="en-AU" sz="1600" b="0" i="0" u="none" strike="noStrike" dirty="0">
                        <a:solidFill>
                          <a:srgbClr val="333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600" b="0" i="0" u="none" strike="noStrike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</a:rPr>
                        <a:t>3,318</a:t>
                      </a:r>
                      <a:endParaRPr lang="en-AU" sz="1600" b="0" i="0" u="none" strike="noStrike" dirty="0">
                        <a:solidFill>
                          <a:srgbClr val="333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600" b="0" i="0" u="none" strike="noStrike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</a:rPr>
                        <a:t>1,830</a:t>
                      </a:r>
                      <a:endParaRPr lang="en-AU" sz="1600" b="0" i="0" u="none" strike="noStrike" dirty="0">
                        <a:solidFill>
                          <a:srgbClr val="333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600" b="0" i="0" u="none" strike="noStrike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</a:rPr>
                        <a:t>123%</a:t>
                      </a:r>
                      <a:endParaRPr lang="en-AU" sz="1600" b="0" i="0" u="none" strike="noStrike" dirty="0">
                        <a:solidFill>
                          <a:srgbClr val="333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9863710"/>
                  </a:ext>
                </a:extLst>
              </a:tr>
              <a:tr h="402203"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400" u="none" strike="noStrike" dirty="0">
                          <a:solidFill>
                            <a:srgbClr val="333F5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Оценочное кол-во смертей</a:t>
                      </a:r>
                      <a:endParaRPr lang="en-AU" sz="1400" b="0" i="0" u="none" strike="noStrike" dirty="0">
                        <a:solidFill>
                          <a:srgbClr val="333F5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600" b="0" i="0" u="none" strike="noStrike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  <a:endParaRPr lang="en-AU" sz="1600" b="0" i="0" u="none" strike="noStrike" dirty="0">
                        <a:solidFill>
                          <a:srgbClr val="333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600" b="0" i="0" u="none" strike="noStrike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</a:rPr>
                        <a:t>1,252</a:t>
                      </a:r>
                      <a:endParaRPr lang="en-AU" sz="1600" b="0" i="0" u="none" strike="noStrike" dirty="0">
                        <a:solidFill>
                          <a:srgbClr val="333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600" b="0" i="0" u="none" strike="noStrike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  <a:endParaRPr lang="en-AU" sz="1600" b="0" i="0" u="none" strike="noStrike" dirty="0">
                        <a:solidFill>
                          <a:srgbClr val="333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en-US" sz="1600" b="0" i="0" u="none" strike="noStrike" dirty="0">
                          <a:solidFill>
                            <a:srgbClr val="333F50"/>
                          </a:solidFill>
                          <a:effectLst/>
                          <a:latin typeface="Calibri" panose="020F0502020204030204" pitchFamily="34" charset="0"/>
                        </a:rPr>
                        <a:t>132%</a:t>
                      </a:r>
                      <a:endParaRPr lang="en-AU" sz="1600" b="0" i="0" u="none" strike="noStrike" dirty="0">
                        <a:solidFill>
                          <a:srgbClr val="333F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5249979"/>
                  </a:ext>
                </a:extLst>
              </a:tr>
            </a:tbl>
          </a:graphicData>
        </a:graphic>
      </p:graphicFrame>
      <p:sp>
        <p:nvSpPr>
          <p:cNvPr id="19486" name="TextBox 9"/>
          <p:cNvSpPr txBox="1">
            <a:spLocks noChangeArrowheads="1"/>
          </p:cNvSpPr>
          <p:nvPr/>
        </p:nvSpPr>
        <p:spPr bwMode="auto">
          <a:xfrm>
            <a:off x="1588" y="6548438"/>
            <a:ext cx="4322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1600" dirty="0">
                <a:solidFill>
                  <a:srgbClr val="333F50"/>
                </a:solidFill>
                <a:cs typeface="Arial" panose="020B0604020202020204" pitchFamily="34" charset="0"/>
              </a:rPr>
              <a:t>Источник</a:t>
            </a:r>
            <a:r>
              <a:rPr lang="en-CA" altLang="en-US" sz="1600" dirty="0">
                <a:solidFill>
                  <a:srgbClr val="333F50"/>
                </a:solidFill>
                <a:cs typeface="Arial" panose="020B0604020202020204" pitchFamily="34" charset="0"/>
              </a:rPr>
              <a:t>: </a:t>
            </a:r>
            <a:r>
              <a:rPr lang="ru-RU" altLang="en-US" sz="1600" dirty="0">
                <a:solidFill>
                  <a:srgbClr val="333F50"/>
                </a:solidFill>
                <a:cs typeface="Arial" panose="020B0604020202020204" pitchFamily="34" charset="0"/>
              </a:rPr>
              <a:t>Модель Оптима, 2019</a:t>
            </a:r>
            <a:endParaRPr lang="en-CA" altLang="en-US" sz="1600" dirty="0">
              <a:solidFill>
                <a:srgbClr val="333F5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666043"/>
              </p:ext>
            </p:extLst>
          </p:nvPr>
        </p:nvGraphicFramePr>
        <p:xfrm>
          <a:off x="4718052" y="742156"/>
          <a:ext cx="4276320" cy="2778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5812100"/>
              </p:ext>
            </p:extLst>
          </p:nvPr>
        </p:nvGraphicFramePr>
        <p:xfrm>
          <a:off x="4737101" y="3671889"/>
          <a:ext cx="4384675" cy="2876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E194202-7A62-4F9F-956D-C27518DC13EE}"/>
              </a:ext>
            </a:extLst>
          </p:cNvPr>
          <p:cNvSpPr txBox="1"/>
          <p:nvPr/>
        </p:nvSpPr>
        <p:spPr>
          <a:xfrm>
            <a:off x="152400" y="543170"/>
            <a:ext cx="8839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lang="ru-RU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Оптимизированные варианты при различных уровнях бюджета на ВИЧ для минимизации новых случаев ВИЧ-инфекцией и смертей, в связи с ВИЧ к 2030 году, следующие:</a:t>
            </a:r>
            <a:endParaRPr lang="en-AU" dirty="0">
              <a:solidFill>
                <a:srgbClr val="333F5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9541917"/>
              </p:ext>
            </p:extLst>
          </p:nvPr>
        </p:nvGraphicFramePr>
        <p:xfrm>
          <a:off x="0" y="1518958"/>
          <a:ext cx="9144000" cy="4940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7E55101-A0E2-4D81-9BE2-2CE3C4499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25" y="30163"/>
            <a:ext cx="7886700" cy="4111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>
                <a:latin typeface="+mn-lt"/>
              </a:rPr>
              <a:t>Цель</a:t>
            </a:r>
            <a:r>
              <a:rPr lang="en-AU" sz="2700" dirty="0">
                <a:latin typeface="+mn-lt"/>
              </a:rPr>
              <a:t> 2. </a:t>
            </a:r>
            <a:r>
              <a:rPr lang="ru-RU" sz="2700" dirty="0">
                <a:latin typeface="+mn-lt"/>
              </a:rPr>
              <a:t>Оптимизация при разных бюджетах </a:t>
            </a:r>
            <a:endParaRPr lang="en-AU" sz="2700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C4B8-5C90-409C-B4CD-E2DC9E119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3" y="30163"/>
            <a:ext cx="7886700" cy="4111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>
                <a:latin typeface="+mn-lt"/>
              </a:rPr>
              <a:t>Цель</a:t>
            </a:r>
            <a:r>
              <a:rPr lang="en-AU" sz="2700" dirty="0">
                <a:latin typeface="+mn-lt"/>
              </a:rPr>
              <a:t> 2. </a:t>
            </a:r>
            <a:r>
              <a:rPr lang="ru-RU" sz="2700" dirty="0">
                <a:latin typeface="+mn-lt"/>
              </a:rPr>
              <a:t>Оптимизированный бюджет ВИЧ</a:t>
            </a:r>
            <a:endParaRPr lang="en-AU" sz="27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94202-7A62-4F9F-956D-C27518DC13EE}"/>
              </a:ext>
            </a:extLst>
          </p:cNvPr>
          <p:cNvSpPr txBox="1"/>
          <p:nvPr/>
        </p:nvSpPr>
        <p:spPr>
          <a:xfrm>
            <a:off x="159203" y="595421"/>
            <a:ext cx="8839200" cy="11233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defRPr/>
            </a:pPr>
            <a:r>
              <a:rPr lang="ru-RU" sz="2200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Рекомендация по оптимизации бюджета для минимизации новых случаев ВИЧ-инфекции и смертности от ВИЧ-инфекции к 2030 году: </a:t>
            </a:r>
            <a:endParaRPr lang="en-AU" sz="2200" dirty="0">
              <a:solidFill>
                <a:srgbClr val="333F5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742950" lvl="1" indent="-285750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B0F0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Приоритет – расширение </a:t>
            </a:r>
            <a:r>
              <a:rPr lang="ru-RU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лечения </a:t>
            </a:r>
            <a:r>
              <a:rPr lang="en-AU">
                <a:solidFill>
                  <a:srgbClr val="333F50"/>
                </a:solidFill>
                <a:latin typeface="Calibri" panose="020F0502020204030204"/>
                <a:cs typeface="Arial" panose="020B0604020202020204" pitchFamily="34" charset="0"/>
              </a:rPr>
              <a:t>(ART)</a:t>
            </a:r>
            <a:endParaRPr lang="en-AU" dirty="0">
              <a:solidFill>
                <a:srgbClr val="333F5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220303"/>
              </p:ext>
            </p:extLst>
          </p:nvPr>
        </p:nvGraphicFramePr>
        <p:xfrm>
          <a:off x="0" y="1749583"/>
          <a:ext cx="9144000" cy="465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60992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F colours">
    <a:dk1>
      <a:sysClr val="windowText" lastClr="000000"/>
    </a:dk1>
    <a:lt1>
      <a:sysClr val="window" lastClr="FFFFFF"/>
    </a:lt1>
    <a:dk2>
      <a:srgbClr val="646464"/>
    </a:dk2>
    <a:lt2>
      <a:srgbClr val="E7E6E6"/>
    </a:lt2>
    <a:accent1>
      <a:srgbClr val="003F72"/>
    </a:accent1>
    <a:accent2>
      <a:srgbClr val="5AB0CA"/>
    </a:accent2>
    <a:accent3>
      <a:srgbClr val="00B9E4"/>
    </a:accent3>
    <a:accent4>
      <a:srgbClr val="6E2C6B"/>
    </a:accent4>
    <a:accent5>
      <a:srgbClr val="DA39AF"/>
    </a:accent5>
    <a:accent6>
      <a:srgbClr val="FF7F45"/>
    </a:accent6>
    <a:hlink>
      <a:srgbClr val="9A996E"/>
    </a:hlink>
    <a:folHlink>
      <a:srgbClr val="69BE28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GF colours">
    <a:dk1>
      <a:sysClr val="windowText" lastClr="000000"/>
    </a:dk1>
    <a:lt1>
      <a:sysClr val="window" lastClr="FFFFFF"/>
    </a:lt1>
    <a:dk2>
      <a:srgbClr val="646464"/>
    </a:dk2>
    <a:lt2>
      <a:srgbClr val="E7E6E6"/>
    </a:lt2>
    <a:accent1>
      <a:srgbClr val="003F72"/>
    </a:accent1>
    <a:accent2>
      <a:srgbClr val="5AB0CA"/>
    </a:accent2>
    <a:accent3>
      <a:srgbClr val="00B9E4"/>
    </a:accent3>
    <a:accent4>
      <a:srgbClr val="6E2C6B"/>
    </a:accent4>
    <a:accent5>
      <a:srgbClr val="DA39AF"/>
    </a:accent5>
    <a:accent6>
      <a:srgbClr val="FF7F45"/>
    </a:accent6>
    <a:hlink>
      <a:srgbClr val="9A996E"/>
    </a:hlink>
    <a:folHlink>
      <a:srgbClr val="69BE28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GF colours">
    <a:dk1>
      <a:sysClr val="windowText" lastClr="000000"/>
    </a:dk1>
    <a:lt1>
      <a:sysClr val="window" lastClr="FFFFFF"/>
    </a:lt1>
    <a:dk2>
      <a:srgbClr val="646464"/>
    </a:dk2>
    <a:lt2>
      <a:srgbClr val="E7E6E6"/>
    </a:lt2>
    <a:accent1>
      <a:srgbClr val="003F72"/>
    </a:accent1>
    <a:accent2>
      <a:srgbClr val="5AB0CA"/>
    </a:accent2>
    <a:accent3>
      <a:srgbClr val="00B9E4"/>
    </a:accent3>
    <a:accent4>
      <a:srgbClr val="6E2C6B"/>
    </a:accent4>
    <a:accent5>
      <a:srgbClr val="DA39AF"/>
    </a:accent5>
    <a:accent6>
      <a:srgbClr val="FF7F45"/>
    </a:accent6>
    <a:hlink>
      <a:srgbClr val="9A996E"/>
    </a:hlink>
    <a:folHlink>
      <a:srgbClr val="69BE28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GF colours">
    <a:dk1>
      <a:sysClr val="windowText" lastClr="000000"/>
    </a:dk1>
    <a:lt1>
      <a:sysClr val="window" lastClr="FFFFFF"/>
    </a:lt1>
    <a:dk2>
      <a:srgbClr val="646464"/>
    </a:dk2>
    <a:lt2>
      <a:srgbClr val="E7E6E6"/>
    </a:lt2>
    <a:accent1>
      <a:srgbClr val="003F72"/>
    </a:accent1>
    <a:accent2>
      <a:srgbClr val="5AB0CA"/>
    </a:accent2>
    <a:accent3>
      <a:srgbClr val="00B9E4"/>
    </a:accent3>
    <a:accent4>
      <a:srgbClr val="6E2C6B"/>
    </a:accent4>
    <a:accent5>
      <a:srgbClr val="DA39AF"/>
    </a:accent5>
    <a:accent6>
      <a:srgbClr val="FF7F45"/>
    </a:accent6>
    <a:hlink>
      <a:srgbClr val="9A996E"/>
    </a:hlink>
    <a:folHlink>
      <a:srgbClr val="69BE28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GF colours">
    <a:dk1>
      <a:sysClr val="windowText" lastClr="000000"/>
    </a:dk1>
    <a:lt1>
      <a:sysClr val="window" lastClr="FFFFFF"/>
    </a:lt1>
    <a:dk2>
      <a:srgbClr val="646464"/>
    </a:dk2>
    <a:lt2>
      <a:srgbClr val="E7E6E6"/>
    </a:lt2>
    <a:accent1>
      <a:srgbClr val="003F72"/>
    </a:accent1>
    <a:accent2>
      <a:srgbClr val="5AB0CA"/>
    </a:accent2>
    <a:accent3>
      <a:srgbClr val="00B9E4"/>
    </a:accent3>
    <a:accent4>
      <a:srgbClr val="6E2C6B"/>
    </a:accent4>
    <a:accent5>
      <a:srgbClr val="DA39AF"/>
    </a:accent5>
    <a:accent6>
      <a:srgbClr val="FF7F45"/>
    </a:accent6>
    <a:hlink>
      <a:srgbClr val="9A996E"/>
    </a:hlink>
    <a:folHlink>
      <a:srgbClr val="69BE28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GF colours">
    <a:dk1>
      <a:sysClr val="windowText" lastClr="000000"/>
    </a:dk1>
    <a:lt1>
      <a:sysClr val="window" lastClr="FFFFFF"/>
    </a:lt1>
    <a:dk2>
      <a:srgbClr val="646464"/>
    </a:dk2>
    <a:lt2>
      <a:srgbClr val="E7E6E6"/>
    </a:lt2>
    <a:accent1>
      <a:srgbClr val="003F72"/>
    </a:accent1>
    <a:accent2>
      <a:srgbClr val="5AB0CA"/>
    </a:accent2>
    <a:accent3>
      <a:srgbClr val="00B9E4"/>
    </a:accent3>
    <a:accent4>
      <a:srgbClr val="6E2C6B"/>
    </a:accent4>
    <a:accent5>
      <a:srgbClr val="DA39AF"/>
    </a:accent5>
    <a:accent6>
      <a:srgbClr val="FF7F45"/>
    </a:accent6>
    <a:hlink>
      <a:srgbClr val="9A996E"/>
    </a:hlink>
    <a:folHlink>
      <a:srgbClr val="69BE28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GF colours">
    <a:dk1>
      <a:sysClr val="windowText" lastClr="000000"/>
    </a:dk1>
    <a:lt1>
      <a:sysClr val="window" lastClr="FFFFFF"/>
    </a:lt1>
    <a:dk2>
      <a:srgbClr val="646464"/>
    </a:dk2>
    <a:lt2>
      <a:srgbClr val="E7E6E6"/>
    </a:lt2>
    <a:accent1>
      <a:srgbClr val="003F72"/>
    </a:accent1>
    <a:accent2>
      <a:srgbClr val="5AB0CA"/>
    </a:accent2>
    <a:accent3>
      <a:srgbClr val="00B9E4"/>
    </a:accent3>
    <a:accent4>
      <a:srgbClr val="6E2C6B"/>
    </a:accent4>
    <a:accent5>
      <a:srgbClr val="DA39AF"/>
    </a:accent5>
    <a:accent6>
      <a:srgbClr val="FF7F45"/>
    </a:accent6>
    <a:hlink>
      <a:srgbClr val="9A996E"/>
    </a:hlink>
    <a:folHlink>
      <a:srgbClr val="69BE28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GF colours">
    <a:dk1>
      <a:sysClr val="windowText" lastClr="000000"/>
    </a:dk1>
    <a:lt1>
      <a:sysClr val="window" lastClr="FFFFFF"/>
    </a:lt1>
    <a:dk2>
      <a:srgbClr val="646464"/>
    </a:dk2>
    <a:lt2>
      <a:srgbClr val="E7E6E6"/>
    </a:lt2>
    <a:accent1>
      <a:srgbClr val="003F72"/>
    </a:accent1>
    <a:accent2>
      <a:srgbClr val="5AB0CA"/>
    </a:accent2>
    <a:accent3>
      <a:srgbClr val="00B9E4"/>
    </a:accent3>
    <a:accent4>
      <a:srgbClr val="6E2C6B"/>
    </a:accent4>
    <a:accent5>
      <a:srgbClr val="DA39AF"/>
    </a:accent5>
    <a:accent6>
      <a:srgbClr val="FF7F45"/>
    </a:accent6>
    <a:hlink>
      <a:srgbClr val="9A996E"/>
    </a:hlink>
    <a:folHlink>
      <a:srgbClr val="69BE28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GF colours">
    <a:dk1>
      <a:sysClr val="windowText" lastClr="000000"/>
    </a:dk1>
    <a:lt1>
      <a:sysClr val="window" lastClr="FFFFFF"/>
    </a:lt1>
    <a:dk2>
      <a:srgbClr val="646464"/>
    </a:dk2>
    <a:lt2>
      <a:srgbClr val="E7E6E6"/>
    </a:lt2>
    <a:accent1>
      <a:srgbClr val="003F72"/>
    </a:accent1>
    <a:accent2>
      <a:srgbClr val="5AB0CA"/>
    </a:accent2>
    <a:accent3>
      <a:srgbClr val="00B9E4"/>
    </a:accent3>
    <a:accent4>
      <a:srgbClr val="6E2C6B"/>
    </a:accent4>
    <a:accent5>
      <a:srgbClr val="DA39AF"/>
    </a:accent5>
    <a:accent6>
      <a:srgbClr val="FF7F45"/>
    </a:accent6>
    <a:hlink>
      <a:srgbClr val="9A996E"/>
    </a:hlink>
    <a:folHlink>
      <a:srgbClr val="69BE28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GF colours">
    <a:dk1>
      <a:sysClr val="windowText" lastClr="000000"/>
    </a:dk1>
    <a:lt1>
      <a:sysClr val="window" lastClr="FFFFFF"/>
    </a:lt1>
    <a:dk2>
      <a:srgbClr val="646464"/>
    </a:dk2>
    <a:lt2>
      <a:srgbClr val="E7E6E6"/>
    </a:lt2>
    <a:accent1>
      <a:srgbClr val="003F72"/>
    </a:accent1>
    <a:accent2>
      <a:srgbClr val="5AB0CA"/>
    </a:accent2>
    <a:accent3>
      <a:srgbClr val="00B9E4"/>
    </a:accent3>
    <a:accent4>
      <a:srgbClr val="6E2C6B"/>
    </a:accent4>
    <a:accent5>
      <a:srgbClr val="DA39AF"/>
    </a:accent5>
    <a:accent6>
      <a:srgbClr val="FF7F45"/>
    </a:accent6>
    <a:hlink>
      <a:srgbClr val="9A996E"/>
    </a:hlink>
    <a:folHlink>
      <a:srgbClr val="69BE28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GF colours">
    <a:dk1>
      <a:sysClr val="windowText" lastClr="000000"/>
    </a:dk1>
    <a:lt1>
      <a:sysClr val="window" lastClr="FFFFFF"/>
    </a:lt1>
    <a:dk2>
      <a:srgbClr val="646464"/>
    </a:dk2>
    <a:lt2>
      <a:srgbClr val="E7E6E6"/>
    </a:lt2>
    <a:accent1>
      <a:srgbClr val="003F72"/>
    </a:accent1>
    <a:accent2>
      <a:srgbClr val="5AB0CA"/>
    </a:accent2>
    <a:accent3>
      <a:srgbClr val="00B9E4"/>
    </a:accent3>
    <a:accent4>
      <a:srgbClr val="6E2C6B"/>
    </a:accent4>
    <a:accent5>
      <a:srgbClr val="DA39AF"/>
    </a:accent5>
    <a:accent6>
      <a:srgbClr val="FF7F45"/>
    </a:accent6>
    <a:hlink>
      <a:srgbClr val="9A996E"/>
    </a:hlink>
    <a:folHlink>
      <a:srgbClr val="69BE28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GF colours">
    <a:dk1>
      <a:sysClr val="windowText" lastClr="000000"/>
    </a:dk1>
    <a:lt1>
      <a:sysClr val="window" lastClr="FFFFFF"/>
    </a:lt1>
    <a:dk2>
      <a:srgbClr val="646464"/>
    </a:dk2>
    <a:lt2>
      <a:srgbClr val="E7E6E6"/>
    </a:lt2>
    <a:accent1>
      <a:srgbClr val="003F72"/>
    </a:accent1>
    <a:accent2>
      <a:srgbClr val="5AB0CA"/>
    </a:accent2>
    <a:accent3>
      <a:srgbClr val="00B9E4"/>
    </a:accent3>
    <a:accent4>
      <a:srgbClr val="6E2C6B"/>
    </a:accent4>
    <a:accent5>
      <a:srgbClr val="DA39AF"/>
    </a:accent5>
    <a:accent6>
      <a:srgbClr val="FF7F45"/>
    </a:accent6>
    <a:hlink>
      <a:srgbClr val="9A996E"/>
    </a:hlink>
    <a:folHlink>
      <a:srgbClr val="69BE28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4685</TotalTime>
  <Words>1339</Words>
  <Application>Microsoft Office PowerPoint</Application>
  <PresentationFormat>On-screen Show (4:3)</PresentationFormat>
  <Paragraphs>203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Wingdings</vt:lpstr>
      <vt:lpstr>1_Office Theme</vt:lpstr>
      <vt:lpstr>PowerPoint Presentation</vt:lpstr>
      <vt:lpstr>PowerPoint Presentation</vt:lpstr>
      <vt:lpstr>Подход модели Оптима </vt:lpstr>
      <vt:lpstr>Достижение целей при помощи Оптима/ВИЧ </vt:lpstr>
      <vt:lpstr>Цели моделирования</vt:lpstr>
      <vt:lpstr>Детали анализа</vt:lpstr>
      <vt:lpstr>Цель 1. Влияние расходов программы ВИЧ в 2015–2017гг на ситуацию </vt:lpstr>
      <vt:lpstr>Цель 2. Оптимизация при разных бюджетах </vt:lpstr>
      <vt:lpstr>Цель 2. Оптимизированный бюджет ВИЧ</vt:lpstr>
      <vt:lpstr>Цель 2. Оптимизированный бюджет: новые случаи ВИЧ</vt:lpstr>
      <vt:lpstr>Цель 2. Оптимизация при разных бюджетах: новые случаи ВИЧ кривая при 0% не построена </vt:lpstr>
      <vt:lpstr>Цель 2. Оптимизация при разных бюджетах: новые смерти в связи ВИЧ</vt:lpstr>
      <vt:lpstr>Цель 2. Оптимизация при разных бюджетах: новые смерти, кривая при 0% не построена </vt:lpstr>
      <vt:lpstr>Цель 2. Оптимизация при разных бюджета: годы жизни с инвалидностью в связи с ВИЧ</vt:lpstr>
      <vt:lpstr>Основные рекомендации из анализа оптимизации Цель 2 - Кыргызстан</vt:lpstr>
      <vt:lpstr>Цель 3. Оптимизация к достижению целей 95-95-95 к 2030 году</vt:lpstr>
      <vt:lpstr>Задача 3: Распределение бюджета на ВИЧ для достижения 95-95-95 целей к 2030 году</vt:lpstr>
      <vt:lpstr>Цель 3. Оптимизация к достижению 95-95-95: новые случаи ВИЧ</vt:lpstr>
      <vt:lpstr>Цель 3. Оптимизация к достижению 95-95-95: новые случаи смерти </vt:lpstr>
      <vt:lpstr>Acknowledgements</vt:lpstr>
      <vt:lpstr>PowerPoint Presentation</vt:lpstr>
      <vt:lpstr>Model calibration</vt:lpstr>
      <vt:lpstr>Model calibration</vt:lpstr>
      <vt:lpstr>Model calibration</vt:lpstr>
      <vt:lpstr>Model calibration</vt:lpstr>
      <vt:lpstr>Model calibration</vt:lpstr>
      <vt:lpstr>Cost coverage curve</vt:lpstr>
      <vt:lpstr>Cost coverage curve</vt:lpstr>
      <vt:lpstr>Cost coverage curve</vt:lpstr>
      <vt:lpstr>Cost coverage curve</vt:lpstr>
      <vt:lpstr>Cost coverage curve</vt:lpstr>
      <vt:lpstr>Cost coverage curve</vt:lpstr>
      <vt:lpstr>Cost coverage curve</vt:lpstr>
      <vt:lpstr>Cost coverage curve</vt:lpstr>
      <vt:lpstr>Cost coverage curve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Osborne</dc:creator>
  <cp:lastModifiedBy>SARYBAEVA, Meerim</cp:lastModifiedBy>
  <cp:revision>213</cp:revision>
  <dcterms:created xsi:type="dcterms:W3CDTF">2019-01-30T04:01:20Z</dcterms:created>
  <dcterms:modified xsi:type="dcterms:W3CDTF">2019-09-26T17:56:58Z</dcterms:modified>
</cp:coreProperties>
</file>