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1" r:id="rId5"/>
    <p:sldId id="262" r:id="rId6"/>
    <p:sldId id="265" r:id="rId7"/>
    <p:sldId id="264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C2289DC-5D40-8742-B358-B5C906D054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9897BB-544F-DB40-916D-E699BFE897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082" y="3031435"/>
            <a:ext cx="10831144" cy="1022224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FFFDE2-8BE8-134F-8FBB-D25EA4B106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5082" y="4053659"/>
            <a:ext cx="7825947" cy="625474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520A9D45-9B39-3042-BBBB-2649EECA1F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71802" y="460827"/>
            <a:ext cx="637103" cy="129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639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6A90407-D02D-9F49-8A2C-3443310CFD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082" y="3031435"/>
            <a:ext cx="10831144" cy="1022224"/>
          </a:xfrm>
        </p:spPr>
        <p:txBody>
          <a:bodyPr anchor="b"/>
          <a:lstStyle>
            <a:lvl1pPr algn="l">
              <a:defRPr sz="60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12AB11C-65A4-2C46-ACEE-025A020E41D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5082" y="4053659"/>
            <a:ext cx="7825947" cy="625474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97516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C2289DC-5D40-8742-B358-B5C906D054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520A9D45-9B39-3042-BBBB-2649EECA1F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86898" y="2190236"/>
            <a:ext cx="1218203" cy="247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365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4C4D4-802E-2347-A4FC-6A9012223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5BFDC-A994-AD4B-8006-8BE297E198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3717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534BF-BA1E-1846-B924-657387788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5AF2E7-0A7D-B14F-B007-ECC60D07A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6753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5D329-20D7-5244-9816-8F4658486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CACC6-9DDE-4C42-87A0-EC6DDA6B67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577C9A-7AD3-FC4A-AE43-9DBECDB1F2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1246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136A5-4EC3-5D40-8022-46415D71F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B5DD21-82F0-4347-AB80-2B2A91487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6F27A1-F045-FD42-ACC3-1891D3FEA6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A3B6B0-4677-8D4A-8F66-6FF3D4FC76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DF6565-EC61-5943-B590-EA91238FE2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0789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60429-474A-124A-AF5F-D5EA76CE6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74133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8753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3D3FB-3539-C04E-A4E7-3B6421E73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413089"/>
            <a:ext cx="6172200" cy="444796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EE39B9-1F22-3849-9230-C29893CEEA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421027"/>
            <a:ext cx="3932237" cy="44479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552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B74AB4-6D80-EB4B-AFBF-5CF857ED5C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462516"/>
            <a:ext cx="6172200" cy="43985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0D8A52-F304-1044-B776-671CDC89CA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470454"/>
            <a:ext cx="3932237" cy="439853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8499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F910C77-33BF-D743-87B2-BC46CCA5DD8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11684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E6044D-1EB9-FF42-A7C9-DF535F40D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248478"/>
            <a:ext cx="10515600" cy="8105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8E220-7325-B14C-B1BB-009F2909E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6720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60C5D41-422B-A74A-B8CD-07AAB99638E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276192" y="90901"/>
            <a:ext cx="485112" cy="9865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834E456-D499-AB47-AD23-1C93058AD751}"/>
              </a:ext>
            </a:extLst>
          </p:cNvPr>
          <p:cNvSpPr txBox="1"/>
          <p:nvPr userDrawn="1"/>
        </p:nvSpPr>
        <p:spPr>
          <a:xfrm>
            <a:off x="7820687" y="6513183"/>
            <a:ext cx="39458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tx1">
                    <a:alpha val="75000"/>
                  </a:schemeClr>
                </a:solidFill>
              </a:rPr>
              <a:t>UNITED NATIONS DEVELOPMENT PROGRAMME</a:t>
            </a:r>
          </a:p>
        </p:txBody>
      </p:sp>
    </p:spTree>
    <p:extLst>
      <p:ext uri="{BB962C8B-B14F-4D97-AF65-F5344CB8AC3E}">
        <p14:creationId xmlns:p14="http://schemas.microsoft.com/office/powerpoint/2010/main" val="4117053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86CB8-3653-644D-913F-B94CE3719F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7302" y="3614909"/>
            <a:ext cx="11783759" cy="1022224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ru-RU" sz="4400" dirty="0" smtClean="0"/>
              <a:t>Дальнейшие </a:t>
            </a:r>
            <a:r>
              <a:rPr lang="ru-RU" sz="4400" dirty="0"/>
              <a:t>шаги по выравниванию расходов на человеческие ресурсы и внедрение финансирования на основе результатов в Кыргызстане</a:t>
            </a: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AFBDA5-E298-3440-8BED-4395E0318C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40497" y="4740812"/>
            <a:ext cx="7825947" cy="1753054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Заседание СКК</a:t>
            </a:r>
            <a:r>
              <a:rPr lang="en-US" dirty="0" smtClean="0"/>
              <a:t>, 8 </a:t>
            </a:r>
            <a:r>
              <a:rPr lang="ru-RU" dirty="0" smtClean="0"/>
              <a:t>февраля</a:t>
            </a:r>
            <a:r>
              <a:rPr lang="ru-RU" dirty="0"/>
              <a:t> </a:t>
            </a:r>
            <a:r>
              <a:rPr lang="en-US" dirty="0" smtClean="0"/>
              <a:t>2022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6616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5EEC1-D011-47F6-B7F6-890F0CC0D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ОБЩАЯ </a:t>
            </a:r>
            <a:r>
              <a:rPr lang="ru-RU" dirty="0"/>
              <a:t>ИНФОРМАЦИЯ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9A14B-C338-49E7-B249-AEFCC8045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Все </a:t>
            </a:r>
            <a:r>
              <a:rPr lang="ru-RU" sz="1800" dirty="0"/>
              <a:t>бюджеты грантов ГФ должны соответствовать руководящим принципам ГФ по бюджетированию грантов. Расходы на ЧР до сих пор не согласованы по двум компонентам заболевания</a:t>
            </a:r>
            <a:endParaRPr lang="en-US" sz="1800" dirty="0"/>
          </a:p>
          <a:p>
            <a:r>
              <a:rPr lang="ru-RU" sz="1800" dirty="0" smtClean="0"/>
              <a:t>Все </a:t>
            </a:r>
            <a:r>
              <a:rPr lang="ru-RU" sz="1800" dirty="0"/>
              <a:t>гранты в рамках текущего цикла распределения подлежат такой перепланировке схем выплат</a:t>
            </a:r>
            <a:endParaRPr lang="en-US" sz="1800" dirty="0"/>
          </a:p>
          <a:p>
            <a:r>
              <a:rPr lang="ru-RU" sz="1800" dirty="0" smtClean="0"/>
              <a:t>Текущие </a:t>
            </a:r>
            <a:r>
              <a:rPr lang="ru-RU" sz="1800" dirty="0"/>
              <a:t>комментарии ГФ, которые предлагается рассмотреть в установленные сроки </a:t>
            </a:r>
            <a:r>
              <a:rPr lang="ru-RU" sz="1800" b="1" u="sng" dirty="0" smtClean="0"/>
              <a:t>(сначала </a:t>
            </a:r>
            <a:r>
              <a:rPr lang="ru-RU" sz="1800" b="1" u="sng" dirty="0"/>
              <a:t>до 30 апреля 2021 года, а затем срок был продлен до конца 2021 </a:t>
            </a:r>
            <a:r>
              <a:rPr lang="ru-RU" sz="1800" b="1" u="sng" dirty="0" smtClean="0"/>
              <a:t>года):</a:t>
            </a:r>
            <a:endParaRPr lang="en-US" sz="1800" b="1" u="sng" dirty="0"/>
          </a:p>
          <a:p>
            <a:pPr lvl="1"/>
            <a:r>
              <a:rPr lang="ru-RU" sz="1800" b="1" dirty="0"/>
              <a:t>Расходы на ЧР до сих пор не согласованы по двум компонентам заболевания</a:t>
            </a:r>
            <a:r>
              <a:rPr lang="en-US" sz="1800" b="1" dirty="0" smtClean="0"/>
              <a:t>;</a:t>
            </a:r>
            <a:endParaRPr lang="en-US" sz="1800" b="1" dirty="0"/>
          </a:p>
          <a:p>
            <a:pPr lvl="1"/>
            <a:r>
              <a:rPr lang="ru-RU" sz="1800" b="1" dirty="0" smtClean="0"/>
              <a:t>Шкалы </a:t>
            </a:r>
            <a:r>
              <a:rPr lang="ru-RU" sz="1800" b="1" dirty="0"/>
              <a:t>окладов СП различаются между компонентами и в разных организациях и не приведены в соответствие с национальными схемами оплаты труда медицинских работников</a:t>
            </a:r>
            <a:endParaRPr lang="en-US" sz="1800" b="1" dirty="0"/>
          </a:p>
          <a:p>
            <a:r>
              <a:rPr lang="ru-RU" sz="1800" dirty="0" smtClean="0"/>
              <a:t>На </a:t>
            </a:r>
            <a:r>
              <a:rPr lang="ru-RU" sz="1800" dirty="0"/>
              <a:t>заседании СКК 24 февраля 2021 года было решено обратиться к ГФ для привлечения консультанта/консалтинговой фирмы для проведения ситуационного анализа и предложения вариантов выравнивания зарплат и </a:t>
            </a:r>
            <a:r>
              <a:rPr lang="ru-RU" sz="1800" dirty="0" smtClean="0"/>
              <a:t>финансирования </a:t>
            </a:r>
            <a:r>
              <a:rPr lang="ru-RU" sz="1800" dirty="0"/>
              <a:t>на основе </a:t>
            </a:r>
            <a:r>
              <a:rPr lang="ru-RU" sz="1800" dirty="0" smtClean="0"/>
              <a:t>результатов</a:t>
            </a:r>
            <a:r>
              <a:rPr lang="en-US" sz="1800" dirty="0" smtClean="0"/>
              <a:t>;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3183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E76A9-E62D-48FB-9AAD-791C4B955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ОБЩАЯ ИНФОРМАЦИЯ</a:t>
            </a:r>
            <a:r>
              <a:rPr lang="en-US" dirty="0" smtClean="0"/>
              <a:t> </a:t>
            </a:r>
            <a:r>
              <a:rPr lang="en-US" dirty="0"/>
              <a:t>(2)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468F1-DEF1-4788-A4D3-31CF95C85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320800"/>
            <a:ext cx="11844867" cy="5418667"/>
          </a:xfrm>
        </p:spPr>
        <p:txBody>
          <a:bodyPr>
            <a:normAutofit lnSpcReduction="10000"/>
          </a:bodyPr>
          <a:lstStyle/>
          <a:p>
            <a:r>
              <a:rPr lang="ru-RU" sz="2400" dirty="0"/>
              <a:t>В мае 2021 года ГФ привлек международный фонд </a:t>
            </a:r>
            <a:r>
              <a:rPr lang="ru-RU" sz="2400" dirty="0" err="1"/>
              <a:t>Curatio</a:t>
            </a:r>
            <a:r>
              <a:rPr lang="ru-RU" sz="2400" dirty="0"/>
              <a:t> (оплата за счет ГФ, а не за счет </a:t>
            </a:r>
            <a:r>
              <a:rPr lang="ru-RU" sz="2400" dirty="0" smtClean="0"/>
              <a:t>гранта</a:t>
            </a:r>
            <a:r>
              <a:rPr lang="en-US" sz="2400" dirty="0" smtClean="0"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);</a:t>
            </a:r>
          </a:p>
          <a:p>
            <a:r>
              <a:rPr lang="ru-RU" sz="2400" dirty="0">
                <a:latin typeface="Verdana" panose="020B0604030504040204" pitchFamily="34" charset="0"/>
                <a:cs typeface="Calibri" panose="020F0502020204030204" pitchFamily="34" charset="0"/>
              </a:rPr>
              <a:t>Отчет был предоставлен в октябре 2021 года и презентован на заседании СКК 26 октября 2021 года</a:t>
            </a:r>
            <a:r>
              <a:rPr lang="en-US" sz="2400" dirty="0" smtClean="0">
                <a:latin typeface="Verdana" panose="020B060403050404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ru-RU" sz="2400" dirty="0">
                <a:latin typeface="Verdana" panose="020B0604030504040204" pitchFamily="34" charset="0"/>
                <a:cs typeface="Calibri" panose="020F0502020204030204" pitchFamily="34" charset="0"/>
              </a:rPr>
              <a:t>В течение четвертого квартала в качестве первых шагов в этом процессе командой проекта ПРООН было сделано </a:t>
            </a:r>
            <a:r>
              <a:rPr lang="ru-RU" sz="2400" dirty="0" smtClean="0">
                <a:latin typeface="Verdana" panose="020B0604030504040204" pitchFamily="34" charset="0"/>
                <a:cs typeface="Calibri" panose="020F0502020204030204" pitchFamily="34" charset="0"/>
              </a:rPr>
              <a:t>следующее</a:t>
            </a:r>
            <a:r>
              <a:rPr lang="en-US" sz="2400" dirty="0" smtClean="0">
                <a:latin typeface="Verdana" panose="020B0604030504040204" pitchFamily="34" charset="0"/>
                <a:cs typeface="Calibri" panose="020F0502020204030204" pitchFamily="34" charset="0"/>
              </a:rPr>
              <a:t>:</a:t>
            </a:r>
            <a:endParaRPr lang="en-US" sz="2400" dirty="0">
              <a:latin typeface="Verdana" panose="020B060403050404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>
                <a:latin typeface="Verdana" panose="020B0604030504040204" pitchFamily="34" charset="0"/>
                <a:cs typeface="Calibri" panose="020F0502020204030204" pitchFamily="34" charset="0"/>
              </a:rPr>
              <a:t>1) </a:t>
            </a:r>
            <a:r>
              <a:rPr lang="ru-RU" sz="1800" dirty="0">
                <a:latin typeface="Verdana" panose="020B0604030504040204" pitchFamily="34" charset="0"/>
                <a:cs typeface="Calibri" panose="020F0502020204030204" pitchFamily="34" charset="0"/>
              </a:rPr>
              <a:t>Названия должностей были согласованы между организациями и компонентами</a:t>
            </a:r>
            <a:r>
              <a:rPr lang="en-US" sz="1800" dirty="0" smtClean="0">
                <a:latin typeface="Verdana" panose="020B0604030504040204" pitchFamily="34" charset="0"/>
                <a:cs typeface="Calibri" panose="020F0502020204030204" pitchFamily="34" charset="0"/>
              </a:rPr>
              <a:t>;</a:t>
            </a:r>
            <a:endParaRPr lang="en-US" sz="1800" dirty="0">
              <a:latin typeface="Verdana" panose="020B060403050404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>
                <a:latin typeface="Verdana" panose="020B0604030504040204" pitchFamily="34" charset="0"/>
                <a:cs typeface="Calibri" panose="020F0502020204030204" pitchFamily="34" charset="0"/>
              </a:rPr>
              <a:t>2) </a:t>
            </a:r>
            <a:r>
              <a:rPr lang="ru-RU" sz="1800" dirty="0">
                <a:latin typeface="Verdana" panose="020B0604030504040204" pitchFamily="34" charset="0"/>
                <a:cs typeface="Calibri" panose="020F0502020204030204" pitchFamily="34" charset="0"/>
              </a:rPr>
              <a:t>Было решено ввести 10% оплату по результатам работы для всех соответствующих должностей</a:t>
            </a:r>
            <a:r>
              <a:rPr lang="en-US" sz="1800" dirty="0" smtClean="0">
                <a:latin typeface="Verdana" panose="020B0604030504040204" pitchFamily="34" charset="0"/>
                <a:cs typeface="Calibri" panose="020F0502020204030204" pitchFamily="34" charset="0"/>
              </a:rPr>
              <a:t>;</a:t>
            </a:r>
            <a:endParaRPr lang="en-US" sz="1800" dirty="0">
              <a:latin typeface="Verdana" panose="020B060403050404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>
                <a:latin typeface="Verdana" panose="020B0604030504040204" pitchFamily="34" charset="0"/>
                <a:cs typeface="Calibri" panose="020F0502020204030204" pitchFamily="34" charset="0"/>
              </a:rPr>
              <a:t>3) </a:t>
            </a:r>
            <a:r>
              <a:rPr lang="ru-RU" sz="1800" dirty="0">
                <a:latin typeface="Verdana" panose="020B0604030504040204" pitchFamily="34" charset="0"/>
                <a:cs typeface="Calibri" panose="020F0502020204030204" pitchFamily="34" charset="0"/>
              </a:rPr>
              <a:t>Схема (используемые показатели) для проверки результативности обсуждена со всеми СП</a:t>
            </a:r>
            <a:r>
              <a:rPr lang="en-US" sz="1800" dirty="0" smtClean="0">
                <a:latin typeface="Verdana" panose="020B0604030504040204" pitchFamily="34" charset="0"/>
                <a:cs typeface="Calibri" panose="020F0502020204030204" pitchFamily="34" charset="0"/>
              </a:rPr>
              <a:t>;</a:t>
            </a:r>
            <a:endParaRPr lang="en-US" sz="1800" dirty="0">
              <a:solidFill>
                <a:srgbClr val="FF0000"/>
              </a:solidFill>
              <a:latin typeface="Verdana" panose="020B060403050404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>
                <a:latin typeface="Verdana" panose="020B0604030504040204" pitchFamily="34" charset="0"/>
                <a:cs typeface="Calibri" panose="020F0502020204030204" pitchFamily="34" charset="0"/>
              </a:rPr>
              <a:t>4) </a:t>
            </a:r>
            <a:r>
              <a:rPr lang="ru-RU" sz="1800" dirty="0">
                <a:latin typeface="Verdana" panose="020B0604030504040204" pitchFamily="34" charset="0"/>
                <a:cs typeface="Calibri" panose="020F0502020204030204" pitchFamily="34" charset="0"/>
              </a:rPr>
              <a:t>Соглашения СП были пересмотрены соответствующим образом, и их реализация началась с января 2021 года</a:t>
            </a:r>
            <a:r>
              <a:rPr lang="en-US" sz="1800" dirty="0" smtClean="0">
                <a:latin typeface="Verdana" panose="020B0604030504040204" pitchFamily="34" charset="0"/>
                <a:cs typeface="Calibri" panose="020F0502020204030204" pitchFamily="34" charset="0"/>
              </a:rPr>
              <a:t>.</a:t>
            </a:r>
            <a:r>
              <a:rPr lang="en-US" sz="2000" dirty="0" smtClean="0"/>
              <a:t> </a:t>
            </a:r>
            <a:endParaRPr lang="en-US" sz="2000" dirty="0"/>
          </a:p>
          <a:p>
            <a:r>
              <a:rPr lang="ru-RU" sz="2400" dirty="0"/>
              <a:t>В начале февраля 2022 года ГФ вновь ясно сообщил, что от страны ожидается продолжение шагов, связанных с процессом дальнейшего выравнивания расходов на ЧР и выплат по результатам работы</a:t>
            </a:r>
            <a:r>
              <a:rPr lang="en-US" sz="2400" dirty="0" smtClean="0"/>
              <a:t>.</a:t>
            </a:r>
            <a:endParaRPr lang="en-US" sz="2400" dirty="0"/>
          </a:p>
          <a:p>
            <a:pPr lvl="1">
              <a:buFont typeface="Wingdings" panose="05000000000000000000" pitchFamily="2" charset="2"/>
              <a:buChar char="ü"/>
            </a:pPr>
            <a:endParaRPr lang="en-US" sz="1800" dirty="0">
              <a:latin typeface="Verdan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497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78C7F-8EB8-4357-B8CF-8C8FEDB7D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248478"/>
            <a:ext cx="10796104" cy="810592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Шаги которые были обсуждены с ГФ/ которые должны быть обсуждены на СКК</a:t>
            </a:r>
            <a:endParaRPr lang="ru-RU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A4274-6E09-4BB2-8615-66B51F62C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96" y="1312335"/>
            <a:ext cx="11226800" cy="5477932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400" dirty="0"/>
              <a:t>Создать техническую рабочую группу (организации-поставщики услуг - государственные и неправительственные организации, </a:t>
            </a:r>
            <a:r>
              <a:rPr lang="ru-RU" sz="2400" dirty="0" smtClean="0"/>
              <a:t>ОМС</a:t>
            </a:r>
            <a:r>
              <a:rPr lang="ru-RU" sz="2400" dirty="0"/>
              <a:t>, МЗ и др.</a:t>
            </a:r>
            <a:r>
              <a:rPr lang="en-US" sz="2400" dirty="0" smtClean="0"/>
              <a:t>); </a:t>
            </a:r>
            <a:endParaRPr lang="en-US" sz="2400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400" dirty="0"/>
              <a:t>Привлечение международного консультанта/консалтинговой группы (ожидается, что эта работа будет приоритетной и будет финансироваться за счет гранта от экономии, так как </a:t>
            </a:r>
            <a:r>
              <a:rPr lang="ru-RU" sz="2400" b="1" u="sng" dirty="0"/>
              <a:t>оптимизация расходов на ЧР </a:t>
            </a:r>
            <a:r>
              <a:rPr lang="ru-RU" sz="2400" dirty="0"/>
              <a:t>является одной из рекомендаций Группы технической </a:t>
            </a:r>
            <a:r>
              <a:rPr lang="ru-RU" sz="2400" dirty="0" smtClean="0"/>
              <a:t>оценки</a:t>
            </a:r>
            <a:r>
              <a:rPr lang="en-US" sz="2400" dirty="0" smtClean="0"/>
              <a:t>);</a:t>
            </a: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ru-RU" sz="2400" dirty="0"/>
              <a:t>Консультант/консалтинговая группа будет работать совместно с ТРГ СКК по следующим </a:t>
            </a:r>
            <a:r>
              <a:rPr lang="ru-RU" sz="2400" dirty="0" smtClean="0"/>
              <a:t>направлениям</a:t>
            </a:r>
            <a:r>
              <a:rPr lang="en-US" sz="2400" dirty="0" smtClean="0"/>
              <a:t>:</a:t>
            </a:r>
            <a:endParaRPr lang="en-US" sz="2400" dirty="0"/>
          </a:p>
          <a:p>
            <a:pPr lvl="3">
              <a:buFont typeface="Wingdings" panose="05000000000000000000" pitchFamily="2" charset="2"/>
              <a:buChar char="Ø"/>
            </a:pPr>
            <a:r>
              <a:rPr lang="ru-RU" sz="1600" dirty="0"/>
              <a:t>Оказание помощи Кыргызской Республике в гармонизации и выравнивании шкалы заработной платы всех субполучателей (СП) и медицинских работников, участвующих в реализации проекта Глобального фонда в Кыргызской Республике</a:t>
            </a:r>
            <a:r>
              <a:rPr lang="en-US" sz="1600" dirty="0" smtClean="0"/>
              <a:t>; </a:t>
            </a:r>
            <a:endParaRPr lang="en-US" sz="1600" dirty="0"/>
          </a:p>
          <a:p>
            <a:pPr lvl="3">
              <a:buFont typeface="Wingdings" panose="05000000000000000000" pitchFamily="2" charset="2"/>
              <a:buChar char="Ø"/>
            </a:pPr>
            <a:r>
              <a:rPr lang="ru-RU" sz="1600" dirty="0"/>
              <a:t>Разработка стратегии финансирования на основе результатов, направленной на улучшение результатов в сфере здравоохранения, связанных с оказанием медицинской помощи, путем работы над стандартами предоставления услуг и стоимостью услуг для ключевых групп </a:t>
            </a:r>
            <a:r>
              <a:rPr lang="ru-RU" sz="1600" dirty="0" smtClean="0"/>
              <a:t>населения;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ru-RU" sz="1600" dirty="0"/>
              <a:t>Поддержка в пилотировании новой схемы </a:t>
            </a:r>
            <a:r>
              <a:rPr lang="ru-RU" sz="1600" dirty="0" smtClean="0"/>
              <a:t>Стоимости </a:t>
            </a:r>
            <a:r>
              <a:rPr lang="ru-RU" sz="1600" dirty="0"/>
              <a:t>на бенефициара в 2023 году в одной ключевой группе (будет согласовано СКК и ГФ)</a:t>
            </a:r>
            <a:r>
              <a:rPr lang="en-US" sz="1600" dirty="0" smtClean="0"/>
              <a:t>;</a:t>
            </a:r>
            <a:endParaRPr lang="en-US" sz="1600" dirty="0"/>
          </a:p>
          <a:p>
            <a:pPr lvl="3">
              <a:buFont typeface="Wingdings" panose="05000000000000000000" pitchFamily="2" charset="2"/>
              <a:buChar char="Ø"/>
            </a:pPr>
            <a:r>
              <a:rPr lang="ru-RU" sz="1600" dirty="0"/>
              <a:t>Оценка пилотного внедрения</a:t>
            </a:r>
            <a:r>
              <a:rPr lang="en-US" sz="1600" dirty="0" smtClean="0"/>
              <a:t>.</a:t>
            </a: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ru-RU" sz="2400" dirty="0"/>
              <a:t>Определение сроков/корректировка предложенной </a:t>
            </a:r>
            <a:r>
              <a:rPr lang="ru-RU" sz="2400" dirty="0" err="1"/>
              <a:t>Curatio</a:t>
            </a:r>
            <a:r>
              <a:rPr lang="ru-RU" sz="2400" dirty="0"/>
              <a:t> "дорожной карты" (должна быть согласована к середине марта 2022 </a:t>
            </a:r>
            <a:r>
              <a:rPr lang="ru-RU" sz="2400" dirty="0" smtClean="0"/>
              <a:t>года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37252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FAC61-5BA4-4793-88B9-F4F5C6A23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 и ожидаемые результаты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1A64E-7E38-467A-A345-0B36052960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667" y="1567206"/>
            <a:ext cx="11142133" cy="5042315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Пилотирование схемы </a:t>
            </a:r>
            <a:r>
              <a:rPr lang="ru-RU" dirty="0" smtClean="0"/>
              <a:t>Стоимость </a:t>
            </a:r>
            <a:r>
              <a:rPr lang="ru-RU" dirty="0"/>
              <a:t>на </a:t>
            </a:r>
            <a:r>
              <a:rPr lang="ru-RU" dirty="0" smtClean="0"/>
              <a:t>бенефициара </a:t>
            </a:r>
            <a:r>
              <a:rPr lang="ru-RU" dirty="0"/>
              <a:t>должно дать информацию о преимуществах/недостатках по сравнению с бюджетированием на основе вводимых ресурсов</a:t>
            </a:r>
            <a:r>
              <a:rPr lang="en-US" dirty="0" smtClean="0"/>
              <a:t>;</a:t>
            </a:r>
            <a:endParaRPr lang="en-US" dirty="0"/>
          </a:p>
          <a:p>
            <a:r>
              <a:rPr lang="ru-RU" dirty="0"/>
              <a:t>Стоимость на одного бенефициара для различных ключевых групп населения может послужить основой для более согласованного бюджетирования в рамках следующего цикла распределения средств (2024-2026 гг</a:t>
            </a:r>
            <a:r>
              <a:rPr lang="ru-RU" dirty="0" smtClean="0"/>
              <a:t>.</a:t>
            </a:r>
            <a:r>
              <a:rPr lang="en-US" dirty="0" smtClean="0"/>
              <a:t>);</a:t>
            </a:r>
          </a:p>
          <a:p>
            <a:r>
              <a:rPr lang="ru-RU" dirty="0"/>
              <a:t>Стандарты обслуживания и Стоимость на бенефициара должны послужить основой для будущего перехода на государственное финансирование после прекращения поддержки ГФ</a:t>
            </a:r>
            <a:r>
              <a:rPr lang="en-US" dirty="0" smtClean="0"/>
              <a:t>;</a:t>
            </a:r>
          </a:p>
          <a:p>
            <a:r>
              <a:rPr lang="ru-RU" dirty="0"/>
              <a:t>Стандарты обслуживания и </a:t>
            </a:r>
            <a:r>
              <a:rPr lang="ru-RU" dirty="0" smtClean="0"/>
              <a:t>Стоимость на </a:t>
            </a:r>
            <a:r>
              <a:rPr lang="ru-RU" dirty="0"/>
              <a:t>бенефициара также могут способствовать расширению масштабов социального заказа в последующие годы</a:t>
            </a:r>
            <a:r>
              <a:rPr lang="en-US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2665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3F198-746D-4EEF-AF88-2384640012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Спасибо </a:t>
            </a:r>
            <a:r>
              <a:rPr lang="ru-RU" dirty="0"/>
              <a:t>за внимание</a:t>
            </a:r>
            <a:r>
              <a:rPr lang="en-US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D622E8-92DE-41C7-BACD-0ABE079312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 smtClean="0"/>
              <a:t>        ВОПРОСЫ</a:t>
            </a:r>
            <a:r>
              <a:rPr lang="en-US" sz="4400" b="1" dirty="0" smtClean="0"/>
              <a:t>?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611100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830769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UNDP">
      <a:dk1>
        <a:srgbClr val="0468B1"/>
      </a:dk1>
      <a:lt1>
        <a:srgbClr val="FFFFFF"/>
      </a:lt1>
      <a:dk2>
        <a:srgbClr val="44546A"/>
      </a:dk2>
      <a:lt2>
        <a:srgbClr val="E7E6E6"/>
      </a:lt2>
      <a:accent1>
        <a:srgbClr val="0468B1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576</Words>
  <Application>Microsoft Office PowerPoint</Application>
  <PresentationFormat>Широкоэкранный</PresentationFormat>
  <Paragraphs>34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Verdana</vt:lpstr>
      <vt:lpstr>Wingdings</vt:lpstr>
      <vt:lpstr>1_Office Theme</vt:lpstr>
      <vt:lpstr>  Дальнейшие шаги по выравниванию расходов на человеческие ресурсы и внедрение финансирования на основе результатов в Кыргызстане</vt:lpstr>
      <vt:lpstr>ОБЩАЯ ИНФОРМАЦИЯ</vt:lpstr>
      <vt:lpstr>ОБЩАЯ ИНФОРМАЦИЯ (2)</vt:lpstr>
      <vt:lpstr>Шаги которые были обсуждены с ГФ/ которые должны быть обсуждены на СКК</vt:lpstr>
      <vt:lpstr>Цель и ожидаемые результаты</vt:lpstr>
      <vt:lpstr>      Спасибо за внимание.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Further steps towards HR costs alignment and RBF introduction in KGZ</dc:title>
  <dc:creator>Itana Labovic</dc:creator>
  <cp:lastModifiedBy>Meerim Nurbekova</cp:lastModifiedBy>
  <cp:revision>15</cp:revision>
  <dcterms:created xsi:type="dcterms:W3CDTF">2022-02-07T07:45:47Z</dcterms:created>
  <dcterms:modified xsi:type="dcterms:W3CDTF">2022-02-08T04:43:59Z</dcterms:modified>
</cp:coreProperties>
</file>