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60" r:id="rId3"/>
    <p:sldId id="261" r:id="rId4"/>
    <p:sldId id="268" r:id="rId5"/>
    <p:sldId id="266" r:id="rId6"/>
    <p:sldId id="271" r:id="rId7"/>
    <p:sldId id="272" r:id="rId8"/>
    <p:sldId id="273" r:id="rId9"/>
    <p:sldId id="269" r:id="rId10"/>
    <p:sldId id="270" r:id="rId11"/>
    <p:sldId id="275" r:id="rId12"/>
    <p:sldId id="27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ra Bibosunova" initials="DB" lastIdx="2" clrIdx="0"/>
  <p:cmAuthor id="2" name="Estebesova, Aida" initials="E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heme" Target="theme/theme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commentAuthors" Target="commentAuthors.xml" /><Relationship Id="rId10" Type="http://schemas.openxmlformats.org/officeDocument/2006/relationships/slide" Target="slides/slide8.xml" /><Relationship Id="rId19" Type="http://schemas.openxmlformats.org/officeDocument/2006/relationships/tableStyles" Target="tableStyle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notesMaster" Target="notesMasters/notesMaster1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6-19T18:35:21.442" idx="1">
    <p:pos x="325" y="12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04217F-19A6-4D0C-A540-26B34468640A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87F406-BDCC-424F-92E2-44D78A06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5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1" Type="http://schemas.openxmlformats.org/officeDocument/2006/relationships/tags" Target="../tags/tag2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700088"/>
            <a:ext cx="6221413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8865226"/>
            <a:ext cx="7047724" cy="466676"/>
          </a:xfrm>
        </p:spPr>
        <p:txBody>
          <a:bodyPr/>
          <a:lstStyle/>
          <a:p>
            <a:r>
              <a:rPr lang="en-US"/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33C-5E0A-4EB5-82AB-6E60B3D6A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19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 sz="1400"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defTabSz="931774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31774">
                <a:buClr>
                  <a:srgbClr val="000000"/>
                </a:buClr>
                <a:buSzPts val="1200"/>
                <a:defRPr/>
              </a:pPr>
              <a:t>3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24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Number of individuals tested for HIV who received a positive result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Number of individuals newly enrolled on antiretroviral therapy (ART)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Number of individuals currently receiving antiretroviral therapy (ART)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>
              <a:buSzPts val="1100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Percentage of ART patients with a suppressed viral load (VL) result (&lt;1000 copies/ml) documented in the medical or laboratory records/laboratory information systems (LIS) within the past 12 months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>
              <a:buSzPts val="1100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Number of individuals who have been newly enrolled on antiretroviral pre-exposure prophylaxis (PrEP) to prevent HIV infection in the reporting period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>
              <a:buSzPts val="1100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Number of individuals, inclusive of those newly enrolled, that received oral antiretroviral pre-exposure prophylaxis (PrEP) to prevent HIV during the reporting period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100"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endParaRPr sz="1800"/>
          </a:p>
          <a:p>
            <a:r>
              <a:rPr lang="en-US" sz="1800"/>
              <a:t> </a:t>
            </a:r>
            <a:endParaRPr sz="1800"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4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0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07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b6912cccf_0_2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62" name="Google Shape;162;g5b6912ccc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77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b6912cccf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69" name="Google Shape;169;g5b6912cc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95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 sz="1800"/>
          </a:p>
          <a:p>
            <a:r>
              <a:rPr lang="en-US" sz="1800"/>
              <a:t> </a:t>
            </a:r>
            <a:endParaRPr sz="1800"/>
          </a:p>
        </p:txBody>
      </p:sp>
      <p:sp>
        <p:nvSpPr>
          <p:cNvPr id="177" name="Google Shape;177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200"/>
              </a:pPr>
              <a:t>10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2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84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gif" /><Relationship Id="rId4" Type="http://schemas.openxmlformats.org/officeDocument/2006/relationships/image" Target="../media/image3.png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Relationship Id="rId5" Type="http://schemas.openxmlformats.org/officeDocument/2006/relationships/image" Target="../media/image8.gif" /><Relationship Id="rId4" Type="http://schemas.openxmlformats.org/officeDocument/2006/relationships/image" Target="../media/image7.png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8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6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0800" y="-19050"/>
            <a:ext cx="12242800" cy="6877050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/>
        </p:nvSpPr>
        <p:spPr>
          <a:xfrm>
            <a:off x="6841581" y="-19049"/>
            <a:ext cx="5350420" cy="687705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8760" y="4269791"/>
            <a:ext cx="1159844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88760" y="2642464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759" y="248602"/>
            <a:ext cx="3444425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41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ue Header">
  <p:cSld name="Content Blue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945" y="6360622"/>
            <a:ext cx="1549161" cy="42117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11421985" y="639855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0506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3"/>
          </p:nvPr>
        </p:nvSpPr>
        <p:spPr>
          <a:xfrm>
            <a:off x="267535" y="958048"/>
            <a:ext cx="11614149" cy="19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Char char="–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897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ption 2">
  <p:cSld name="Title Slide Option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50800" y="-19050"/>
            <a:ext cx="12242801" cy="6877050"/>
          </a:xfrm>
          <a:prstGeom prst="rect">
            <a:avLst/>
          </a:prstGeom>
          <a:blipFill rotWithShape="1">
            <a:blip r:embed="rId3">
              <a:alphaModFix amt="16000"/>
            </a:blip>
            <a:stretch>
              <a:fillRect l="-13898" t="-10941" r="-32572" b="-2761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841581" y="-19049"/>
            <a:ext cx="5350420" cy="687705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l="3" t="-12464" r="-68104" b="-1988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288760" y="4269791"/>
            <a:ext cx="11598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288760" y="2642464"/>
            <a:ext cx="11598441" cy="157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2" descr="PEPFAR-Logo-Color-Tagline-Transparent-White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759" y="248602"/>
            <a:ext cx="3444425" cy="1153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084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ue Header">
  <p:cSld name="Content Blue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945" y="6360622"/>
            <a:ext cx="1549161" cy="42117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11421985" y="639855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0506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3"/>
          </p:nvPr>
        </p:nvSpPr>
        <p:spPr>
          <a:xfrm>
            <a:off x="267535" y="958048"/>
            <a:ext cx="11614149" cy="19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Char char="–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349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578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455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620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66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2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330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078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63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045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835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650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04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2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20.xml" /><Relationship Id="rId12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Relationship Id="rId14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7EA6E-211B-43B1-8E13-706580AE2294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F37B-AB68-4A15-B8BD-DD1FD1F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815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12.xml" /><Relationship Id="rId1" Type="http://schemas.openxmlformats.org/officeDocument/2006/relationships/tags" Target="../tags/tag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273" y="2590800"/>
            <a:ext cx="11595421" cy="1573072"/>
          </a:xfrm>
        </p:spPr>
        <p:txBody>
          <a:bodyPr/>
          <a:lstStyle/>
          <a:p>
            <a:r>
              <a:rPr lang="ru-RU" dirty="0"/>
              <a:t>Кыргызская Республика</a:t>
            </a:r>
            <a:endParaRPr lang="en-US" b="1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70878" y="6568303"/>
            <a:ext cx="11850247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Internal Use Only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88" y="5075288"/>
            <a:ext cx="11595420" cy="774571"/>
          </a:xfrm>
        </p:spPr>
        <p:txBody>
          <a:bodyPr/>
          <a:lstStyle/>
          <a:p>
            <a:r>
              <a:rPr lang="ru-RU" b="1" dirty="0"/>
              <a:t>РОП</a:t>
            </a:r>
            <a:r>
              <a:rPr lang="en-US" b="1" dirty="0"/>
              <a:t> 2019</a:t>
            </a:r>
            <a:endParaRPr lang="ru-RU" b="1" dirty="0"/>
          </a:p>
          <a:p>
            <a:r>
              <a:rPr lang="ru-RU" b="1" dirty="0"/>
              <a:t>апрель 2019 – сентябрь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233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159379" y="203817"/>
            <a:ext cx="11690843" cy="4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dirty="0"/>
              <a:t>Распределение финансирования РОП 19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dirty="0"/>
          </a:p>
        </p:txBody>
      </p:sp>
      <p:graphicFrame>
        <p:nvGraphicFramePr>
          <p:cNvPr id="180" name="Google Shape;180;p23"/>
          <p:cNvGraphicFramePr/>
          <p:nvPr>
            <p:extLst>
              <p:ext uri="{D42A27DB-BD31-4B8C-83A1-F6EECF244321}">
                <p14:modId xmlns:p14="http://schemas.microsoft.com/office/powerpoint/2010/main" val="3637576474"/>
              </p:ext>
            </p:extLst>
          </p:nvPr>
        </p:nvGraphicFramePr>
        <p:xfrm>
          <a:off x="506628" y="1421026"/>
          <a:ext cx="10441234" cy="33691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5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Страна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dirty="0"/>
                        <a:t>РОП </a:t>
                      </a:r>
                      <a:r>
                        <a:rPr lang="en-US" sz="1800" dirty="0"/>
                        <a:t>19 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USAID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$4,330,600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1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dirty="0">
                          <a:sym typeface="Calibri"/>
                        </a:rPr>
                        <a:t>CDC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/>
                        <a:t>$2,500,000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ВСЕГО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/>
                        <a:t>$6,830,600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1" name="Google Shape;181;p23"/>
          <p:cNvSpPr txBox="1"/>
          <p:nvPr/>
        </p:nvSpPr>
        <p:spPr>
          <a:xfrm>
            <a:off x="543698" y="5474043"/>
            <a:ext cx="105773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Финансирование зависит от результатов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68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dirty="0"/>
              <a:t>Следующие шаги</a:t>
            </a:r>
            <a:endParaRPr dirty="0"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3"/>
          </p:nvPr>
        </p:nvSpPr>
        <p:spPr>
          <a:xfrm>
            <a:off x="267535" y="958048"/>
            <a:ext cx="11614149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3200" dirty="0"/>
              <a:t>Обеспечение качества данных </a:t>
            </a:r>
            <a:r>
              <a:rPr lang="en-US" sz="3200" dirty="0"/>
              <a:t>– DQA </a:t>
            </a:r>
            <a:r>
              <a:rPr lang="ru-RU" sz="3200" dirty="0"/>
              <a:t>в июле</a:t>
            </a:r>
            <a:r>
              <a:rPr lang="en-US" sz="3200" dirty="0"/>
              <a:t>-</a:t>
            </a:r>
            <a:r>
              <a:rPr lang="ru-RU" sz="3200" dirty="0"/>
              <a:t>ноябре </a:t>
            </a:r>
            <a:r>
              <a:rPr lang="en-US" sz="3200" dirty="0"/>
              <a:t>2019</a:t>
            </a:r>
            <a:endParaRPr sz="3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3200" dirty="0"/>
              <a:t>ТА по управлению цепочками поставок и логистики  - июль</a:t>
            </a:r>
            <a:r>
              <a:rPr lang="en-US" sz="3200" dirty="0"/>
              <a:t>-</a:t>
            </a:r>
            <a:r>
              <a:rPr lang="ru-RU" sz="3200" dirty="0"/>
              <a:t>сент</a:t>
            </a:r>
            <a:r>
              <a:rPr lang="en-US" sz="3200" dirty="0"/>
              <a:t> 2019</a:t>
            </a:r>
            <a:endParaRPr sz="3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3200" dirty="0"/>
              <a:t>Продолжение текущих проектов </a:t>
            </a:r>
            <a:r>
              <a:rPr lang="en-US" sz="3200" dirty="0"/>
              <a:t>(</a:t>
            </a:r>
            <a:r>
              <a:rPr lang="ru-RU" sz="3200" dirty="0"/>
              <a:t>Флагман по ВИЧ</a:t>
            </a:r>
            <a:r>
              <a:rPr lang="en-US" sz="3200" dirty="0"/>
              <a:t>, </a:t>
            </a:r>
            <a:r>
              <a:rPr lang="ru-RU" sz="3200" dirty="0"/>
              <a:t>ЛИДЕР</a:t>
            </a:r>
            <a:r>
              <a:rPr lang="en-US" sz="3200" dirty="0"/>
              <a:t>, HP+)</a:t>
            </a:r>
            <a:endParaRPr sz="3200" dirty="0"/>
          </a:p>
          <a:p>
            <a:pPr marL="342900" lvl="0" indent="-342900">
              <a:buFont typeface="Arial"/>
              <a:buChar char="•"/>
            </a:pPr>
            <a:r>
              <a:rPr lang="ru-RU" sz="3200" dirty="0"/>
              <a:t>Запуск новых проектов</a:t>
            </a:r>
            <a:r>
              <a:rPr lang="en-US" sz="3200" dirty="0"/>
              <a:t> (SCM, TMEC, </a:t>
            </a:r>
            <a:r>
              <a:rPr lang="ru-RU" sz="3200" dirty="0"/>
              <a:t>следующий проект по ВИЧ</a:t>
            </a:r>
            <a:r>
              <a:rPr lang="en-US" sz="3200" dirty="0"/>
              <a:t>, TA </a:t>
            </a:r>
            <a:r>
              <a:rPr lang="en-US" sz="3200" dirty="0" err="1"/>
              <a:t>Coag</a:t>
            </a:r>
            <a:r>
              <a:rPr lang="en-US" sz="3200" dirty="0"/>
              <a:t> </a:t>
            </a:r>
            <a:r>
              <a:rPr lang="ru-RU" sz="3200" dirty="0"/>
              <a:t>для замещения</a:t>
            </a:r>
            <a:r>
              <a:rPr lang="en-US" sz="3200" dirty="0"/>
              <a:t> ICAP)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77257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dirty="0"/>
              <a:t>Политика ПЕПФАР в КР</a:t>
            </a:r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/>
              <a:t>.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3"/>
          </p:nvPr>
        </p:nvSpPr>
        <p:spPr>
          <a:xfrm>
            <a:off x="373744" y="1014351"/>
            <a:ext cx="11614149" cy="487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 dirty="0"/>
              <a:t>Политическая воля со стороны </a:t>
            </a:r>
            <a:r>
              <a:rPr lang="ru-RU" sz="3200"/>
              <a:t>Министерства </a:t>
            </a:r>
            <a:r>
              <a:rPr lang="en-US" sz="3200"/>
              <a:t>Здравоохранения  </a:t>
            </a:r>
            <a:r>
              <a:rPr lang="ru-RU" sz="3200" dirty="0"/>
              <a:t>и поддержка со стороны гражданского сектора</a:t>
            </a:r>
            <a:r>
              <a:rPr lang="en-US" sz="3200" dirty="0"/>
              <a:t>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/>
              <a:t>1. </a:t>
            </a:r>
            <a:r>
              <a:rPr lang="ru-RU" sz="3200" b="1" dirty="0"/>
              <a:t>Ускорение в достижении результатов</a:t>
            </a:r>
            <a:r>
              <a:rPr lang="en-US" sz="3200" b="1" dirty="0"/>
              <a:t>(90-90-90)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     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/>
              <a:t>2. </a:t>
            </a:r>
            <a:r>
              <a:rPr lang="ru-RU" sz="3200" b="1" dirty="0"/>
              <a:t>Дополнительное финансирование на КР</a:t>
            </a:r>
            <a:endParaRPr lang="ru-RU"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/>
              <a:t>3. Агентства, реализующие программу ПЕПФАР – </a:t>
            </a:r>
            <a:r>
              <a:rPr lang="en-US" sz="3200" dirty="0"/>
              <a:t>CDC, USAID</a:t>
            </a: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87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dirty="0"/>
              <a:t> </a:t>
            </a:r>
            <a:r>
              <a:rPr lang="ru-RU" sz="3600" dirty="0"/>
              <a:t>Минимальные требования ПЕПФАР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dirty="0"/>
          </a:p>
        </p:txBody>
      </p:sp>
      <p:sp>
        <p:nvSpPr>
          <p:cNvPr id="144" name="Google Shape;144;p18"/>
          <p:cNvSpPr txBox="1"/>
          <p:nvPr/>
        </p:nvSpPr>
        <p:spPr>
          <a:xfrm>
            <a:off x="7453611" y="1682408"/>
            <a:ext cx="3688523" cy="193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5060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91172"/>
              </p:ext>
            </p:extLst>
          </p:nvPr>
        </p:nvGraphicFramePr>
        <p:xfrm>
          <a:off x="0" y="815290"/>
          <a:ext cx="12192000" cy="5236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233">
                  <a:extLst>
                    <a:ext uri="{9D8B030D-6E8A-4147-A177-3AD203B41FA5}">
                      <a16:colId xmlns:a16="http://schemas.microsoft.com/office/drawing/2014/main" val="953326548"/>
                    </a:ext>
                  </a:extLst>
                </a:gridCol>
                <a:gridCol w="1393767">
                  <a:extLst>
                    <a:ext uri="{9D8B030D-6E8A-4147-A177-3AD203B41FA5}">
                      <a16:colId xmlns:a16="http://schemas.microsoft.com/office/drawing/2014/main" val="2758105660"/>
                    </a:ext>
                  </a:extLst>
                </a:gridCol>
              </a:tblGrid>
              <a:tr h="309141">
                <a:tc>
                  <a:txBody>
                    <a:bodyPr/>
                    <a:lstStyle/>
                    <a:p>
                      <a:r>
                        <a:rPr lang="ru-RU" dirty="0"/>
                        <a:t>Требования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21947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r>
                        <a:rPr lang="ru-RU" dirty="0"/>
                        <a:t>Одобрение и внедрение стратегии «Тестируй и лечи»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13479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Одобрение и внедрение модели дифференцированного предоставления услуг (</a:t>
                      </a: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выдача АРТ на 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r>
                        <a:rPr lang="ru-RU" sz="14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мес 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</a:t>
                      </a:r>
                      <a:r>
                        <a:rPr lang="ru-RU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процессе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546808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r>
                        <a:rPr lang="ru-RU" dirty="0"/>
                        <a:t>Завершение перехода на TLD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cap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2020</a:t>
                      </a:r>
                      <a:endParaRPr lang="en-US" sz="1400" b="0" i="0" u="none" strike="noStrike" cap="non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9900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r>
                        <a:rPr lang="ru-RU" dirty="0"/>
                        <a:t>Внедрение</a:t>
                      </a:r>
                      <a:r>
                        <a:rPr lang="ru-RU" baseline="0" dirty="0"/>
                        <a:t> и р</a:t>
                      </a:r>
                      <a:r>
                        <a:rPr lang="ru-RU" dirty="0"/>
                        <a:t>асширение индекс-тестирования и самотестирования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cap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 процессе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3316"/>
                  </a:ext>
                </a:extLst>
              </a:tr>
              <a:tr h="265827">
                <a:tc>
                  <a:txBody>
                    <a:bodyPr/>
                    <a:lstStyle/>
                    <a:p>
                      <a:r>
                        <a:rPr lang="ru-RU" dirty="0"/>
                        <a:t>Профилактическая терапия ТБ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409587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r>
                        <a:rPr lang="ru-RU" dirty="0"/>
                        <a:t>Прямое и немедленное начало лечения клиентов (&gt;95%) после тестирования  для всех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 процессе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179391"/>
                  </a:ext>
                </a:extLst>
              </a:tr>
              <a:tr h="525540">
                <a:tc>
                  <a:txBody>
                    <a:bodyPr/>
                    <a:lstStyle/>
                    <a:p>
                      <a:r>
                        <a:rPr lang="ru-RU" dirty="0"/>
                        <a:t>Отмена всех официальных и неофициальных оплат в государственном секторе для всех прямых услуг по ВИЧ и услуг, связанных с ВИЧ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343801"/>
                  </a:ext>
                </a:extLst>
              </a:tr>
              <a:tr h="572760">
                <a:tc>
                  <a:txBody>
                    <a:bodyPr/>
                    <a:lstStyle/>
                    <a:p>
                      <a:r>
                        <a:rPr lang="ru-RU" dirty="0"/>
                        <a:t>Завершение мероприятий по оптимизации вирусной нагрузки и ранней младенческой дианостики ВИЧ и регулярный мониторинг для снижения заболеваемости и смертности,</a:t>
                      </a:r>
                      <a:r>
                        <a:rPr lang="ru-RU" baseline="0" dirty="0"/>
                        <a:t> 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включая доступ к тестированию на вирусную нагрузку более 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71475"/>
                  </a:ext>
                </a:extLst>
              </a:tr>
              <a:tr h="525540">
                <a:tc>
                  <a:txBody>
                    <a:bodyPr/>
                    <a:lstStyle/>
                    <a:p>
                      <a:r>
                        <a:rPr lang="ru-RU" dirty="0"/>
                        <a:t>Мониторинг и отчетность результатов заболеваемости и смертности, включая инфекционные и неинфекционные заболевания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64055"/>
                  </a:ext>
                </a:extLst>
              </a:tr>
              <a:tr h="525540">
                <a:tc>
                  <a:txBody>
                    <a:bodyPr/>
                    <a:lstStyle/>
                    <a:p>
                      <a:r>
                        <a:rPr lang="ru-RU" dirty="0"/>
                        <a:t>Согласование пакетов услуг для сирот и других уязвимых детей и регистрации их для предоставления комплексных услуг по профилактике и лечению для детей в возрасте 0–17 лет, с особым акцентом на девочек-подростков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Н/П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49662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r>
                        <a:rPr lang="ru-RU" dirty="0"/>
                        <a:t>Доказательство финансовых обязательств со стороны государства с увеличением финансирования из года в год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49290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r>
                        <a:rPr lang="ru-RU" dirty="0"/>
                        <a:t>Увеличение финансирования программ через местных партнеров по реализации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066004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r>
                        <a:rPr lang="ru-RU" dirty="0"/>
                        <a:t>Расширение</a:t>
                      </a:r>
                      <a:r>
                        <a:rPr lang="ru-RU" baseline="0" dirty="0"/>
                        <a:t> использования УИК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281989"/>
                  </a:ext>
                </a:extLst>
              </a:tr>
            </a:tbl>
          </a:graphicData>
        </a:graphic>
      </p:graphicFrame>
      <p:pic>
        <p:nvPicPr>
          <p:cNvPr id="3" name="Picture 2" descr="File:Bueno-verde.pn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675" y="1155468"/>
            <a:ext cx="193218" cy="198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3110" y="2454713"/>
            <a:ext cx="188992" cy="195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3110" y="3188152"/>
            <a:ext cx="188992" cy="195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3110" y="3716316"/>
            <a:ext cx="188992" cy="195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3110" y="4316468"/>
            <a:ext cx="188992" cy="195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1947" y="5192773"/>
            <a:ext cx="188992" cy="195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1947" y="5499369"/>
            <a:ext cx="188992" cy="195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1947" y="5805965"/>
            <a:ext cx="188992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7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59379" y="203817"/>
            <a:ext cx="11690843" cy="4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dirty="0"/>
              <a:t>Цели РОП19</a:t>
            </a:r>
            <a:endParaRPr sz="3600" dirty="0"/>
          </a:p>
        </p:txBody>
      </p:sp>
      <p:graphicFrame>
        <p:nvGraphicFramePr>
          <p:cNvPr id="152" name="Google Shape;152;p19"/>
          <p:cNvGraphicFramePr/>
          <p:nvPr>
            <p:extLst>
              <p:ext uri="{D42A27DB-BD31-4B8C-83A1-F6EECF244321}">
                <p14:modId xmlns:p14="http://schemas.microsoft.com/office/powerpoint/2010/main" val="4244059256"/>
              </p:ext>
            </p:extLst>
          </p:nvPr>
        </p:nvGraphicFramePr>
        <p:xfrm>
          <a:off x="506629" y="1421024"/>
          <a:ext cx="11089627" cy="422331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58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0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9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70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HTS_TST_POS</a:t>
                      </a: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TX_NEW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TX_CURR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TX_PVLS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PrEP_New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PrEP_Curr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3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Количество людей</a:t>
                      </a:r>
                      <a:r>
                        <a:rPr lang="ru-RU" sz="1600" baseline="0" dirty="0"/>
                        <a:t> с </a:t>
                      </a:r>
                      <a:r>
                        <a:rPr lang="ru-RU" sz="1600" dirty="0"/>
                        <a:t> положительным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/>
                        <a:t>результатом </a:t>
                      </a:r>
                      <a:r>
                        <a:rPr lang="en-US" sz="1600"/>
                        <a:t>теста</a:t>
                      </a:r>
                      <a:r>
                        <a:rPr lang="ru-RU" sz="1600" baseline="0"/>
                        <a:t> </a:t>
                      </a:r>
                      <a:r>
                        <a:rPr lang="ru-RU" sz="1600" dirty="0"/>
                        <a:t>на ВИЧ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Количество людей, </a:t>
                      </a:r>
                      <a:r>
                        <a:rPr lang="ru-RU" sz="1600"/>
                        <a:t>впервые </a:t>
                      </a:r>
                      <a:r>
                        <a:rPr lang="en-US" sz="1600"/>
                        <a:t>взятых </a:t>
                      </a:r>
                      <a:r>
                        <a:rPr lang="ru-RU" sz="1600" baseline="0"/>
                        <a:t> </a:t>
                      </a:r>
                      <a:r>
                        <a:rPr lang="ru-RU" sz="1600" baseline="0" dirty="0"/>
                        <a:t>на АРВ терапию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Количество людей</a:t>
                      </a:r>
                      <a:r>
                        <a:rPr lang="ru-RU" sz="1600"/>
                        <a:t>, </a:t>
                      </a:r>
                      <a:r>
                        <a:rPr lang="en-US" sz="1600"/>
                        <a:t>получающих </a:t>
                      </a:r>
                      <a:r>
                        <a:rPr lang="ru-RU" sz="1600"/>
                        <a:t> </a:t>
                      </a:r>
                      <a:r>
                        <a:rPr lang="ru-RU" sz="1600" dirty="0"/>
                        <a:t>АРВ терапию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%</a:t>
                      </a:r>
                      <a:r>
                        <a:rPr lang="ru-RU" sz="1600" dirty="0"/>
                        <a:t> пациентов на АРВ терапии </a:t>
                      </a:r>
                      <a:r>
                        <a:rPr lang="ru-RU" sz="1600"/>
                        <a:t>с подавленной</a:t>
                      </a:r>
                      <a:r>
                        <a:rPr lang="ru-RU" sz="1600" baseline="0"/>
                        <a:t> </a:t>
                      </a:r>
                      <a:r>
                        <a:rPr lang="ru-RU" sz="1600" baseline="0" dirty="0"/>
                        <a:t>вирусной нагрузкой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600" dirty="0"/>
                        <a:t>Количество людей, </a:t>
                      </a:r>
                      <a:r>
                        <a:rPr lang="ru-RU" sz="1600"/>
                        <a:t>впервые </a:t>
                      </a:r>
                      <a:r>
                        <a:rPr lang="en-US" sz="1600"/>
                        <a:t>взятых </a:t>
                      </a:r>
                      <a:r>
                        <a:rPr lang="ru-RU" sz="1600" baseline="0"/>
                        <a:t> </a:t>
                      </a:r>
                      <a:r>
                        <a:rPr lang="ru-RU" sz="1600" baseline="0" dirty="0"/>
                        <a:t>на доконтактную профилактику (ДКП)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Количество людей,</a:t>
                      </a:r>
                      <a:r>
                        <a:rPr lang="ru-RU" sz="1600" baseline="0" dirty="0"/>
                        <a:t> включая тех, кто впервые взят и кто продолжает принимать ДКП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9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500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1,385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5,219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4,392/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4,871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(90%)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81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61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56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dirty="0"/>
              <a:t>Каскад и Стратегии РОП 19</a:t>
            </a:r>
            <a:endParaRPr dirty="0"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3"/>
          </p:nvPr>
        </p:nvSpPr>
        <p:spPr>
          <a:xfrm>
            <a:off x="267525" y="958050"/>
            <a:ext cx="11614200" cy="52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1-</a:t>
            </a:r>
            <a:r>
              <a:rPr lang="ru-RU" sz="3000" b="1" dirty="0"/>
              <a:t>е</a:t>
            </a:r>
            <a:r>
              <a:rPr lang="en-US" sz="3000" b="1" dirty="0"/>
              <a:t> “90” </a:t>
            </a:r>
            <a:r>
              <a:rPr lang="ru-RU" sz="3000" b="1" dirty="0"/>
              <a:t>Выявление случая и профилактика</a:t>
            </a: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/>
              <a:t>Новые методы тестирования </a:t>
            </a:r>
            <a:endParaRPr b="1" dirty="0"/>
          </a:p>
          <a:p>
            <a:pPr marL="0" lvl="0" indent="0">
              <a:spcBef>
                <a:spcPts val="0"/>
              </a:spcBef>
            </a:pPr>
            <a:r>
              <a:rPr lang="ru-RU" dirty="0"/>
              <a:t>Индексное тестирование</a:t>
            </a:r>
            <a:r>
              <a:rPr lang="en-US" dirty="0"/>
              <a:t> (</a:t>
            </a:r>
            <a:r>
              <a:rPr lang="ru-RU" dirty="0"/>
              <a:t>на базе сообществ и учреждений)</a:t>
            </a:r>
            <a:r>
              <a:rPr lang="en-US" dirty="0"/>
              <a:t>, </a:t>
            </a:r>
            <a:r>
              <a:rPr lang="ru-RU" dirty="0"/>
              <a:t>пилот по самотестированию среди МСМ и ТГ</a:t>
            </a:r>
            <a:r>
              <a:rPr lang="en-US" dirty="0"/>
              <a:t>,</a:t>
            </a:r>
            <a:r>
              <a:rPr lang="ru-RU" dirty="0"/>
              <a:t> гео-картирование</a:t>
            </a:r>
            <a:r>
              <a:rPr lang="en-US" dirty="0"/>
              <a:t>, </a:t>
            </a:r>
            <a:r>
              <a:rPr lang="ru-RU" dirty="0"/>
              <a:t>тестирование на давность заражения</a:t>
            </a:r>
            <a:r>
              <a:rPr lang="en-US" dirty="0"/>
              <a:t>;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2. </a:t>
            </a:r>
            <a:r>
              <a:rPr lang="ru-RU" b="1" dirty="0"/>
              <a:t>Расширение выявлений случая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/>
              <a:t>Ассистированное информирование партнеров</a:t>
            </a:r>
            <a:r>
              <a:rPr lang="en-US" dirty="0"/>
              <a:t>, </a:t>
            </a:r>
            <a:r>
              <a:rPr lang="ru-RU" dirty="0"/>
              <a:t>ЛУИН и бывшие ЛУИН</a:t>
            </a:r>
            <a:r>
              <a:rPr lang="en-US" dirty="0"/>
              <a:t>, </a:t>
            </a:r>
            <a:r>
              <a:rPr lang="ru-RU" dirty="0"/>
              <a:t>МСМ</a:t>
            </a:r>
            <a:r>
              <a:rPr lang="en-US" dirty="0"/>
              <a:t>, </a:t>
            </a:r>
            <a:r>
              <a:rPr lang="ru-RU" dirty="0"/>
              <a:t>и партнеров ЛЖВ</a:t>
            </a:r>
            <a:r>
              <a:rPr lang="en-US" dirty="0"/>
              <a:t>;</a:t>
            </a:r>
            <a:endParaRPr dirty="0"/>
          </a:p>
          <a:p>
            <a:pPr marL="0" lvl="0" indent="0"/>
            <a:r>
              <a:rPr lang="en-US" b="1" dirty="0"/>
              <a:t>3. </a:t>
            </a:r>
            <a:r>
              <a:rPr lang="ru-RU" b="1" dirty="0"/>
              <a:t>Выявление случая среди новых групп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/>
              <a:t>Мигранты с высоким риском и их партнеры, бывшие заключеннный</a:t>
            </a:r>
            <a:r>
              <a:rPr lang="en-US" dirty="0"/>
              <a:t>,</a:t>
            </a:r>
            <a:r>
              <a:rPr lang="ru-RU" dirty="0"/>
              <a:t> СР, лица с симптомами ТБ</a:t>
            </a:r>
            <a:r>
              <a:rPr lang="en-US" dirty="0"/>
              <a:t>;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4. </a:t>
            </a:r>
            <a:r>
              <a:rPr lang="ru-RU" b="1" dirty="0"/>
              <a:t>Доконтактная профилактика</a:t>
            </a:r>
            <a:r>
              <a:rPr lang="en-US" b="1" dirty="0"/>
              <a:t>(</a:t>
            </a:r>
            <a:r>
              <a:rPr lang="ru-RU" b="1" dirty="0"/>
              <a:t>ПрЕП</a:t>
            </a:r>
            <a:r>
              <a:rPr lang="en-US" b="1" dirty="0"/>
              <a:t>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680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230020" y="203817"/>
            <a:ext cx="11690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dirty="0"/>
              <a:t>Каскад и Стратегии РОП 19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dirty="0"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3"/>
          </p:nvPr>
        </p:nvSpPr>
        <p:spPr>
          <a:xfrm>
            <a:off x="306525" y="985650"/>
            <a:ext cx="11614200" cy="456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000" b="1" dirty="0"/>
              <a:t>2-</a:t>
            </a:r>
            <a:r>
              <a:rPr lang="ru-RU" sz="3000" b="1" dirty="0"/>
              <a:t>е</a:t>
            </a:r>
            <a:r>
              <a:rPr lang="en-US" sz="3000" b="1" dirty="0"/>
              <a:t> “90” </a:t>
            </a:r>
            <a:r>
              <a:rPr lang="ru-RU" sz="3000" b="1" dirty="0"/>
              <a:t>Увеличение охвата лечением (АРТ)</a:t>
            </a: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Тестируй и Лечи</a:t>
            </a:r>
            <a:r>
              <a:rPr lang="en-US" sz="2800" dirty="0"/>
              <a:t>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Переход на </a:t>
            </a:r>
            <a:r>
              <a:rPr lang="en-US" sz="2800" dirty="0"/>
              <a:t>TLD;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Техническая поддержка по логистике и управлению</a:t>
            </a:r>
            <a:r>
              <a:rPr lang="en-US" sz="2800" dirty="0"/>
              <a:t> </a:t>
            </a:r>
            <a:r>
              <a:rPr lang="ru-RU" sz="2800" dirty="0"/>
              <a:t>цепочками поставок</a:t>
            </a:r>
            <a:r>
              <a:rPr lang="en-US" sz="28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Равное консультирование для незамедлительного начала АРТ</a:t>
            </a:r>
            <a:r>
              <a:rPr lang="en-US" sz="2800" dirty="0"/>
              <a:t>, </a:t>
            </a:r>
            <a:r>
              <a:rPr lang="ru-RU" sz="2800" dirty="0"/>
              <a:t>АРТ на базе сообществ, если поддержано МЗ</a:t>
            </a:r>
            <a:r>
              <a:rPr lang="en-US" sz="28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Внедрение принципа «неопределяемый = непередающий» в рутинное консультирование</a:t>
            </a:r>
            <a:r>
              <a:rPr lang="en-US" sz="2800" dirty="0"/>
              <a:t>;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ПТМ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87919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230020" y="203817"/>
            <a:ext cx="11690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dirty="0"/>
              <a:t>Каскад и Стратегии РОП 19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dirty="0"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2"/>
          </p:nvPr>
        </p:nvSpPr>
        <p:spPr>
          <a:xfrm>
            <a:off x="1893135" y="6499276"/>
            <a:ext cx="96048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3"/>
          </p:nvPr>
        </p:nvSpPr>
        <p:spPr>
          <a:xfrm>
            <a:off x="267525" y="958050"/>
            <a:ext cx="11614200" cy="5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3000" b="1" dirty="0"/>
              <a:t>3</a:t>
            </a:r>
            <a:r>
              <a:rPr lang="en-US" sz="3000" b="1" dirty="0"/>
              <a:t>-</a:t>
            </a:r>
            <a:r>
              <a:rPr lang="ru-RU" sz="3000" b="1" dirty="0"/>
              <a:t>и</a:t>
            </a:r>
            <a:r>
              <a:rPr lang="en-US" sz="3000" b="1" dirty="0"/>
              <a:t> “90” </a:t>
            </a: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Поддержка приверженности на базе сообществ и учреждений</a:t>
            </a:r>
            <a:r>
              <a:rPr lang="en-US" dirty="0"/>
              <a:t>;</a:t>
            </a:r>
            <a:endParaRPr dirty="0"/>
          </a:p>
          <a:p>
            <a:pPr marL="0" indent="0">
              <a:spcBef>
                <a:spcPts val="0"/>
              </a:spcBef>
            </a:pPr>
            <a:endParaRPr lang="ru-RU" dirty="0"/>
          </a:p>
          <a:p>
            <a:pPr marL="0" indent="0">
              <a:spcBef>
                <a:spcPts val="0"/>
              </a:spcBef>
            </a:pPr>
            <a:r>
              <a:rPr lang="ru-RU" dirty="0"/>
              <a:t>Кейс-менеджмент (ведение случая)</a:t>
            </a:r>
            <a:r>
              <a:rPr lang="en-US" dirty="0"/>
              <a:t>;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indent="0">
              <a:spcBef>
                <a:spcPts val="0"/>
              </a:spcBef>
            </a:pPr>
            <a:r>
              <a:rPr lang="ru-RU" dirty="0"/>
              <a:t>Общественные помощники (поддержка приверженности)</a:t>
            </a:r>
            <a:r>
              <a:rPr lang="en-US" dirty="0"/>
              <a:t>;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indent="0">
              <a:spcBef>
                <a:spcPts val="0"/>
              </a:spcBef>
            </a:pPr>
            <a:r>
              <a:rPr lang="ru-RU" dirty="0"/>
              <a:t>Выдача АРТ препаратов на </a:t>
            </a:r>
            <a:r>
              <a:rPr lang="en-US" dirty="0"/>
              <a:t>6 </a:t>
            </a:r>
            <a:r>
              <a:rPr lang="ru-RU" dirty="0"/>
              <a:t>мес</a:t>
            </a:r>
            <a:r>
              <a:rPr lang="en-US" dirty="0"/>
              <a:t> (MMS), </a:t>
            </a:r>
            <a:r>
              <a:rPr lang="ru-RU" dirty="0"/>
              <a:t>на </a:t>
            </a:r>
            <a:r>
              <a:rPr lang="en-US" dirty="0"/>
              <a:t>12</a:t>
            </a:r>
            <a:r>
              <a:rPr lang="ru-RU" dirty="0"/>
              <a:t> мес для мигрантров</a:t>
            </a:r>
            <a:r>
              <a:rPr lang="en-US" dirty="0"/>
              <a:t>;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indent="0">
              <a:spcBef>
                <a:spcPts val="0"/>
              </a:spcBef>
            </a:pPr>
            <a:r>
              <a:rPr lang="ru-RU" dirty="0"/>
              <a:t>Расширенный доступ к тестированию вирусной нагрузки и оптимизация системы транспортировки образцов</a:t>
            </a:r>
            <a:r>
              <a:rPr lang="en-US" dirty="0"/>
              <a:t>;</a:t>
            </a:r>
            <a:endParaRPr lang="ru-RU" dirty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r>
              <a:rPr lang="ru-RU" dirty="0"/>
              <a:t>Внедрение принципа «неопределяемый = непередающий» в рутинное консультирование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dirty="0"/>
              <a:t>Above-Site support for Sustained Epidemic Control  </a:t>
            </a:r>
            <a:endParaRPr sz="3000" b="1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Enabling environments and reducing stigma and discrimination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Transition to state funding through support of Social Contracting and </a:t>
            </a:r>
            <a:r>
              <a:rPr lang="ru-RU" dirty="0"/>
              <a:t>ФОМС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83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Планы и мероприятия </a:t>
            </a:r>
            <a:r>
              <a:rPr lang="en-US" dirty="0"/>
              <a:t>CDC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51854"/>
              </p:ext>
            </p:extLst>
          </p:nvPr>
        </p:nvGraphicFramePr>
        <p:xfrm>
          <a:off x="-2" y="839584"/>
          <a:ext cx="12192001" cy="54864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9666">
                  <a:extLst>
                    <a:ext uri="{9D8B030D-6E8A-4147-A177-3AD203B41FA5}">
                      <a16:colId xmlns:a16="http://schemas.microsoft.com/office/drawing/2014/main" val="3737915000"/>
                    </a:ext>
                  </a:extLst>
                </a:gridCol>
                <a:gridCol w="2867891">
                  <a:extLst>
                    <a:ext uri="{9D8B030D-6E8A-4147-A177-3AD203B41FA5}">
                      <a16:colId xmlns:a16="http://schemas.microsoft.com/office/drawing/2014/main" val="1901717488"/>
                    </a:ext>
                  </a:extLst>
                </a:gridCol>
                <a:gridCol w="7844444">
                  <a:extLst>
                    <a:ext uri="{9D8B030D-6E8A-4147-A177-3AD203B41FA5}">
                      <a16:colId xmlns:a16="http://schemas.microsoft.com/office/drawing/2014/main" val="768645433"/>
                    </a:ext>
                  </a:extLst>
                </a:gridCol>
              </a:tblGrid>
              <a:tr h="37368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Партнер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68739"/>
                  </a:ext>
                </a:extLst>
              </a:tr>
              <a:tr h="373687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1-е 90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РЦС,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новый механизм ТП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Индексное тестирование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08812"/>
                  </a:ext>
                </a:extLst>
              </a:tr>
              <a:tr h="3736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РЦС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Тестирование на давность заражения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6817"/>
                  </a:ext>
                </a:extLst>
              </a:tr>
              <a:tr h="3736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РЦН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Тестирование по выявлению новых случаев 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 сайтах ПТМ и ПОШ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35934"/>
                  </a:ext>
                </a:extLst>
              </a:tr>
              <a:tr h="441631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2-е 90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РЦС,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новый механизм ТП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Незамедлительное начало АРТ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323564"/>
                  </a:ext>
                </a:extLst>
              </a:tr>
              <a:tr h="3736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РЦС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Выдача препаратов на 6 месяцев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78055"/>
                  </a:ext>
                </a:extLst>
              </a:tr>
              <a:tr h="3736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РЦС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Переход на 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13872"/>
                  </a:ext>
                </a:extLst>
              </a:tr>
              <a:tr h="6539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РЦС, РЦН,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новый механизм ТП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Внедрение принципа «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</a:rPr>
                        <a:t>неопределяемый = непередающий» в рутинное консультирование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443184"/>
                  </a:ext>
                </a:extLst>
              </a:tr>
              <a:tr h="6539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РЦС, новый механизм ТП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Повышение потенциала медработников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по оказанию услуг ЛЖВ, продолжение 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ECHO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проекта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563859"/>
                  </a:ext>
                </a:extLst>
              </a:tr>
              <a:tr h="3736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РЦС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Оптимизация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режимов лечения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689545"/>
                  </a:ext>
                </a:extLst>
              </a:tr>
              <a:tr h="373687">
                <a:tc rowSpan="3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3-и 90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РЦС, новый механизм ТП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Поддержка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ОЗ по мероприятиям в выработке приверженности к АРТ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89021"/>
                  </a:ext>
                </a:extLst>
              </a:tr>
              <a:tr h="37368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Новый механизм ТП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Расширение проекта «Содействие», включение равных консультантов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654985"/>
                  </a:ext>
                </a:extLst>
              </a:tr>
              <a:tr h="37368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РЦС, новый механизм ТП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Расширение доступа к ВН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21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1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Планы и мероприятия </a:t>
            </a:r>
            <a:r>
              <a:rPr lang="en-US" dirty="0"/>
              <a:t>CDC</a:t>
            </a:r>
            <a:endParaRPr lang="ru-RU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48900"/>
              </p:ext>
            </p:extLst>
          </p:nvPr>
        </p:nvGraphicFramePr>
        <p:xfrm>
          <a:off x="-2" y="847901"/>
          <a:ext cx="12192001" cy="374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748">
                  <a:extLst>
                    <a:ext uri="{9D8B030D-6E8A-4147-A177-3AD203B41FA5}">
                      <a16:colId xmlns:a16="http://schemas.microsoft.com/office/drawing/2014/main" val="4284163201"/>
                    </a:ext>
                  </a:extLst>
                </a:gridCol>
                <a:gridCol w="3098912">
                  <a:extLst>
                    <a:ext uri="{9D8B030D-6E8A-4147-A177-3AD203B41FA5}">
                      <a16:colId xmlns:a16="http://schemas.microsoft.com/office/drawing/2014/main" val="705203402"/>
                    </a:ext>
                  </a:extLst>
                </a:gridCol>
                <a:gridCol w="6406341">
                  <a:extLst>
                    <a:ext uri="{9D8B030D-6E8A-4147-A177-3AD203B41FA5}">
                      <a16:colId xmlns:a16="http://schemas.microsoft.com/office/drawing/2014/main" val="603327695"/>
                    </a:ext>
                  </a:extLst>
                </a:gridCol>
              </a:tblGrid>
              <a:tr h="44449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Партнеры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23542"/>
                  </a:ext>
                </a:extLst>
              </a:tr>
              <a:tr h="40024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Профилактика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РЦС, новый механизм ТП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ДКП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448746"/>
                  </a:ext>
                </a:extLst>
              </a:tr>
              <a:tr h="4002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РЦН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/>
                        <a:t>ПТМ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77412"/>
                  </a:ext>
                </a:extLst>
              </a:tr>
              <a:tr h="400245"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Стратегическая информация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РЦС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Формативное исследование среди ЛУИН и МСМ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104327"/>
                  </a:ext>
                </a:extLst>
              </a:tr>
              <a:tr h="6984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РЦС, новый механизм ТП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ДЭН среди ЛУИН и МСМ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7842"/>
                  </a:ext>
                </a:extLst>
              </a:tr>
              <a:tr h="6984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РЦС, новый механизм ТП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Оценка качества данных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1046"/>
                  </a:ext>
                </a:extLst>
              </a:tr>
              <a:tr h="6984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РЦС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Мониторинговые</a:t>
                      </a:r>
                      <a:r>
                        <a:rPr lang="ru-RU" baseline="0" dirty="0"/>
                        <a:t> визиты на сайты на национальном уровне с разработкой планов по улучшению качества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0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818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nternal Use Onl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nternal Use Onl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946</Words>
  <Application>Microsoft Office PowerPoint</Application>
  <PresentationFormat>Широкоэкранный</PresentationFormat>
  <Paragraphs>183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Кыргызская Республика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Кыргызская Республика</dc:title>
  <dc:creator>Usupbaeva, Maksat (CDC/DDPHSIS/CGH/DGHT)</dc:creator>
  <cp:lastModifiedBy>maxat.usupbaeva@gmail.com</cp:lastModifiedBy>
  <cp:revision>33</cp:revision>
  <cp:lastPrinted>2019-06-19T08:06:24Z</cp:lastPrinted>
  <dcterms:created xsi:type="dcterms:W3CDTF">2019-06-17T09:10:12Z</dcterms:created>
  <dcterms:modified xsi:type="dcterms:W3CDTF">2019-06-20T09:22:32Z</dcterms:modified>
</cp:coreProperties>
</file>