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3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4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612" r:id="rId2"/>
    <p:sldId id="1611" r:id="rId3"/>
    <p:sldId id="1966" r:id="rId4"/>
    <p:sldId id="1967" r:id="rId5"/>
    <p:sldId id="1968" r:id="rId6"/>
    <p:sldId id="1844" r:id="rId7"/>
    <p:sldId id="272" r:id="rId8"/>
    <p:sldId id="1765" r:id="rId9"/>
    <p:sldId id="271" r:id="rId10"/>
    <p:sldId id="1969" r:id="rId11"/>
    <p:sldId id="1970" r:id="rId12"/>
  </p:sldIdLst>
  <p:sldSz cx="12192000" cy="6858000"/>
  <p:notesSz cx="6858000" cy="9144000"/>
  <p:defaultTextStyle>
    <a:defPPr>
      <a:defRPr lang="en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27"/>
  </p:normalViewPr>
  <p:slideViewPr>
    <p:cSldViewPr snapToGrid="0" snapToObjects="1">
      <p:cViewPr varScale="1">
        <p:scale>
          <a:sx n="107" d="100"/>
          <a:sy n="107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cbookair/Google%20Drive/CONTRACTS%20AND%20ASSIGNMENT/CIF/OTHER/2021/TGF%20KGZ%202021/SA_RBF_REPORT%20WORKBOO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/Users/macbookair/Google%20Drive/CONTRACTS%20AND%20ASSIGNMENT/CIF/OTHER/2021/TGF%20KGZ%202021/DATABASE%20/SALARY%20DATABASE-22.06.21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/Users/macbookair/Google%20Drive/CONTRACTS%20AND%20ASSIGNMENT/CIF/OTHER/2021/TGF%20KGZ%202021/DATABASE%20/SALARY%20DATABASE-22.06.21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/Users/macbookair/Google%20Drive/CONTRACTS%20AND%20ASSIGNMENT/CIF/OTHER/2021/TGF%20KGZ%202021/DATABASE%20/SALARY%20DATABASE-22.06.21.xlsx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/Users/macbookair/Google%20Drive/CONTRACTS%20AND%20ASSIGNMENT/CIF/OTHER/2021/TGF%20KGZ%202021/DATABASE%20/SALARY%20DATABASE-22.06.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G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FIGURES!$A$25:$A$33</c:f>
              <c:strCache>
                <c:ptCount val="9"/>
                <c:pt idx="0">
                  <c:v>Социальный работник / равный консультант</c:v>
                </c:pt>
                <c:pt idx="1">
                  <c:v>Медицинский консультант</c:v>
                </c:pt>
                <c:pt idx="2">
                  <c:v>Специалист по управлению медицинскими продуктами </c:v>
                </c:pt>
                <c:pt idx="3">
                  <c:v>Аутрич-работник / социальный работник / равный консультант</c:v>
                </c:pt>
                <c:pt idx="4">
                  <c:v>Равный консультант</c:v>
                </c:pt>
                <c:pt idx="5">
                  <c:v>Специалист по мониторингу и оценке</c:v>
                </c:pt>
                <c:pt idx="6">
                  <c:v>Проктолог</c:v>
                </c:pt>
                <c:pt idx="7">
                  <c:v>Координатор</c:v>
                </c:pt>
                <c:pt idx="8">
                  <c:v>Специалист по развитию сообщества</c:v>
                </c:pt>
              </c:strCache>
            </c:strRef>
          </c:cat>
          <c:val>
            <c:numRef>
              <c:f>FIGURES!$B$25:$B$33</c:f>
              <c:numCache>
                <c:formatCode>0%</c:formatCode>
                <c:ptCount val="9"/>
                <c:pt idx="0">
                  <c:v>0.5672268907563025</c:v>
                </c:pt>
                <c:pt idx="1">
                  <c:v>1</c:v>
                </c:pt>
                <c:pt idx="2">
                  <c:v>1</c:v>
                </c:pt>
                <c:pt idx="3">
                  <c:v>1.4619028127010116</c:v>
                </c:pt>
                <c:pt idx="4">
                  <c:v>2.0833333333333335</c:v>
                </c:pt>
                <c:pt idx="5">
                  <c:v>2.25</c:v>
                </c:pt>
                <c:pt idx="6">
                  <c:v>3.2388663967611335</c:v>
                </c:pt>
                <c:pt idx="7">
                  <c:v>3.5416666666666665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9-4648-A3FF-C944319216F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2"/>
        <c:axId val="1316705680"/>
        <c:axId val="1316707920"/>
      </c:barChart>
      <c:catAx>
        <c:axId val="1316705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GE"/>
          </a:p>
        </c:txPr>
        <c:crossAx val="1316707920"/>
        <c:crosses val="autoZero"/>
        <c:auto val="1"/>
        <c:lblAlgn val="ctr"/>
        <c:lblOffset val="100"/>
        <c:noMultiLvlLbl val="0"/>
      </c:catAx>
      <c:valAx>
        <c:axId val="131670792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31670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GE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'ANAL 1'!$A$21:$A$24</cx:f>
        <cx:lvl ptCount="4">
          <cx:pt idx="0">Level 4</cx:pt>
          <cx:pt idx="1">Level 3</cx:pt>
          <cx:pt idx="2">Level 2</cx:pt>
          <cx:pt idx="3">Level 1</cx:pt>
        </cx:lvl>
      </cx:strDim>
      <cx:numDim type="val">
        <cx:f>'ANAL 1'!$C$21:$C$24</cx:f>
        <cx:lvl ptCount="4" formatCode="_-* # ##0_-;\-* # ##0_-;_-* &quot;-&quot;??_-;_-@_-">
          <cx:pt idx="0">15000</cx:pt>
          <cx:pt idx="1">7000</cx:pt>
          <cx:pt idx="2">8571.4285714285706</cx:pt>
          <cx:pt idx="3">8000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sz="1600" b="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r>
              <a:rPr lang="ru-RU" sz="1600" b="0" i="0" u="none" strike="noStrike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entury Gothic" panose="020B0502020202020204" pitchFamily="34" charset="0"/>
              </a:rPr>
              <a:t>Текущий МИН</a:t>
            </a:r>
            <a:endParaRPr lang="en-GB" sz="1600" b="0" i="0" u="none" strike="noStrike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Century Gothic" panose="020B0502020202020204" pitchFamily="34" charset="0"/>
            </a:endParaRPr>
          </a:p>
        </cx:rich>
      </cx:tx>
    </cx:title>
    <cx:plotArea>
      <cx:plotAreaRegion>
        <cx:series layoutId="funnel" uniqueId="{2BC768EA-139A-134D-9F88-49EA017C8832}">
          <cx:tx>
            <cx:txData>
              <cx:f>'ANAL 1'!$C$20</cx:f>
              <cx:v>Min</cx:v>
            </cx:txData>
          </cx:tx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600" b="0" i="0">
                    <a:solidFill>
                      <a:srgbClr val="595959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  <a:endParaRPr lang="en-GE" sz="1600" b="0">
                  <a:latin typeface="Century Gothic" panose="020B050202020202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endParaRPr lang="en-GE" sz="1600" b="0">
              <a:latin typeface="Century Gothic" panose="020B0502020202020204" pitchFamily="34" charset="0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'ANAL 1'!$A$34:$A$37</cx:f>
        <cx:lvl ptCount="4">
          <cx:pt idx="0">Level 4</cx:pt>
          <cx:pt idx="1">Level 3</cx:pt>
          <cx:pt idx="2">Level 2</cx:pt>
          <cx:pt idx="3">Level 1</cx:pt>
        </cx:lvl>
      </cx:strDim>
      <cx:numDim type="val">
        <cx:f>'ANAL 1'!$C$34:$C$37</cx:f>
        <cx:lvl ptCount="4" formatCode="_-* # ##0_-;\-* # ##0_-;_-* &quot;-&quot;??_-;_-@_-">
          <cx:pt idx="0">15000</cx:pt>
          <cx:pt idx="1">10500</cx:pt>
          <cx:pt idx="2">7350</cx:pt>
          <cx:pt idx="3">5145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sz="16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r>
              <a:rPr lang="ru-RU" sz="16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Скоректированный</a:t>
            </a:r>
            <a:r>
              <a:rPr lang="ru-RU" sz="16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 МИН</a:t>
            </a:r>
            <a:endParaRPr lang="en-GB" sz="1600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</a:endParaRPr>
          </a:p>
        </cx:rich>
      </cx:tx>
    </cx:title>
    <cx:plotArea>
      <cx:plotAreaRegion>
        <cx:series layoutId="funnel" uniqueId="{894E3D3A-078E-564C-BE95-88DBA03CEF85}">
          <cx:tx>
            <cx:txData>
              <cx:f>'ANAL 1'!$C$33</cx:f>
              <cx:v>Min</cx:v>
            </cx:txData>
          </cx:tx>
          <cx:spPr>
            <a:solidFill>
              <a:schemeClr val="accent6">
                <a:lumMod val="50000"/>
              </a:schemeClr>
            </a:solidFill>
          </cx:spPr>
          <cx:dataPt idx="0">
            <cx:spPr>
              <a:solidFill>
                <a:srgbClr val="0070C0"/>
              </a:solidFill>
            </cx:spPr>
          </cx:dataPt>
          <cx:dataPt idx="2">
            <cx:spPr>
              <a:solidFill>
                <a:srgbClr val="FF0000"/>
              </a:solidFill>
            </cx:spPr>
          </cx:dataPt>
          <cx:dataPt idx="3">
            <cx:spPr>
              <a:solidFill>
                <a:srgbClr val="FF0000"/>
              </a:solidFill>
            </cx:spPr>
          </cx:dataPt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600" b="0" i="0">
                    <a:solidFill>
                      <a:srgbClr val="595959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  <a:endParaRPr lang="en-GE" sz="1600">
                  <a:latin typeface="Century Gothic" panose="020B050202020202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endParaRPr lang="en-GE" sz="1600">
              <a:latin typeface="Century Gothic" panose="020B0502020202020204" pitchFamily="34" charset="0"/>
            </a:endParaRPr>
          </a:p>
        </cx:txPr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'ANAL 1'!$A$21:$A$24</cx:f>
        <cx:lvl ptCount="4">
          <cx:pt idx="0">Level 4</cx:pt>
          <cx:pt idx="1">Level 3</cx:pt>
          <cx:pt idx="2">Level 2</cx:pt>
          <cx:pt idx="3">Level 1</cx:pt>
        </cx:lvl>
      </cx:strDim>
      <cx:numDim type="val">
        <cx:f>'ANAL 1'!$B$21:$B$24</cx:f>
        <cx:lvl ptCount="4" formatCode="_-* # ##0_-;\-* # ##0_-;_-* &quot;-&quot;??_-;_-@_-">
          <cx:pt idx="0">88000</cx:pt>
          <cx:pt idx="1">56000</cx:pt>
          <cx:pt idx="2">62000</cx:pt>
          <cx:pt idx="3">24000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sz="16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r>
              <a:rPr lang="ru-RU" sz="1600" b="0" i="0" u="none" strike="noStrike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entury Gothic" panose="020B0502020202020204" pitchFamily="34" charset="0"/>
              </a:rPr>
              <a:t>Текущий МАКС</a:t>
            </a:r>
            <a:endParaRPr lang="en-GB" sz="1600" b="0" i="0" u="none" strike="noStrike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Century Gothic" panose="020B0502020202020204" pitchFamily="34" charset="0"/>
            </a:endParaRPr>
          </a:p>
        </cx:rich>
      </cx:tx>
    </cx:title>
    <cx:plotArea>
      <cx:plotAreaRegion>
        <cx:series layoutId="funnel" uniqueId="{68CC1827-89F0-5C4B-AA78-8550FCF01448}">
          <cx:tx>
            <cx:txData>
              <cx:f>'ANAL 1'!$B$20</cx:f>
              <cx:v>Max</cx:v>
            </cx:txData>
          </cx:tx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600" b="0" i="0">
                    <a:solidFill>
                      <a:srgbClr val="595959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  <a:endParaRPr lang="en-GE" sz="1600">
                  <a:latin typeface="Century Gothic" panose="020B050202020202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endParaRPr lang="en-GE" sz="1600">
              <a:latin typeface="Century Gothic" panose="020B0502020202020204" pitchFamily="34" charset="0"/>
            </a:endParaRPr>
          </a:p>
        </cx:txPr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'ANAL 1'!$A$34:$A$37</cx:f>
        <cx:lvl ptCount="4">
          <cx:pt idx="0">Level 4</cx:pt>
          <cx:pt idx="1">Level 3</cx:pt>
          <cx:pt idx="2">Level 2</cx:pt>
          <cx:pt idx="3">Level 1</cx:pt>
        </cx:lvl>
      </cx:strDim>
      <cx:numDim type="val">
        <cx:f>'ANAL 1'!$B$34:$B$37</cx:f>
        <cx:lvl ptCount="4" formatCode="_-* # ##0_-;\-* # ##0_-;_-* &quot;-&quot;??_-;_-@_-">
          <cx:pt idx="0">88000</cx:pt>
          <cx:pt idx="1">61600</cx:pt>
          <cx:pt idx="2">43120</cx:pt>
          <cx:pt idx="3">30184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 sz="16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r>
              <a:rPr lang="ru-RU" sz="16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Скоректированный</a:t>
            </a:r>
            <a:r>
              <a:rPr lang="ru-RU" sz="16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 МАКС</a:t>
            </a:r>
            <a:endParaRPr lang="en-GB" sz="1600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</a:endParaRPr>
          </a:p>
        </cx:rich>
      </cx:tx>
    </cx:title>
    <cx:plotArea>
      <cx:plotAreaRegion>
        <cx:series layoutId="funnel" uniqueId="{C1297D2C-5E47-BF48-B7B9-F840F5266884}">
          <cx:tx>
            <cx:txData>
              <cx:f>'ANAL 1'!$B$33</cx:f>
              <cx:v>MAX</cx:v>
            </cx:txData>
          </cx:tx>
          <cx:spPr>
            <a:solidFill>
              <a:schemeClr val="accent6">
                <a:lumMod val="50000"/>
              </a:schemeClr>
            </a:solidFill>
          </cx:spPr>
          <cx:dataPt idx="0">
            <cx:spPr>
              <a:solidFill>
                <a:srgbClr val="0070C0"/>
              </a:solidFill>
            </cx:spPr>
          </cx:dataPt>
          <cx:dataPt idx="2">
            <cx:spPr>
              <a:solidFill>
                <a:srgbClr val="FF0000"/>
              </a:solidFill>
            </cx:spPr>
          </cx:dataPt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1600" b="0" i="0">
                    <a:solidFill>
                      <a:srgbClr val="595959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  <a:endParaRPr lang="en-GE" sz="1600">
                  <a:latin typeface="Century Gothic" panose="020B050202020202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 i="0">
                <a:solidFill>
                  <a:srgbClr val="59595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endParaRPr lang="en-GE" sz="1600">
              <a:latin typeface="Century Gothic" panose="020B050202020202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40C1-D017-BB4E-8B44-3D87D3EEA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C6D0E-C7BD-544F-8C24-8CCB0AFF7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B5DD6-BB6D-DE45-9EEB-0F7267A6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65670-A1B2-3347-867B-E73227A78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1B85D-14E3-7F42-A21C-B09B2C5DB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216647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720E8-AEEE-EC42-8A58-E421A24A2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DA7C2-3A0D-B741-BCE3-C02AC4399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C15F9-C610-C14D-8E0A-2DA6AF7E2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E89F0-D54B-2C43-BA33-49EE15D5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B2F02-F594-FC4E-9B70-F08839F06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349270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CBFB3E-FCCA-C646-AB4F-5466F0872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5BCB2-B4BC-6B41-9E95-84960E81E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328FD-A3B9-3C46-A37E-2AFECF0D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503FB-292D-5542-A80F-30158EDC8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A9BE6-CE3A-4643-A32F-36E8428F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248631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0F379-40C7-8747-A8E4-1AC4C58A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5D515-97B5-6049-87CC-E2092402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93D79-2330-884F-8DA4-0B647CB05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D2766-0D22-A14A-86E2-84B5E798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CD5F0-42F8-4C4E-A39E-F4482B65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301778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BB4DB-1629-B147-B83F-1D4FEC79F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3F196-0F59-F544-888A-17E080633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6E7ED-9AF9-2841-9F8D-2A3A9D21F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FB6D5-0ACF-E24E-B3AB-9B312B61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59091-F67F-064D-99F1-D2F64A19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250159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ACBB-EC5C-204B-A544-7FB1D6DB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965A0-07CC-AF43-B019-FF54DBB32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13FFB-A36D-DE49-A31B-B04D0CF00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5F768-DD91-F24B-93FA-FD256EC3D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772A9-EFA8-AE44-93C1-F492A480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D1CB0-ABD0-424D-B1AB-023F5DDD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33486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0939B-EEF7-1249-9C98-58C3CD7B0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A760B-D4C7-1643-AF48-950F17FF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2E41B-DB0A-C743-8BB5-E2E7320E6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0E14C4-B408-D440-8302-C1552A29D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BCAE5-AC7E-3747-9ADD-0018D1AC95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F20B5C-D48E-174A-8471-CDA2F8028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9396B4-221C-564E-89A3-298A7ABF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572F10-8B89-6243-AF4A-A1B32468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141735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4A628-C6DE-0440-9377-468AAC89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AF111A-48C0-8F47-8536-CE68FC21D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CBFB7-235F-3C4F-9AB2-75D080643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9015A-ABFE-3047-9CA3-C5D3FCE3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197173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EC8E6C-06CA-3546-A07B-E4B550CA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9B4FA-56C6-3A45-8653-50DCD80D6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32615-6E47-3042-AF28-2DC0C0996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68973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79EC-DA60-1B47-BDFB-B46FDEF0A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65208-DD71-4140-8965-E506B85F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ABAE3-B97F-D644-8D20-232E55841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2F298-90EC-6E49-B5B8-575F456B9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D4254-6648-F14A-A8B3-E7D88ABE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89D57-A3AA-4D44-999F-15622DA90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2124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4D5A2-2862-5745-B334-55B741938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8FAEA1-AD94-C147-8B22-EC7720A8F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949782-ED19-3348-A85A-D4641E17D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AC9EE-B93D-764E-BBF4-86ACCFE0E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7DC32-E4EC-9D41-8843-E34AE567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AD1FE-9FB2-DF49-A68C-B1F5DCCA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76222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35F98D-05CF-7D41-B50E-3740CFC45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71429-D034-A749-8188-050F252C1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339C6-1D53-4948-9784-56BB5DBA3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38A45-D645-2443-A306-CB7F3133C4CA}" type="datetimeFigureOut">
              <a:rPr lang="en-GE" smtClean="0"/>
              <a:t>26.10.21</a:t>
            </a:fld>
            <a:endParaRPr lang="en-G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43055-DDCF-0D49-83C8-57ADA83B7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996DE-0817-4540-9F07-A8C694F81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AFF06-6BA1-4B40-BDAD-F48D814AD637}" type="slidenum">
              <a:rPr lang="en-GE" smtClean="0"/>
              <a:t>‹#›</a:t>
            </a:fld>
            <a:endParaRPr lang="en-GE"/>
          </a:p>
        </p:txBody>
      </p:sp>
    </p:spTree>
    <p:extLst>
      <p:ext uri="{BB962C8B-B14F-4D97-AF65-F5344CB8AC3E}">
        <p14:creationId xmlns:p14="http://schemas.microsoft.com/office/powerpoint/2010/main" val="130170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14/relationships/chartEx" Target="../charts/chartEx4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6" Type="http://schemas.microsoft.com/office/2014/relationships/chartEx" Target="../charts/chartEx3.xml"/><Relationship Id="rId5" Type="http://schemas.openxmlformats.org/officeDocument/2006/relationships/image" Target="../media/image4.png"/><Relationship Id="rId4" Type="http://schemas.microsoft.com/office/2014/relationships/chartEx" Target="../charts/chartEx2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6D5A-5FFC-5A41-A8B8-CDA9D7AB4D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 fontScale="90000"/>
          </a:bodyPr>
          <a:lstStyle/>
          <a:p>
            <a:r>
              <a:rPr lang="ru-RU" sz="4800" dirty="0">
                <a:latin typeface="Century Gothic" panose="020B0502020202020204" pitchFamily="34" charset="0"/>
              </a:rPr>
              <a:t>Оптимизация затрат на заработные платы СР в рамках гранта ГФ </a:t>
            </a:r>
            <a:br>
              <a:rPr lang="ru-RU" sz="4800" dirty="0">
                <a:latin typeface="Century Gothic" panose="020B0502020202020204" pitchFamily="34" charset="0"/>
              </a:rPr>
            </a:br>
            <a:r>
              <a:rPr lang="ru-RU" sz="4800" dirty="0">
                <a:latin typeface="Century Gothic" panose="020B0502020202020204" pitchFamily="34" charset="0"/>
              </a:rPr>
              <a:t>в Кыргызской Республике</a:t>
            </a:r>
            <a:endParaRPr lang="en-GE" sz="4800" dirty="0"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1B7B9-39F2-0741-B736-55149C31AE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E" dirty="0">
              <a:latin typeface="Century Gothic" panose="020B0502020202020204" pitchFamily="34" charset="0"/>
            </a:endParaRPr>
          </a:p>
          <a:p>
            <a:endParaRPr lang="en-GE" dirty="0">
              <a:latin typeface="Century Gothic" panose="020B0502020202020204" pitchFamily="34" charset="0"/>
            </a:endParaRPr>
          </a:p>
          <a:p>
            <a:r>
              <a:rPr lang="ru-RU" dirty="0">
                <a:latin typeface="Century Gothic" panose="020B0502020202020204" pitchFamily="34" charset="0"/>
              </a:rPr>
              <a:t>Гоцадзе Тамара</a:t>
            </a:r>
            <a:endParaRPr lang="en-GE" dirty="0">
              <a:latin typeface="Century Gothic" panose="020B0502020202020204" pitchFamily="34" charset="0"/>
            </a:endParaRPr>
          </a:p>
        </p:txBody>
      </p:sp>
      <p:sp>
        <p:nvSpPr>
          <p:cNvPr id="10" name="Isosceles Triangle 18">
            <a:extLst>
              <a:ext uri="{FF2B5EF4-FFF2-40B4-BE49-F238E27FC236}">
                <a16:creationId xmlns:a16="http://schemas.microsoft.com/office/drawing/2014/main" id="{7068444D-2A13-7B40-A2D7-F952A69FFCB2}"/>
              </a:ext>
            </a:extLst>
          </p:cNvPr>
          <p:cNvSpPr/>
          <p:nvPr/>
        </p:nvSpPr>
        <p:spPr>
          <a:xfrm>
            <a:off x="-16832" y="3085751"/>
            <a:ext cx="3652987" cy="3792506"/>
          </a:xfrm>
          <a:custGeom>
            <a:avLst/>
            <a:gdLst>
              <a:gd name="connsiteX0" fmla="*/ 0 w 6217025"/>
              <a:gd name="connsiteY0" fmla="*/ 4587637 h 4587637"/>
              <a:gd name="connsiteX1" fmla="*/ 3108513 w 6217025"/>
              <a:gd name="connsiteY1" fmla="*/ 0 h 4587637"/>
              <a:gd name="connsiteX2" fmla="*/ 6217025 w 6217025"/>
              <a:gd name="connsiteY2" fmla="*/ 4587637 h 4587637"/>
              <a:gd name="connsiteX3" fmla="*/ 0 w 6217025"/>
              <a:gd name="connsiteY3" fmla="*/ 4587637 h 4587637"/>
              <a:gd name="connsiteX0" fmla="*/ 0 w 3731402"/>
              <a:gd name="connsiteY0" fmla="*/ 4587637 h 4587637"/>
              <a:gd name="connsiteX1" fmla="*/ 622890 w 3731402"/>
              <a:gd name="connsiteY1" fmla="*/ 0 h 4587637"/>
              <a:gd name="connsiteX2" fmla="*/ 3731402 w 3731402"/>
              <a:gd name="connsiteY2" fmla="*/ 4587637 h 4587637"/>
              <a:gd name="connsiteX3" fmla="*/ 0 w 3731402"/>
              <a:gd name="connsiteY3" fmla="*/ 4587637 h 4587637"/>
              <a:gd name="connsiteX0" fmla="*/ 0 w 3731402"/>
              <a:gd name="connsiteY0" fmla="*/ 4587637 h 4587637"/>
              <a:gd name="connsiteX1" fmla="*/ 120614 w 3731402"/>
              <a:gd name="connsiteY1" fmla="*/ 0 h 4587637"/>
              <a:gd name="connsiteX2" fmla="*/ 3731402 w 3731402"/>
              <a:gd name="connsiteY2" fmla="*/ 4587637 h 4587637"/>
              <a:gd name="connsiteX3" fmla="*/ 0 w 3731402"/>
              <a:gd name="connsiteY3" fmla="*/ 4587637 h 4587637"/>
              <a:gd name="connsiteX0" fmla="*/ 0 w 3705644"/>
              <a:gd name="connsiteY0" fmla="*/ 4600515 h 4600515"/>
              <a:gd name="connsiteX1" fmla="*/ 94856 w 3705644"/>
              <a:gd name="connsiteY1" fmla="*/ 0 h 4600515"/>
              <a:gd name="connsiteX2" fmla="*/ 3705644 w 3705644"/>
              <a:gd name="connsiteY2" fmla="*/ 4587637 h 4600515"/>
              <a:gd name="connsiteX3" fmla="*/ 0 w 3705644"/>
              <a:gd name="connsiteY3" fmla="*/ 4600515 h 4600515"/>
              <a:gd name="connsiteX0" fmla="*/ 381662 w 3610788"/>
              <a:gd name="connsiteY0" fmla="*/ 4188391 h 4587637"/>
              <a:gd name="connsiteX1" fmla="*/ 0 w 3610788"/>
              <a:gd name="connsiteY1" fmla="*/ 0 h 4587637"/>
              <a:gd name="connsiteX2" fmla="*/ 3610788 w 3610788"/>
              <a:gd name="connsiteY2" fmla="*/ 4587637 h 4587637"/>
              <a:gd name="connsiteX3" fmla="*/ 381662 w 3610788"/>
              <a:gd name="connsiteY3" fmla="*/ 4188391 h 4587637"/>
              <a:gd name="connsiteX0" fmla="*/ 0 w 3628371"/>
              <a:gd name="connsiteY0" fmla="*/ 4574757 h 4587637"/>
              <a:gd name="connsiteX1" fmla="*/ 17583 w 3628371"/>
              <a:gd name="connsiteY1" fmla="*/ 0 h 4587637"/>
              <a:gd name="connsiteX2" fmla="*/ 3628371 w 3628371"/>
              <a:gd name="connsiteY2" fmla="*/ 4587637 h 4587637"/>
              <a:gd name="connsiteX3" fmla="*/ 0 w 3628371"/>
              <a:gd name="connsiteY3" fmla="*/ 4574757 h 4587637"/>
              <a:gd name="connsiteX0" fmla="*/ 0 w 3628371"/>
              <a:gd name="connsiteY0" fmla="*/ 3954555 h 3967435"/>
              <a:gd name="connsiteX1" fmla="*/ 1297743 w 3628371"/>
              <a:gd name="connsiteY1" fmla="*/ 0 h 3967435"/>
              <a:gd name="connsiteX2" fmla="*/ 3628371 w 3628371"/>
              <a:gd name="connsiteY2" fmla="*/ 3967435 h 3967435"/>
              <a:gd name="connsiteX3" fmla="*/ 0 w 3628371"/>
              <a:gd name="connsiteY3" fmla="*/ 3954555 h 3967435"/>
              <a:gd name="connsiteX0" fmla="*/ 14222 w 3642593"/>
              <a:gd name="connsiteY0" fmla="*/ 3779626 h 3792506"/>
              <a:gd name="connsiteX1" fmla="*/ 0 w 3642593"/>
              <a:gd name="connsiteY1" fmla="*/ 0 h 3792506"/>
              <a:gd name="connsiteX2" fmla="*/ 3642593 w 3642593"/>
              <a:gd name="connsiteY2" fmla="*/ 3792506 h 3792506"/>
              <a:gd name="connsiteX3" fmla="*/ 14222 w 3642593"/>
              <a:gd name="connsiteY3" fmla="*/ 3779626 h 3792506"/>
              <a:gd name="connsiteX0" fmla="*/ 340225 w 3642593"/>
              <a:gd name="connsiteY0" fmla="*/ 3143522 h 3792506"/>
              <a:gd name="connsiteX1" fmla="*/ 0 w 3642593"/>
              <a:gd name="connsiteY1" fmla="*/ 0 h 3792506"/>
              <a:gd name="connsiteX2" fmla="*/ 3642593 w 3642593"/>
              <a:gd name="connsiteY2" fmla="*/ 3792506 h 3792506"/>
              <a:gd name="connsiteX3" fmla="*/ 340225 w 3642593"/>
              <a:gd name="connsiteY3" fmla="*/ 3143522 h 3792506"/>
              <a:gd name="connsiteX0" fmla="*/ 762 w 3652987"/>
              <a:gd name="connsiteY0" fmla="*/ 3787578 h 3792506"/>
              <a:gd name="connsiteX1" fmla="*/ 10394 w 3652987"/>
              <a:gd name="connsiteY1" fmla="*/ 0 h 3792506"/>
              <a:gd name="connsiteX2" fmla="*/ 3652987 w 3652987"/>
              <a:gd name="connsiteY2" fmla="*/ 3792506 h 3792506"/>
              <a:gd name="connsiteX3" fmla="*/ 762 w 3652987"/>
              <a:gd name="connsiteY3" fmla="*/ 3787578 h 379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2987" h="3792506">
                <a:moveTo>
                  <a:pt x="762" y="3787578"/>
                </a:moveTo>
                <a:cubicBezTo>
                  <a:pt x="-3979" y="2527703"/>
                  <a:pt x="15135" y="1259875"/>
                  <a:pt x="10394" y="0"/>
                </a:cubicBezTo>
                <a:lnTo>
                  <a:pt x="3652987" y="3792506"/>
                </a:lnTo>
                <a:lnTo>
                  <a:pt x="762" y="3787578"/>
                </a:lnTo>
                <a:close/>
              </a:path>
            </a:pathLst>
          </a:custGeom>
          <a:solidFill>
            <a:srgbClr val="00919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Isosceles Triangle 7">
            <a:extLst>
              <a:ext uri="{FF2B5EF4-FFF2-40B4-BE49-F238E27FC236}">
                <a16:creationId xmlns:a16="http://schemas.microsoft.com/office/drawing/2014/main" id="{2AF33657-9B4A-384C-BE9C-0F58E12F1B20}"/>
              </a:ext>
            </a:extLst>
          </p:cNvPr>
          <p:cNvSpPr/>
          <p:nvPr/>
        </p:nvSpPr>
        <p:spPr>
          <a:xfrm rot="10800000">
            <a:off x="-30239" y="-7127"/>
            <a:ext cx="2224130" cy="3237810"/>
          </a:xfrm>
          <a:custGeom>
            <a:avLst/>
            <a:gdLst>
              <a:gd name="connsiteX0" fmla="*/ 0 w 4387781"/>
              <a:gd name="connsiteY0" fmla="*/ 3237810 h 3237810"/>
              <a:gd name="connsiteX1" fmla="*/ 2193891 w 4387781"/>
              <a:gd name="connsiteY1" fmla="*/ 0 h 3237810"/>
              <a:gd name="connsiteX2" fmla="*/ 4387781 w 4387781"/>
              <a:gd name="connsiteY2" fmla="*/ 3237810 h 3237810"/>
              <a:gd name="connsiteX3" fmla="*/ 0 w 4387781"/>
              <a:gd name="connsiteY3" fmla="*/ 3237810 h 3237810"/>
              <a:gd name="connsiteX0" fmla="*/ 0 w 2224130"/>
              <a:gd name="connsiteY0" fmla="*/ 3237810 h 3237810"/>
              <a:gd name="connsiteX1" fmla="*/ 2193891 w 2224130"/>
              <a:gd name="connsiteY1" fmla="*/ 0 h 3237810"/>
              <a:gd name="connsiteX2" fmla="*/ 2224130 w 2224130"/>
              <a:gd name="connsiteY2" fmla="*/ 3237810 h 3237810"/>
              <a:gd name="connsiteX3" fmla="*/ 0 w 2224130"/>
              <a:gd name="connsiteY3" fmla="*/ 3237810 h 3237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4130" h="3237810">
                <a:moveTo>
                  <a:pt x="0" y="3237810"/>
                </a:moveTo>
                <a:lnTo>
                  <a:pt x="2193891" y="0"/>
                </a:lnTo>
                <a:lnTo>
                  <a:pt x="2224130" y="3237810"/>
                </a:lnTo>
                <a:lnTo>
                  <a:pt x="0" y="3237810"/>
                </a:lnTo>
                <a:close/>
              </a:path>
            </a:pathLst>
          </a:custGeom>
          <a:solidFill>
            <a:srgbClr val="00919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05E3DC8-AB1C-734C-B1CC-73E02691C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135" y="4826637"/>
            <a:ext cx="2465237" cy="246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845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06CF8-F9C2-CD4C-8201-6645490CA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Варианты оптимизации заработных плат</a:t>
            </a:r>
            <a:endParaRPr lang="en-G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72D794-9BB6-4A45-A233-1F21DF4DD0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103241"/>
              </p:ext>
            </p:extLst>
          </p:nvPr>
        </p:nvGraphicFramePr>
        <p:xfrm>
          <a:off x="553192" y="1690688"/>
          <a:ext cx="10515601" cy="4662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4413">
                  <a:extLst>
                    <a:ext uri="{9D8B030D-6E8A-4147-A177-3AD203B41FA5}">
                      <a16:colId xmlns:a16="http://schemas.microsoft.com/office/drawing/2014/main" val="801384423"/>
                    </a:ext>
                  </a:extLst>
                </a:gridCol>
                <a:gridCol w="1496292">
                  <a:extLst>
                    <a:ext uri="{9D8B030D-6E8A-4147-A177-3AD203B41FA5}">
                      <a16:colId xmlns:a16="http://schemas.microsoft.com/office/drawing/2014/main" val="534534082"/>
                    </a:ext>
                  </a:extLst>
                </a:gridCol>
                <a:gridCol w="1518656">
                  <a:extLst>
                    <a:ext uri="{9D8B030D-6E8A-4147-A177-3AD203B41FA5}">
                      <a16:colId xmlns:a16="http://schemas.microsoft.com/office/drawing/2014/main" val="37128525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5875508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2482693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Century Gothic" panose="020B0502020202020204" pitchFamily="34" charset="0"/>
                        </a:rPr>
                        <a:t>Вариант</a:t>
                      </a:r>
                      <a:endParaRPr lang="en-GE" sz="1600" b="1" dirty="0"/>
                    </a:p>
                    <a:p>
                      <a:endParaRPr lang="en-GE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entury Gothic" panose="020B0502020202020204" pitchFamily="34" charset="0"/>
                        </a:rPr>
                        <a:t>Количество сотрудников</a:t>
                      </a:r>
                      <a:endParaRPr lang="en-GE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Century Gothic" panose="020B0502020202020204" pitchFamily="34" charset="0"/>
                        </a:rPr>
                        <a:t>Чистый ежемесячный фискальный эффект</a:t>
                      </a:r>
                      <a:endParaRPr lang="en-GE" sz="16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E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701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entury Gothic" panose="020B0502020202020204" pitchFamily="34" charset="0"/>
                        </a:rPr>
                        <a:t>1. Корректировка заработной платы выпадающих</a:t>
                      </a:r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&lt; мин. Зарплаты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GE" sz="3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&gt; макс. Зарплаты </a:t>
                      </a:r>
                    </a:p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GE" sz="3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-21 643</a:t>
                      </a:r>
                      <a:endParaRPr lang="en-GE" sz="36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778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entury Gothic" panose="020B0502020202020204" pitchFamily="34" charset="0"/>
                        </a:rPr>
                        <a:t>2. Средняя зарплата</a:t>
                      </a:r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Gothic" panose="020B0502020202020204" pitchFamily="34" charset="0"/>
                        </a:rPr>
                        <a:t>&lt; средней </a:t>
                      </a:r>
                    </a:p>
                    <a:p>
                      <a:pPr algn="ctr"/>
                      <a:r>
                        <a:rPr lang="ru-RU" sz="1600" b="1" dirty="0">
                          <a:latin typeface="Century Gothic" panose="020B0502020202020204" pitchFamily="34" charset="0"/>
                        </a:rPr>
                        <a:t>120 (55%)</a:t>
                      </a:r>
                      <a:endParaRPr lang="en-GE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entury Gothic" panose="020B0502020202020204" pitchFamily="34" charset="0"/>
                        </a:rPr>
                        <a:t>&gt; средней </a:t>
                      </a:r>
                    </a:p>
                    <a:p>
                      <a:pPr algn="ctr"/>
                      <a:r>
                        <a:rPr lang="ru-RU" sz="1600" b="1" dirty="0">
                          <a:latin typeface="Century Gothic" panose="020B0502020202020204" pitchFamily="34" charset="0"/>
                        </a:rPr>
                        <a:t>99 ( 45%)</a:t>
                      </a:r>
                      <a:endParaRPr lang="en-GE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GE" sz="20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-1 098 845 </a:t>
                      </a:r>
                      <a:endParaRPr lang="en-GE" sz="2000" dirty="0">
                        <a:solidFill>
                          <a:srgbClr val="5A5A5A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211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entury Gothic" panose="020B0502020202020204" pitchFamily="34" charset="0"/>
                        </a:rPr>
                        <a:t>3. Сочетание минимального базового оклада и доплаты</a:t>
                      </a:r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Century Gothic" panose="020B0502020202020204" pitchFamily="34" charset="0"/>
                        </a:rPr>
                        <a:t>Отрицательно повлияет</a:t>
                      </a:r>
                    </a:p>
                    <a:p>
                      <a:pPr algn="ctr"/>
                      <a:r>
                        <a:rPr lang="ru-RU" sz="2000" b="1" dirty="0">
                          <a:latin typeface="Century Gothic" panose="020B0502020202020204" pitchFamily="34" charset="0"/>
                        </a:rPr>
                        <a:t>212</a:t>
                      </a:r>
                      <a:endParaRPr lang="en-GE" sz="2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GE" sz="20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2 711 167</a:t>
                      </a:r>
                      <a:r>
                        <a:rPr lang="en-GE" sz="2000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n-GE" sz="20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E" sz="16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495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Century Gothic" panose="020B0502020202020204" pitchFamily="34" charset="0"/>
                        </a:rPr>
                        <a:t>4. Сочетание скорректированной минимальной заработной платы и оплаты труда по результатам</a:t>
                      </a:r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E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704182"/>
                  </a:ext>
                </a:extLst>
              </a:tr>
            </a:tbl>
          </a:graphicData>
        </a:graphic>
      </p:graphicFrame>
      <p:sp>
        <p:nvSpPr>
          <p:cNvPr id="5" name="Shape">
            <a:extLst>
              <a:ext uri="{FF2B5EF4-FFF2-40B4-BE49-F238E27FC236}">
                <a16:creationId xmlns:a16="http://schemas.microsoft.com/office/drawing/2014/main" id="{C4F0DAF6-2C06-3144-BBA3-6F1CA9644BE1}"/>
              </a:ext>
            </a:extLst>
          </p:cNvPr>
          <p:cNvSpPr/>
          <p:nvPr/>
        </p:nvSpPr>
        <p:spPr>
          <a:xfrm>
            <a:off x="9784471" y="3016251"/>
            <a:ext cx="535185" cy="529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926"/>
                </a:moveTo>
                <a:cubicBezTo>
                  <a:pt x="21600" y="20594"/>
                  <a:pt x="21600" y="20594"/>
                  <a:pt x="21600" y="20594"/>
                </a:cubicBezTo>
                <a:cubicBezTo>
                  <a:pt x="21600" y="21348"/>
                  <a:pt x="21097" y="21600"/>
                  <a:pt x="20594" y="21600"/>
                </a:cubicBezTo>
                <a:cubicBezTo>
                  <a:pt x="10674" y="21600"/>
                  <a:pt x="10674" y="21600"/>
                  <a:pt x="10674" y="21600"/>
                </a:cubicBezTo>
                <a:cubicBezTo>
                  <a:pt x="4816" y="21600"/>
                  <a:pt x="0" y="16784"/>
                  <a:pt x="0" y="10926"/>
                </a:cubicBezTo>
                <a:cubicBezTo>
                  <a:pt x="0" y="4852"/>
                  <a:pt x="4816" y="0"/>
                  <a:pt x="10674" y="0"/>
                </a:cubicBezTo>
                <a:cubicBezTo>
                  <a:pt x="16748" y="0"/>
                  <a:pt x="21600" y="4852"/>
                  <a:pt x="21600" y="10926"/>
                </a:cubicBezTo>
                <a:close/>
                <a:moveTo>
                  <a:pt x="10674" y="2049"/>
                </a:moveTo>
                <a:cubicBezTo>
                  <a:pt x="5858" y="2049"/>
                  <a:pt x="2049" y="6110"/>
                  <a:pt x="2049" y="10926"/>
                </a:cubicBezTo>
                <a:cubicBezTo>
                  <a:pt x="2049" y="15778"/>
                  <a:pt x="5858" y="19551"/>
                  <a:pt x="10674" y="19551"/>
                </a:cubicBezTo>
                <a:cubicBezTo>
                  <a:pt x="15490" y="19551"/>
                  <a:pt x="19551" y="15778"/>
                  <a:pt x="19551" y="10926"/>
                </a:cubicBezTo>
                <a:cubicBezTo>
                  <a:pt x="19551" y="6110"/>
                  <a:pt x="15490" y="2049"/>
                  <a:pt x="10674" y="2049"/>
                </a:cubicBezTo>
                <a:close/>
                <a:moveTo>
                  <a:pt x="15239" y="11968"/>
                </a:moveTo>
                <a:cubicBezTo>
                  <a:pt x="14484" y="11968"/>
                  <a:pt x="14484" y="11968"/>
                  <a:pt x="14484" y="11968"/>
                </a:cubicBezTo>
                <a:cubicBezTo>
                  <a:pt x="8122" y="11968"/>
                  <a:pt x="8122" y="11968"/>
                  <a:pt x="8122" y="11968"/>
                </a:cubicBezTo>
                <a:cubicBezTo>
                  <a:pt x="6361" y="11968"/>
                  <a:pt x="6361" y="11968"/>
                  <a:pt x="6361" y="11968"/>
                </a:cubicBezTo>
                <a:cubicBezTo>
                  <a:pt x="5858" y="11968"/>
                  <a:pt x="5319" y="11429"/>
                  <a:pt x="5319" y="10926"/>
                </a:cubicBezTo>
                <a:cubicBezTo>
                  <a:pt x="5319" y="10171"/>
                  <a:pt x="5858" y="9919"/>
                  <a:pt x="6361" y="9919"/>
                </a:cubicBezTo>
                <a:cubicBezTo>
                  <a:pt x="9668" y="9919"/>
                  <a:pt x="9668" y="9919"/>
                  <a:pt x="9668" y="9919"/>
                </a:cubicBezTo>
                <a:cubicBezTo>
                  <a:pt x="11681" y="9919"/>
                  <a:pt x="11681" y="9919"/>
                  <a:pt x="11681" y="9919"/>
                </a:cubicBezTo>
                <a:cubicBezTo>
                  <a:pt x="15239" y="9919"/>
                  <a:pt x="15239" y="9919"/>
                  <a:pt x="15239" y="9919"/>
                </a:cubicBezTo>
                <a:cubicBezTo>
                  <a:pt x="15742" y="9919"/>
                  <a:pt x="16245" y="10171"/>
                  <a:pt x="16245" y="10926"/>
                </a:cubicBezTo>
                <a:cubicBezTo>
                  <a:pt x="16245" y="11429"/>
                  <a:pt x="15742" y="11968"/>
                  <a:pt x="15239" y="11968"/>
                </a:cubicBezTo>
                <a:close/>
              </a:path>
            </a:pathLst>
          </a:custGeom>
          <a:solidFill>
            <a:srgbClr val="FF0000"/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ctr">
            <a:noAutofit/>
          </a:bodyPr>
          <a:lstStyle/>
          <a:p>
            <a:pPr defTabSz="609600" hangingPunct="0">
              <a:defRPr/>
            </a:pPr>
            <a:endParaRPr sz="2400"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3B4176-AC56-AE47-95F1-4E0A6FF4DF36}"/>
              </a:ext>
            </a:extLst>
          </p:cNvPr>
          <p:cNvSpPr/>
          <p:nvPr/>
        </p:nvSpPr>
        <p:spPr>
          <a:xfrm>
            <a:off x="9784471" y="3861913"/>
            <a:ext cx="535185" cy="529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926"/>
                </a:moveTo>
                <a:cubicBezTo>
                  <a:pt x="21600" y="20594"/>
                  <a:pt x="21600" y="20594"/>
                  <a:pt x="21600" y="20594"/>
                </a:cubicBezTo>
                <a:cubicBezTo>
                  <a:pt x="21600" y="21348"/>
                  <a:pt x="21097" y="21600"/>
                  <a:pt x="20594" y="21600"/>
                </a:cubicBezTo>
                <a:cubicBezTo>
                  <a:pt x="10674" y="21600"/>
                  <a:pt x="10674" y="21600"/>
                  <a:pt x="10674" y="21600"/>
                </a:cubicBezTo>
                <a:cubicBezTo>
                  <a:pt x="4816" y="21600"/>
                  <a:pt x="0" y="16784"/>
                  <a:pt x="0" y="10926"/>
                </a:cubicBezTo>
                <a:cubicBezTo>
                  <a:pt x="0" y="4852"/>
                  <a:pt x="4816" y="0"/>
                  <a:pt x="10674" y="0"/>
                </a:cubicBezTo>
                <a:cubicBezTo>
                  <a:pt x="16748" y="0"/>
                  <a:pt x="21600" y="4852"/>
                  <a:pt x="21600" y="10926"/>
                </a:cubicBezTo>
                <a:close/>
                <a:moveTo>
                  <a:pt x="10674" y="2049"/>
                </a:moveTo>
                <a:cubicBezTo>
                  <a:pt x="5858" y="2049"/>
                  <a:pt x="2049" y="6110"/>
                  <a:pt x="2049" y="10926"/>
                </a:cubicBezTo>
                <a:cubicBezTo>
                  <a:pt x="2049" y="15778"/>
                  <a:pt x="5858" y="19551"/>
                  <a:pt x="10674" y="19551"/>
                </a:cubicBezTo>
                <a:cubicBezTo>
                  <a:pt x="15490" y="19551"/>
                  <a:pt x="19551" y="15778"/>
                  <a:pt x="19551" y="10926"/>
                </a:cubicBezTo>
                <a:cubicBezTo>
                  <a:pt x="19551" y="6110"/>
                  <a:pt x="15490" y="2049"/>
                  <a:pt x="10674" y="2049"/>
                </a:cubicBezTo>
                <a:close/>
                <a:moveTo>
                  <a:pt x="15239" y="11968"/>
                </a:moveTo>
                <a:cubicBezTo>
                  <a:pt x="14484" y="11968"/>
                  <a:pt x="14484" y="11968"/>
                  <a:pt x="14484" y="11968"/>
                </a:cubicBezTo>
                <a:cubicBezTo>
                  <a:pt x="8122" y="11968"/>
                  <a:pt x="8122" y="11968"/>
                  <a:pt x="8122" y="11968"/>
                </a:cubicBezTo>
                <a:cubicBezTo>
                  <a:pt x="6361" y="11968"/>
                  <a:pt x="6361" y="11968"/>
                  <a:pt x="6361" y="11968"/>
                </a:cubicBezTo>
                <a:cubicBezTo>
                  <a:pt x="5858" y="11968"/>
                  <a:pt x="5319" y="11429"/>
                  <a:pt x="5319" y="10926"/>
                </a:cubicBezTo>
                <a:cubicBezTo>
                  <a:pt x="5319" y="10171"/>
                  <a:pt x="5858" y="9919"/>
                  <a:pt x="6361" y="9919"/>
                </a:cubicBezTo>
                <a:cubicBezTo>
                  <a:pt x="9668" y="9919"/>
                  <a:pt x="9668" y="9919"/>
                  <a:pt x="9668" y="9919"/>
                </a:cubicBezTo>
                <a:cubicBezTo>
                  <a:pt x="11681" y="9919"/>
                  <a:pt x="11681" y="9919"/>
                  <a:pt x="11681" y="9919"/>
                </a:cubicBezTo>
                <a:cubicBezTo>
                  <a:pt x="15239" y="9919"/>
                  <a:pt x="15239" y="9919"/>
                  <a:pt x="15239" y="9919"/>
                </a:cubicBezTo>
                <a:cubicBezTo>
                  <a:pt x="15742" y="9919"/>
                  <a:pt x="16245" y="10171"/>
                  <a:pt x="16245" y="10926"/>
                </a:cubicBezTo>
                <a:cubicBezTo>
                  <a:pt x="16245" y="11429"/>
                  <a:pt x="15742" y="11968"/>
                  <a:pt x="15239" y="11968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ctr">
            <a:noAutofit/>
          </a:bodyPr>
          <a:lstStyle/>
          <a:p>
            <a:pPr defTabSz="609600" hangingPunct="0">
              <a:defRPr/>
            </a:pPr>
            <a:endParaRPr sz="2400"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9CFA8D-CF7B-4240-95F3-3CBED51833C7}"/>
              </a:ext>
            </a:extLst>
          </p:cNvPr>
          <p:cNvSpPr/>
          <p:nvPr/>
        </p:nvSpPr>
        <p:spPr>
          <a:xfrm>
            <a:off x="9784470" y="4442586"/>
            <a:ext cx="535185" cy="529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926"/>
                </a:moveTo>
                <a:cubicBezTo>
                  <a:pt x="21600" y="20594"/>
                  <a:pt x="21600" y="20594"/>
                  <a:pt x="21600" y="20594"/>
                </a:cubicBezTo>
                <a:cubicBezTo>
                  <a:pt x="21600" y="21348"/>
                  <a:pt x="21097" y="21600"/>
                  <a:pt x="20594" y="21600"/>
                </a:cubicBezTo>
                <a:cubicBezTo>
                  <a:pt x="10674" y="21600"/>
                  <a:pt x="10674" y="21600"/>
                  <a:pt x="10674" y="21600"/>
                </a:cubicBezTo>
                <a:cubicBezTo>
                  <a:pt x="4816" y="21600"/>
                  <a:pt x="0" y="16784"/>
                  <a:pt x="0" y="10926"/>
                </a:cubicBezTo>
                <a:cubicBezTo>
                  <a:pt x="0" y="4852"/>
                  <a:pt x="4816" y="0"/>
                  <a:pt x="10674" y="0"/>
                </a:cubicBezTo>
                <a:cubicBezTo>
                  <a:pt x="16748" y="0"/>
                  <a:pt x="21600" y="4852"/>
                  <a:pt x="21600" y="10926"/>
                </a:cubicBezTo>
                <a:close/>
                <a:moveTo>
                  <a:pt x="10674" y="2049"/>
                </a:moveTo>
                <a:cubicBezTo>
                  <a:pt x="5858" y="2049"/>
                  <a:pt x="2049" y="6110"/>
                  <a:pt x="2049" y="10926"/>
                </a:cubicBezTo>
                <a:cubicBezTo>
                  <a:pt x="2049" y="15778"/>
                  <a:pt x="5858" y="19551"/>
                  <a:pt x="10674" y="19551"/>
                </a:cubicBezTo>
                <a:cubicBezTo>
                  <a:pt x="15490" y="19551"/>
                  <a:pt x="19551" y="15778"/>
                  <a:pt x="19551" y="10926"/>
                </a:cubicBezTo>
                <a:cubicBezTo>
                  <a:pt x="19551" y="6110"/>
                  <a:pt x="15490" y="2049"/>
                  <a:pt x="10674" y="2049"/>
                </a:cubicBezTo>
                <a:close/>
                <a:moveTo>
                  <a:pt x="15239" y="11968"/>
                </a:moveTo>
                <a:cubicBezTo>
                  <a:pt x="14484" y="11968"/>
                  <a:pt x="14484" y="11968"/>
                  <a:pt x="14484" y="11968"/>
                </a:cubicBezTo>
                <a:cubicBezTo>
                  <a:pt x="8122" y="11968"/>
                  <a:pt x="8122" y="11968"/>
                  <a:pt x="8122" y="11968"/>
                </a:cubicBezTo>
                <a:cubicBezTo>
                  <a:pt x="6361" y="11968"/>
                  <a:pt x="6361" y="11968"/>
                  <a:pt x="6361" y="11968"/>
                </a:cubicBezTo>
                <a:cubicBezTo>
                  <a:pt x="5858" y="11968"/>
                  <a:pt x="5319" y="11429"/>
                  <a:pt x="5319" y="10926"/>
                </a:cubicBezTo>
                <a:cubicBezTo>
                  <a:pt x="5319" y="10171"/>
                  <a:pt x="5858" y="9919"/>
                  <a:pt x="6361" y="9919"/>
                </a:cubicBezTo>
                <a:cubicBezTo>
                  <a:pt x="9668" y="9919"/>
                  <a:pt x="9668" y="9919"/>
                  <a:pt x="9668" y="9919"/>
                </a:cubicBezTo>
                <a:cubicBezTo>
                  <a:pt x="11681" y="9919"/>
                  <a:pt x="11681" y="9919"/>
                  <a:pt x="11681" y="9919"/>
                </a:cubicBezTo>
                <a:cubicBezTo>
                  <a:pt x="15239" y="9919"/>
                  <a:pt x="15239" y="9919"/>
                  <a:pt x="15239" y="9919"/>
                </a:cubicBezTo>
                <a:cubicBezTo>
                  <a:pt x="15742" y="9919"/>
                  <a:pt x="16245" y="10171"/>
                  <a:pt x="16245" y="10926"/>
                </a:cubicBezTo>
                <a:cubicBezTo>
                  <a:pt x="16245" y="11429"/>
                  <a:pt x="15742" y="11968"/>
                  <a:pt x="15239" y="11968"/>
                </a:cubicBezTo>
                <a:close/>
              </a:path>
            </a:pathLst>
          </a:custGeom>
          <a:solidFill>
            <a:srgbClr val="92D050"/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ctr">
            <a:noAutofit/>
          </a:bodyPr>
          <a:lstStyle/>
          <a:p>
            <a:pPr defTabSz="609600" hangingPunct="0">
              <a:defRPr/>
            </a:pPr>
            <a:endParaRPr sz="2400"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E3E3E6F-F5FB-484B-B1CB-50CDC995E260}"/>
              </a:ext>
            </a:extLst>
          </p:cNvPr>
          <p:cNvSpPr/>
          <p:nvPr/>
        </p:nvSpPr>
        <p:spPr>
          <a:xfrm>
            <a:off x="9784469" y="5338943"/>
            <a:ext cx="535185" cy="529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926"/>
                </a:moveTo>
                <a:cubicBezTo>
                  <a:pt x="21600" y="20594"/>
                  <a:pt x="21600" y="20594"/>
                  <a:pt x="21600" y="20594"/>
                </a:cubicBezTo>
                <a:cubicBezTo>
                  <a:pt x="21600" y="21348"/>
                  <a:pt x="21097" y="21600"/>
                  <a:pt x="20594" y="21600"/>
                </a:cubicBezTo>
                <a:cubicBezTo>
                  <a:pt x="10674" y="21600"/>
                  <a:pt x="10674" y="21600"/>
                  <a:pt x="10674" y="21600"/>
                </a:cubicBezTo>
                <a:cubicBezTo>
                  <a:pt x="4816" y="21600"/>
                  <a:pt x="0" y="16784"/>
                  <a:pt x="0" y="10926"/>
                </a:cubicBezTo>
                <a:cubicBezTo>
                  <a:pt x="0" y="4852"/>
                  <a:pt x="4816" y="0"/>
                  <a:pt x="10674" y="0"/>
                </a:cubicBezTo>
                <a:cubicBezTo>
                  <a:pt x="16748" y="0"/>
                  <a:pt x="21600" y="4852"/>
                  <a:pt x="21600" y="10926"/>
                </a:cubicBezTo>
                <a:close/>
                <a:moveTo>
                  <a:pt x="10674" y="2049"/>
                </a:moveTo>
                <a:cubicBezTo>
                  <a:pt x="5858" y="2049"/>
                  <a:pt x="2049" y="6110"/>
                  <a:pt x="2049" y="10926"/>
                </a:cubicBezTo>
                <a:cubicBezTo>
                  <a:pt x="2049" y="15778"/>
                  <a:pt x="5858" y="19551"/>
                  <a:pt x="10674" y="19551"/>
                </a:cubicBezTo>
                <a:cubicBezTo>
                  <a:pt x="15490" y="19551"/>
                  <a:pt x="19551" y="15778"/>
                  <a:pt x="19551" y="10926"/>
                </a:cubicBezTo>
                <a:cubicBezTo>
                  <a:pt x="19551" y="6110"/>
                  <a:pt x="15490" y="2049"/>
                  <a:pt x="10674" y="2049"/>
                </a:cubicBezTo>
                <a:close/>
                <a:moveTo>
                  <a:pt x="15239" y="11968"/>
                </a:moveTo>
                <a:cubicBezTo>
                  <a:pt x="14484" y="11968"/>
                  <a:pt x="14484" y="11968"/>
                  <a:pt x="14484" y="11968"/>
                </a:cubicBezTo>
                <a:cubicBezTo>
                  <a:pt x="8122" y="11968"/>
                  <a:pt x="8122" y="11968"/>
                  <a:pt x="8122" y="11968"/>
                </a:cubicBezTo>
                <a:cubicBezTo>
                  <a:pt x="6361" y="11968"/>
                  <a:pt x="6361" y="11968"/>
                  <a:pt x="6361" y="11968"/>
                </a:cubicBezTo>
                <a:cubicBezTo>
                  <a:pt x="5858" y="11968"/>
                  <a:pt x="5319" y="11429"/>
                  <a:pt x="5319" y="10926"/>
                </a:cubicBezTo>
                <a:cubicBezTo>
                  <a:pt x="5319" y="10171"/>
                  <a:pt x="5858" y="9919"/>
                  <a:pt x="6361" y="9919"/>
                </a:cubicBezTo>
                <a:cubicBezTo>
                  <a:pt x="9668" y="9919"/>
                  <a:pt x="9668" y="9919"/>
                  <a:pt x="9668" y="9919"/>
                </a:cubicBezTo>
                <a:cubicBezTo>
                  <a:pt x="11681" y="9919"/>
                  <a:pt x="11681" y="9919"/>
                  <a:pt x="11681" y="9919"/>
                </a:cubicBezTo>
                <a:cubicBezTo>
                  <a:pt x="15239" y="9919"/>
                  <a:pt x="15239" y="9919"/>
                  <a:pt x="15239" y="9919"/>
                </a:cubicBezTo>
                <a:cubicBezTo>
                  <a:pt x="15742" y="9919"/>
                  <a:pt x="16245" y="10171"/>
                  <a:pt x="16245" y="10926"/>
                </a:cubicBezTo>
                <a:cubicBezTo>
                  <a:pt x="16245" y="11429"/>
                  <a:pt x="15742" y="11968"/>
                  <a:pt x="15239" y="11968"/>
                </a:cubicBezTo>
                <a:close/>
              </a:path>
            </a:pathLst>
          </a:custGeom>
          <a:solidFill>
            <a:srgbClr val="00B050"/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ctr">
            <a:noAutofit/>
          </a:bodyPr>
          <a:lstStyle/>
          <a:p>
            <a:pPr defTabSz="609600" hangingPunct="0">
              <a:defRPr/>
            </a:pPr>
            <a:endParaRPr sz="2400"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454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C7FD37D-C9CE-5F40-A44E-7479AD706B57}"/>
              </a:ext>
            </a:extLst>
          </p:cNvPr>
          <p:cNvGrpSpPr/>
          <p:nvPr/>
        </p:nvGrpSpPr>
        <p:grpSpPr>
          <a:xfrm>
            <a:off x="-100247" y="4825280"/>
            <a:ext cx="2554162" cy="2565418"/>
            <a:chOff x="-100247" y="4825280"/>
            <a:chExt cx="2554162" cy="2565418"/>
          </a:xfrm>
        </p:grpSpPr>
        <p:sp>
          <p:nvSpPr>
            <p:cNvPr id="5" name="Isosceles Triangle 18">
              <a:extLst>
                <a:ext uri="{FF2B5EF4-FFF2-40B4-BE49-F238E27FC236}">
                  <a16:creationId xmlns:a16="http://schemas.microsoft.com/office/drawing/2014/main" id="{B51B4878-80C4-FC4D-B3AD-7F64A5D153D3}"/>
                </a:ext>
              </a:extLst>
            </p:cNvPr>
            <p:cNvSpPr/>
            <p:nvPr/>
          </p:nvSpPr>
          <p:spPr>
            <a:xfrm>
              <a:off x="-16831" y="4825280"/>
              <a:ext cx="2470746" cy="2052978"/>
            </a:xfrm>
            <a:custGeom>
              <a:avLst/>
              <a:gdLst>
                <a:gd name="connsiteX0" fmla="*/ 0 w 6217025"/>
                <a:gd name="connsiteY0" fmla="*/ 4587637 h 4587637"/>
                <a:gd name="connsiteX1" fmla="*/ 3108513 w 6217025"/>
                <a:gd name="connsiteY1" fmla="*/ 0 h 4587637"/>
                <a:gd name="connsiteX2" fmla="*/ 6217025 w 6217025"/>
                <a:gd name="connsiteY2" fmla="*/ 4587637 h 4587637"/>
                <a:gd name="connsiteX3" fmla="*/ 0 w 6217025"/>
                <a:gd name="connsiteY3" fmla="*/ 4587637 h 4587637"/>
                <a:gd name="connsiteX0" fmla="*/ 0 w 3731402"/>
                <a:gd name="connsiteY0" fmla="*/ 4587637 h 4587637"/>
                <a:gd name="connsiteX1" fmla="*/ 622890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31402"/>
                <a:gd name="connsiteY0" fmla="*/ 4587637 h 4587637"/>
                <a:gd name="connsiteX1" fmla="*/ 120614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05644"/>
                <a:gd name="connsiteY0" fmla="*/ 4600515 h 4600515"/>
                <a:gd name="connsiteX1" fmla="*/ 94856 w 3705644"/>
                <a:gd name="connsiteY1" fmla="*/ 0 h 4600515"/>
                <a:gd name="connsiteX2" fmla="*/ 3705644 w 3705644"/>
                <a:gd name="connsiteY2" fmla="*/ 4587637 h 4600515"/>
                <a:gd name="connsiteX3" fmla="*/ 0 w 3705644"/>
                <a:gd name="connsiteY3" fmla="*/ 4600515 h 4600515"/>
                <a:gd name="connsiteX0" fmla="*/ 381662 w 3610788"/>
                <a:gd name="connsiteY0" fmla="*/ 4188391 h 4587637"/>
                <a:gd name="connsiteX1" fmla="*/ 0 w 3610788"/>
                <a:gd name="connsiteY1" fmla="*/ 0 h 4587637"/>
                <a:gd name="connsiteX2" fmla="*/ 3610788 w 3610788"/>
                <a:gd name="connsiteY2" fmla="*/ 4587637 h 4587637"/>
                <a:gd name="connsiteX3" fmla="*/ 381662 w 3610788"/>
                <a:gd name="connsiteY3" fmla="*/ 4188391 h 4587637"/>
                <a:gd name="connsiteX0" fmla="*/ 0 w 3628371"/>
                <a:gd name="connsiteY0" fmla="*/ 4574757 h 4587637"/>
                <a:gd name="connsiteX1" fmla="*/ 17583 w 3628371"/>
                <a:gd name="connsiteY1" fmla="*/ 0 h 4587637"/>
                <a:gd name="connsiteX2" fmla="*/ 3628371 w 3628371"/>
                <a:gd name="connsiteY2" fmla="*/ 4587637 h 4587637"/>
                <a:gd name="connsiteX3" fmla="*/ 0 w 3628371"/>
                <a:gd name="connsiteY3" fmla="*/ 4574757 h 4587637"/>
                <a:gd name="connsiteX0" fmla="*/ 0 w 3628371"/>
                <a:gd name="connsiteY0" fmla="*/ 3954555 h 3967435"/>
                <a:gd name="connsiteX1" fmla="*/ 1297743 w 3628371"/>
                <a:gd name="connsiteY1" fmla="*/ 0 h 3967435"/>
                <a:gd name="connsiteX2" fmla="*/ 3628371 w 3628371"/>
                <a:gd name="connsiteY2" fmla="*/ 3967435 h 3967435"/>
                <a:gd name="connsiteX3" fmla="*/ 0 w 3628371"/>
                <a:gd name="connsiteY3" fmla="*/ 3954555 h 3967435"/>
                <a:gd name="connsiteX0" fmla="*/ 14222 w 3642593"/>
                <a:gd name="connsiteY0" fmla="*/ 3779626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14222 w 3642593"/>
                <a:gd name="connsiteY3" fmla="*/ 3779626 h 3792506"/>
                <a:gd name="connsiteX0" fmla="*/ 340225 w 3642593"/>
                <a:gd name="connsiteY0" fmla="*/ 3143522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340225 w 3642593"/>
                <a:gd name="connsiteY3" fmla="*/ 3143522 h 3792506"/>
                <a:gd name="connsiteX0" fmla="*/ 762 w 3652987"/>
                <a:gd name="connsiteY0" fmla="*/ 3787578 h 3792506"/>
                <a:gd name="connsiteX1" fmla="*/ 10394 w 3652987"/>
                <a:gd name="connsiteY1" fmla="*/ 0 h 3792506"/>
                <a:gd name="connsiteX2" fmla="*/ 3652987 w 3652987"/>
                <a:gd name="connsiteY2" fmla="*/ 3792506 h 3792506"/>
                <a:gd name="connsiteX3" fmla="*/ 762 w 3652987"/>
                <a:gd name="connsiteY3" fmla="*/ 3787578 h 3792506"/>
                <a:gd name="connsiteX0" fmla="*/ 14 w 3652239"/>
                <a:gd name="connsiteY0" fmla="*/ 3544418 h 3549346"/>
                <a:gd name="connsiteX1" fmla="*/ 1245702 w 3652239"/>
                <a:gd name="connsiteY1" fmla="*/ 0 h 3549346"/>
                <a:gd name="connsiteX2" fmla="*/ 3652239 w 3652239"/>
                <a:gd name="connsiteY2" fmla="*/ 3549346 h 3549346"/>
                <a:gd name="connsiteX3" fmla="*/ 14 w 3652239"/>
                <a:gd name="connsiteY3" fmla="*/ 3544418 h 3549346"/>
                <a:gd name="connsiteX0" fmla="*/ 28995 w 3681220"/>
                <a:gd name="connsiteY0" fmla="*/ 3220205 h 3225133"/>
                <a:gd name="connsiteX1" fmla="*/ 0 w 3681220"/>
                <a:gd name="connsiteY1" fmla="*/ 0 h 3225133"/>
                <a:gd name="connsiteX2" fmla="*/ 3681220 w 3681220"/>
                <a:gd name="connsiteY2" fmla="*/ 3225133 h 3225133"/>
                <a:gd name="connsiteX3" fmla="*/ 28995 w 3681220"/>
                <a:gd name="connsiteY3" fmla="*/ 3220205 h 3225133"/>
                <a:gd name="connsiteX0" fmla="*/ 79 w 3652304"/>
                <a:gd name="connsiteY0" fmla="*/ 3199942 h 3204870"/>
                <a:gd name="connsiteX1" fmla="*/ 202844 w 3652304"/>
                <a:gd name="connsiteY1" fmla="*/ 0 h 3204870"/>
                <a:gd name="connsiteX2" fmla="*/ 3652304 w 3652304"/>
                <a:gd name="connsiteY2" fmla="*/ 3204870 h 3204870"/>
                <a:gd name="connsiteX3" fmla="*/ 79 w 3652304"/>
                <a:gd name="connsiteY3" fmla="*/ 3199942 h 3204870"/>
                <a:gd name="connsiteX0" fmla="*/ 762 w 3652987"/>
                <a:gd name="connsiteY0" fmla="*/ 3179679 h 3184607"/>
                <a:gd name="connsiteX1" fmla="*/ 10392 w 3652987"/>
                <a:gd name="connsiteY1" fmla="*/ 0 h 3184607"/>
                <a:gd name="connsiteX2" fmla="*/ 3652987 w 3652987"/>
                <a:gd name="connsiteY2" fmla="*/ 3184607 h 3184607"/>
                <a:gd name="connsiteX3" fmla="*/ 762 w 3652987"/>
                <a:gd name="connsiteY3" fmla="*/ 3179679 h 318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2987" h="3184607">
                  <a:moveTo>
                    <a:pt x="762" y="3179679"/>
                  </a:moveTo>
                  <a:cubicBezTo>
                    <a:pt x="-3979" y="1919804"/>
                    <a:pt x="15133" y="1259875"/>
                    <a:pt x="10392" y="0"/>
                  </a:cubicBezTo>
                  <a:lnTo>
                    <a:pt x="3652987" y="3184607"/>
                  </a:lnTo>
                  <a:lnTo>
                    <a:pt x="762" y="3179679"/>
                  </a:lnTo>
                  <a:close/>
                </a:path>
              </a:pathLst>
            </a:custGeom>
            <a:solidFill>
              <a:srgbClr val="00919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accent4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222CA46-B02D-EF40-BCAA-E234CE54A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247" y="5507126"/>
              <a:ext cx="1883572" cy="1883572"/>
            </a:xfrm>
            <a:prstGeom prst="rect">
              <a:avLst/>
            </a:prstGeom>
          </p:spPr>
        </p:pic>
      </p:grpSp>
      <p:pic>
        <p:nvPicPr>
          <p:cNvPr id="2052" name="Picture 4" descr="спасибо за внимание Gif Png - Fotoblogs24.blogspot.com">
            <a:extLst>
              <a:ext uri="{FF2B5EF4-FFF2-40B4-BE49-F238E27FC236}">
                <a16:creationId xmlns:a16="http://schemas.microsoft.com/office/drawing/2014/main" id="{3C815076-5DF5-DC40-AACB-B39E5BE1C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54743"/>
            <a:ext cx="7910286" cy="593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57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7C9ED-7309-C744-854D-472B1DDC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Почему оптимизация зарплат?</a:t>
            </a:r>
            <a:endParaRPr lang="en-G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CA5F3-F18F-B849-BB41-2B05E1629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716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E" dirty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Причины:</a:t>
            </a:r>
          </a:p>
          <a:p>
            <a:pPr lvl="1"/>
            <a:r>
              <a:rPr lang="ru-RU" dirty="0">
                <a:latin typeface="Century Gothic" panose="020B0502020202020204" pitchFamily="34" charset="0"/>
              </a:rPr>
              <a:t>Запрос ГФ</a:t>
            </a:r>
          </a:p>
          <a:p>
            <a:pPr lvl="1"/>
            <a:r>
              <a:rPr lang="ru-RU" dirty="0">
                <a:latin typeface="Century Gothic" panose="020B0502020202020204" pitchFamily="34" charset="0"/>
              </a:rPr>
              <a:t>Тенденция к снижению внешнего финансирования </a:t>
            </a:r>
          </a:p>
          <a:p>
            <a:pPr lvl="1"/>
            <a:r>
              <a:rPr lang="ru-RU" dirty="0">
                <a:latin typeface="Century Gothic" panose="020B0502020202020204" pitchFamily="34" charset="0"/>
              </a:rPr>
              <a:t>Национальное Финансирование государственного и негосударственного сектора</a:t>
            </a:r>
            <a:r>
              <a:rPr lang="en-US" dirty="0">
                <a:latin typeface="Century Gothic" panose="020B0502020202020204" pitchFamily="34" charset="0"/>
              </a:rPr>
              <a:t> - </a:t>
            </a:r>
            <a:r>
              <a:rPr lang="ru-RU" dirty="0">
                <a:latin typeface="Century Gothic" panose="020B0502020202020204" pitchFamily="34" charset="0"/>
              </a:rPr>
              <a:t>заключение договоров с СР, который не сможет компенсировать заработную плату, финансируемую донорами.</a:t>
            </a:r>
          </a:p>
          <a:p>
            <a:pPr marL="0" indent="0">
              <a:buNone/>
            </a:pPr>
            <a:endParaRPr lang="ru-RU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entury Gothic" panose="020B0502020202020204" pitchFamily="34" charset="0"/>
              </a:rPr>
              <a:t>Главная цель: </a:t>
            </a:r>
          </a:p>
          <a:p>
            <a:pPr marL="0" indent="0">
              <a:buNone/>
            </a:pPr>
            <a:endParaRPr lang="en-GE" dirty="0">
              <a:latin typeface="Century Gothic" panose="020B0502020202020204" pitchFamily="34" charset="0"/>
            </a:endParaRPr>
          </a:p>
          <a:p>
            <a:pPr lvl="1"/>
            <a:r>
              <a:rPr lang="ru-RU" dirty="0">
                <a:latin typeface="Century Gothic" panose="020B0502020202020204" pitchFamily="34" charset="0"/>
              </a:rPr>
              <a:t>Подготовить СР к безболезненному переходу на национальное финансирование </a:t>
            </a:r>
            <a:r>
              <a:rPr lang="en-US" dirty="0">
                <a:latin typeface="Century Gothic" panose="020B0502020202020204" pitchFamily="34" charset="0"/>
              </a:rPr>
              <a:t>- </a:t>
            </a:r>
            <a:endParaRPr lang="en-GE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950244-5DA4-2449-8E43-E3B825CBBBD1}"/>
              </a:ext>
            </a:extLst>
          </p:cNvPr>
          <p:cNvGrpSpPr/>
          <p:nvPr/>
        </p:nvGrpSpPr>
        <p:grpSpPr>
          <a:xfrm>
            <a:off x="-100247" y="4825280"/>
            <a:ext cx="2554162" cy="2565418"/>
            <a:chOff x="-100247" y="4825280"/>
            <a:chExt cx="2554162" cy="2565418"/>
          </a:xfrm>
        </p:grpSpPr>
        <p:sp>
          <p:nvSpPr>
            <p:cNvPr id="6" name="Isosceles Triangle 18">
              <a:extLst>
                <a:ext uri="{FF2B5EF4-FFF2-40B4-BE49-F238E27FC236}">
                  <a16:creationId xmlns:a16="http://schemas.microsoft.com/office/drawing/2014/main" id="{FD462F29-E0E0-4C44-B102-7D7A2A3729A1}"/>
                </a:ext>
              </a:extLst>
            </p:cNvPr>
            <p:cNvSpPr/>
            <p:nvPr/>
          </p:nvSpPr>
          <p:spPr>
            <a:xfrm>
              <a:off x="-16831" y="4825280"/>
              <a:ext cx="2470746" cy="2052978"/>
            </a:xfrm>
            <a:custGeom>
              <a:avLst/>
              <a:gdLst>
                <a:gd name="connsiteX0" fmla="*/ 0 w 6217025"/>
                <a:gd name="connsiteY0" fmla="*/ 4587637 h 4587637"/>
                <a:gd name="connsiteX1" fmla="*/ 3108513 w 6217025"/>
                <a:gd name="connsiteY1" fmla="*/ 0 h 4587637"/>
                <a:gd name="connsiteX2" fmla="*/ 6217025 w 6217025"/>
                <a:gd name="connsiteY2" fmla="*/ 4587637 h 4587637"/>
                <a:gd name="connsiteX3" fmla="*/ 0 w 6217025"/>
                <a:gd name="connsiteY3" fmla="*/ 4587637 h 4587637"/>
                <a:gd name="connsiteX0" fmla="*/ 0 w 3731402"/>
                <a:gd name="connsiteY0" fmla="*/ 4587637 h 4587637"/>
                <a:gd name="connsiteX1" fmla="*/ 622890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31402"/>
                <a:gd name="connsiteY0" fmla="*/ 4587637 h 4587637"/>
                <a:gd name="connsiteX1" fmla="*/ 120614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05644"/>
                <a:gd name="connsiteY0" fmla="*/ 4600515 h 4600515"/>
                <a:gd name="connsiteX1" fmla="*/ 94856 w 3705644"/>
                <a:gd name="connsiteY1" fmla="*/ 0 h 4600515"/>
                <a:gd name="connsiteX2" fmla="*/ 3705644 w 3705644"/>
                <a:gd name="connsiteY2" fmla="*/ 4587637 h 4600515"/>
                <a:gd name="connsiteX3" fmla="*/ 0 w 3705644"/>
                <a:gd name="connsiteY3" fmla="*/ 4600515 h 4600515"/>
                <a:gd name="connsiteX0" fmla="*/ 381662 w 3610788"/>
                <a:gd name="connsiteY0" fmla="*/ 4188391 h 4587637"/>
                <a:gd name="connsiteX1" fmla="*/ 0 w 3610788"/>
                <a:gd name="connsiteY1" fmla="*/ 0 h 4587637"/>
                <a:gd name="connsiteX2" fmla="*/ 3610788 w 3610788"/>
                <a:gd name="connsiteY2" fmla="*/ 4587637 h 4587637"/>
                <a:gd name="connsiteX3" fmla="*/ 381662 w 3610788"/>
                <a:gd name="connsiteY3" fmla="*/ 4188391 h 4587637"/>
                <a:gd name="connsiteX0" fmla="*/ 0 w 3628371"/>
                <a:gd name="connsiteY0" fmla="*/ 4574757 h 4587637"/>
                <a:gd name="connsiteX1" fmla="*/ 17583 w 3628371"/>
                <a:gd name="connsiteY1" fmla="*/ 0 h 4587637"/>
                <a:gd name="connsiteX2" fmla="*/ 3628371 w 3628371"/>
                <a:gd name="connsiteY2" fmla="*/ 4587637 h 4587637"/>
                <a:gd name="connsiteX3" fmla="*/ 0 w 3628371"/>
                <a:gd name="connsiteY3" fmla="*/ 4574757 h 4587637"/>
                <a:gd name="connsiteX0" fmla="*/ 0 w 3628371"/>
                <a:gd name="connsiteY0" fmla="*/ 3954555 h 3967435"/>
                <a:gd name="connsiteX1" fmla="*/ 1297743 w 3628371"/>
                <a:gd name="connsiteY1" fmla="*/ 0 h 3967435"/>
                <a:gd name="connsiteX2" fmla="*/ 3628371 w 3628371"/>
                <a:gd name="connsiteY2" fmla="*/ 3967435 h 3967435"/>
                <a:gd name="connsiteX3" fmla="*/ 0 w 3628371"/>
                <a:gd name="connsiteY3" fmla="*/ 3954555 h 3967435"/>
                <a:gd name="connsiteX0" fmla="*/ 14222 w 3642593"/>
                <a:gd name="connsiteY0" fmla="*/ 3779626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14222 w 3642593"/>
                <a:gd name="connsiteY3" fmla="*/ 3779626 h 3792506"/>
                <a:gd name="connsiteX0" fmla="*/ 340225 w 3642593"/>
                <a:gd name="connsiteY0" fmla="*/ 3143522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340225 w 3642593"/>
                <a:gd name="connsiteY3" fmla="*/ 3143522 h 3792506"/>
                <a:gd name="connsiteX0" fmla="*/ 762 w 3652987"/>
                <a:gd name="connsiteY0" fmla="*/ 3787578 h 3792506"/>
                <a:gd name="connsiteX1" fmla="*/ 10394 w 3652987"/>
                <a:gd name="connsiteY1" fmla="*/ 0 h 3792506"/>
                <a:gd name="connsiteX2" fmla="*/ 3652987 w 3652987"/>
                <a:gd name="connsiteY2" fmla="*/ 3792506 h 3792506"/>
                <a:gd name="connsiteX3" fmla="*/ 762 w 3652987"/>
                <a:gd name="connsiteY3" fmla="*/ 3787578 h 3792506"/>
                <a:gd name="connsiteX0" fmla="*/ 14 w 3652239"/>
                <a:gd name="connsiteY0" fmla="*/ 3544418 h 3549346"/>
                <a:gd name="connsiteX1" fmla="*/ 1245702 w 3652239"/>
                <a:gd name="connsiteY1" fmla="*/ 0 h 3549346"/>
                <a:gd name="connsiteX2" fmla="*/ 3652239 w 3652239"/>
                <a:gd name="connsiteY2" fmla="*/ 3549346 h 3549346"/>
                <a:gd name="connsiteX3" fmla="*/ 14 w 3652239"/>
                <a:gd name="connsiteY3" fmla="*/ 3544418 h 3549346"/>
                <a:gd name="connsiteX0" fmla="*/ 28995 w 3681220"/>
                <a:gd name="connsiteY0" fmla="*/ 3220205 h 3225133"/>
                <a:gd name="connsiteX1" fmla="*/ 0 w 3681220"/>
                <a:gd name="connsiteY1" fmla="*/ 0 h 3225133"/>
                <a:gd name="connsiteX2" fmla="*/ 3681220 w 3681220"/>
                <a:gd name="connsiteY2" fmla="*/ 3225133 h 3225133"/>
                <a:gd name="connsiteX3" fmla="*/ 28995 w 3681220"/>
                <a:gd name="connsiteY3" fmla="*/ 3220205 h 3225133"/>
                <a:gd name="connsiteX0" fmla="*/ 79 w 3652304"/>
                <a:gd name="connsiteY0" fmla="*/ 3199942 h 3204870"/>
                <a:gd name="connsiteX1" fmla="*/ 202844 w 3652304"/>
                <a:gd name="connsiteY1" fmla="*/ 0 h 3204870"/>
                <a:gd name="connsiteX2" fmla="*/ 3652304 w 3652304"/>
                <a:gd name="connsiteY2" fmla="*/ 3204870 h 3204870"/>
                <a:gd name="connsiteX3" fmla="*/ 79 w 3652304"/>
                <a:gd name="connsiteY3" fmla="*/ 3199942 h 3204870"/>
                <a:gd name="connsiteX0" fmla="*/ 762 w 3652987"/>
                <a:gd name="connsiteY0" fmla="*/ 3179679 h 3184607"/>
                <a:gd name="connsiteX1" fmla="*/ 10392 w 3652987"/>
                <a:gd name="connsiteY1" fmla="*/ 0 h 3184607"/>
                <a:gd name="connsiteX2" fmla="*/ 3652987 w 3652987"/>
                <a:gd name="connsiteY2" fmla="*/ 3184607 h 3184607"/>
                <a:gd name="connsiteX3" fmla="*/ 762 w 3652987"/>
                <a:gd name="connsiteY3" fmla="*/ 3179679 h 318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2987" h="3184607">
                  <a:moveTo>
                    <a:pt x="762" y="3179679"/>
                  </a:moveTo>
                  <a:cubicBezTo>
                    <a:pt x="-3979" y="1919804"/>
                    <a:pt x="15133" y="1259875"/>
                    <a:pt x="10392" y="0"/>
                  </a:cubicBezTo>
                  <a:lnTo>
                    <a:pt x="3652987" y="3184607"/>
                  </a:lnTo>
                  <a:lnTo>
                    <a:pt x="762" y="3179679"/>
                  </a:lnTo>
                  <a:close/>
                </a:path>
              </a:pathLst>
            </a:custGeom>
            <a:solidFill>
              <a:srgbClr val="00919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accent4"/>
                </a:solidFill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1849043-9E94-934A-85F2-900F9B42D1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247" y="5507126"/>
              <a:ext cx="1883572" cy="1883572"/>
            </a:xfrm>
            <a:prstGeom prst="rect">
              <a:avLst/>
            </a:prstGeom>
          </p:spPr>
        </p:pic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8433331E-3EC4-D545-B855-9E065FCC2C9D}"/>
              </a:ext>
            </a:extLst>
          </p:cNvPr>
          <p:cNvSpPr/>
          <p:nvPr/>
        </p:nvSpPr>
        <p:spPr>
          <a:xfrm>
            <a:off x="3775662" y="3975100"/>
            <a:ext cx="1088438" cy="965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09" y="21600"/>
                  <a:pt x="0" y="16791"/>
                  <a:pt x="0" y="10800"/>
                </a:cubicBezTo>
                <a:cubicBezTo>
                  <a:pt x="0" y="4809"/>
                  <a:pt x="4809" y="0"/>
                  <a:pt x="10800" y="0"/>
                </a:cubicBezTo>
                <a:cubicBezTo>
                  <a:pt x="16791" y="0"/>
                  <a:pt x="21600" y="4809"/>
                  <a:pt x="21600" y="10800"/>
                </a:cubicBezTo>
                <a:cubicBezTo>
                  <a:pt x="21600" y="16791"/>
                  <a:pt x="16791" y="21600"/>
                  <a:pt x="10800" y="21600"/>
                </a:cubicBezTo>
                <a:moveTo>
                  <a:pt x="10800" y="2025"/>
                </a:moveTo>
                <a:cubicBezTo>
                  <a:pt x="5991" y="2025"/>
                  <a:pt x="2025" y="5991"/>
                  <a:pt x="2025" y="10800"/>
                </a:cubicBezTo>
                <a:cubicBezTo>
                  <a:pt x="2025" y="15609"/>
                  <a:pt x="5991" y="19575"/>
                  <a:pt x="10800" y="19575"/>
                </a:cubicBezTo>
                <a:cubicBezTo>
                  <a:pt x="15609" y="19575"/>
                  <a:pt x="19575" y="15609"/>
                  <a:pt x="19575" y="10800"/>
                </a:cubicBezTo>
                <a:cubicBezTo>
                  <a:pt x="19575" y="5991"/>
                  <a:pt x="15609" y="2025"/>
                  <a:pt x="10800" y="2025"/>
                </a:cubicBezTo>
                <a:moveTo>
                  <a:pt x="10800" y="17212"/>
                </a:moveTo>
                <a:cubicBezTo>
                  <a:pt x="7256" y="17212"/>
                  <a:pt x="4388" y="14344"/>
                  <a:pt x="4388" y="10800"/>
                </a:cubicBezTo>
                <a:cubicBezTo>
                  <a:pt x="4388" y="7256"/>
                  <a:pt x="7256" y="4388"/>
                  <a:pt x="10800" y="4388"/>
                </a:cubicBezTo>
                <a:cubicBezTo>
                  <a:pt x="14344" y="4388"/>
                  <a:pt x="17212" y="7256"/>
                  <a:pt x="17212" y="10800"/>
                </a:cubicBezTo>
                <a:cubicBezTo>
                  <a:pt x="17212" y="14344"/>
                  <a:pt x="14344" y="17212"/>
                  <a:pt x="10800" y="17212"/>
                </a:cubicBezTo>
                <a:moveTo>
                  <a:pt x="10800" y="6413"/>
                </a:moveTo>
                <a:cubicBezTo>
                  <a:pt x="8353" y="6413"/>
                  <a:pt x="6413" y="8353"/>
                  <a:pt x="6413" y="10800"/>
                </a:cubicBezTo>
                <a:cubicBezTo>
                  <a:pt x="6413" y="13247"/>
                  <a:pt x="8353" y="15187"/>
                  <a:pt x="10800" y="15187"/>
                </a:cubicBezTo>
                <a:cubicBezTo>
                  <a:pt x="13247" y="15187"/>
                  <a:pt x="15187" y="13247"/>
                  <a:pt x="15187" y="10800"/>
                </a:cubicBezTo>
                <a:cubicBezTo>
                  <a:pt x="15187" y="8353"/>
                  <a:pt x="13247" y="6413"/>
                  <a:pt x="10800" y="6413"/>
                </a:cubicBezTo>
                <a:moveTo>
                  <a:pt x="10800" y="12825"/>
                </a:moveTo>
                <a:cubicBezTo>
                  <a:pt x="9703" y="12825"/>
                  <a:pt x="8775" y="11897"/>
                  <a:pt x="8775" y="10800"/>
                </a:cubicBezTo>
                <a:cubicBezTo>
                  <a:pt x="8775" y="9703"/>
                  <a:pt x="9703" y="8775"/>
                  <a:pt x="10800" y="8775"/>
                </a:cubicBezTo>
                <a:cubicBezTo>
                  <a:pt x="11897" y="8775"/>
                  <a:pt x="12825" y="9703"/>
                  <a:pt x="12825" y="10800"/>
                </a:cubicBezTo>
                <a:cubicBezTo>
                  <a:pt x="12825" y="11897"/>
                  <a:pt x="11897" y="12825"/>
                  <a:pt x="10800" y="12825"/>
                </a:cubicBezTo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60960" tIns="60960" rIns="60960" bIns="60960"/>
          <a:lstStyle/>
          <a:p>
            <a:pPr defTabSz="609600" hangingPunct="0">
              <a:defRPr/>
            </a:pPr>
            <a:endParaRPr sz="2400"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7BB5216-0249-7449-87BA-41EB59AB8C82}"/>
              </a:ext>
            </a:extLst>
          </p:cNvPr>
          <p:cNvSpPr/>
          <p:nvPr/>
        </p:nvSpPr>
        <p:spPr>
          <a:xfrm>
            <a:off x="3775662" y="1690688"/>
            <a:ext cx="480250" cy="480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20587"/>
                  <a:pt x="21600" y="20587"/>
                  <a:pt x="21600" y="20587"/>
                </a:cubicBezTo>
                <a:cubicBezTo>
                  <a:pt x="21600" y="21178"/>
                  <a:pt x="21178" y="21600"/>
                  <a:pt x="20587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10800" y="21600"/>
                  <a:pt x="10800" y="21600"/>
                  <a:pt x="10800" y="21600"/>
                </a:cubicBezTo>
                <a:cubicBezTo>
                  <a:pt x="4809" y="21600"/>
                  <a:pt x="0" y="16791"/>
                  <a:pt x="0" y="10800"/>
                </a:cubicBezTo>
                <a:cubicBezTo>
                  <a:pt x="0" y="4809"/>
                  <a:pt x="4809" y="0"/>
                  <a:pt x="10800" y="0"/>
                </a:cubicBezTo>
                <a:cubicBezTo>
                  <a:pt x="16791" y="0"/>
                  <a:pt x="21600" y="4809"/>
                  <a:pt x="21600" y="10800"/>
                </a:cubicBezTo>
                <a:cubicBezTo>
                  <a:pt x="21600" y="10800"/>
                  <a:pt x="21600" y="10800"/>
                  <a:pt x="21600" y="10800"/>
                </a:cubicBezTo>
                <a:moveTo>
                  <a:pt x="10800" y="2025"/>
                </a:moveTo>
                <a:cubicBezTo>
                  <a:pt x="5991" y="2025"/>
                  <a:pt x="2025" y="5991"/>
                  <a:pt x="2025" y="10800"/>
                </a:cubicBezTo>
                <a:cubicBezTo>
                  <a:pt x="2025" y="15609"/>
                  <a:pt x="5991" y="19575"/>
                  <a:pt x="10800" y="19575"/>
                </a:cubicBezTo>
                <a:cubicBezTo>
                  <a:pt x="10800" y="19575"/>
                  <a:pt x="10800" y="19575"/>
                  <a:pt x="10800" y="19575"/>
                </a:cubicBezTo>
                <a:cubicBezTo>
                  <a:pt x="15609" y="19575"/>
                  <a:pt x="19575" y="15609"/>
                  <a:pt x="19575" y="10800"/>
                </a:cubicBezTo>
                <a:cubicBezTo>
                  <a:pt x="19575" y="10800"/>
                  <a:pt x="19575" y="10800"/>
                  <a:pt x="19575" y="10800"/>
                </a:cubicBezTo>
                <a:cubicBezTo>
                  <a:pt x="19575" y="5991"/>
                  <a:pt x="15609" y="2025"/>
                  <a:pt x="10800" y="2025"/>
                </a:cubicBezTo>
                <a:moveTo>
                  <a:pt x="15187" y="11812"/>
                </a:moveTo>
                <a:cubicBezTo>
                  <a:pt x="14512" y="11812"/>
                  <a:pt x="14512" y="11812"/>
                  <a:pt x="14512" y="11812"/>
                </a:cubicBezTo>
                <a:cubicBezTo>
                  <a:pt x="8100" y="11812"/>
                  <a:pt x="8100" y="11812"/>
                  <a:pt x="8100" y="11812"/>
                </a:cubicBezTo>
                <a:cubicBezTo>
                  <a:pt x="6413" y="11812"/>
                  <a:pt x="6413" y="11812"/>
                  <a:pt x="6413" y="11812"/>
                </a:cubicBezTo>
                <a:cubicBezTo>
                  <a:pt x="5822" y="11812"/>
                  <a:pt x="5400" y="11391"/>
                  <a:pt x="5400" y="10800"/>
                </a:cubicBezTo>
                <a:cubicBezTo>
                  <a:pt x="5400" y="10209"/>
                  <a:pt x="5822" y="9788"/>
                  <a:pt x="6413" y="9788"/>
                </a:cubicBezTo>
                <a:cubicBezTo>
                  <a:pt x="9788" y="9788"/>
                  <a:pt x="9788" y="9788"/>
                  <a:pt x="9788" y="9788"/>
                </a:cubicBezTo>
                <a:cubicBezTo>
                  <a:pt x="11812" y="9788"/>
                  <a:pt x="11812" y="9788"/>
                  <a:pt x="11812" y="9788"/>
                </a:cubicBezTo>
                <a:cubicBezTo>
                  <a:pt x="15187" y="9788"/>
                  <a:pt x="15187" y="9788"/>
                  <a:pt x="15187" y="9788"/>
                </a:cubicBezTo>
                <a:cubicBezTo>
                  <a:pt x="15778" y="9788"/>
                  <a:pt x="16200" y="10209"/>
                  <a:pt x="16200" y="10800"/>
                </a:cubicBezTo>
                <a:cubicBezTo>
                  <a:pt x="16200" y="11391"/>
                  <a:pt x="15778" y="11812"/>
                  <a:pt x="15187" y="11812"/>
                </a:cubicBezTo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60960" tIns="60960" rIns="60960" bIns="60960"/>
          <a:lstStyle/>
          <a:p>
            <a:pPr defTabSz="609600" hangingPunct="0">
              <a:defRPr/>
            </a:pPr>
            <a:endParaRPr sz="2400"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797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45FCD-8830-B04A-8A95-E94A2444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915" y="178081"/>
            <a:ext cx="10515600" cy="745285"/>
          </a:xfrm>
        </p:spPr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Методология </a:t>
            </a:r>
            <a:endParaRPr lang="en-GE" dirty="0">
              <a:latin typeface="Century Gothic" panose="020B0502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82820E6-3D6D-2947-8DA9-ED42789F49F9}"/>
              </a:ext>
            </a:extLst>
          </p:cNvPr>
          <p:cNvGrpSpPr/>
          <p:nvPr/>
        </p:nvGrpSpPr>
        <p:grpSpPr>
          <a:xfrm>
            <a:off x="-100247" y="4825280"/>
            <a:ext cx="2554162" cy="2565418"/>
            <a:chOff x="-100247" y="4825280"/>
            <a:chExt cx="2554162" cy="2565418"/>
          </a:xfrm>
        </p:grpSpPr>
        <p:sp>
          <p:nvSpPr>
            <p:cNvPr id="5" name="Isosceles Triangle 18">
              <a:extLst>
                <a:ext uri="{FF2B5EF4-FFF2-40B4-BE49-F238E27FC236}">
                  <a16:creationId xmlns:a16="http://schemas.microsoft.com/office/drawing/2014/main" id="{A30BFB3B-8411-BB40-8AF9-70AE022EB097}"/>
                </a:ext>
              </a:extLst>
            </p:cNvPr>
            <p:cNvSpPr/>
            <p:nvPr/>
          </p:nvSpPr>
          <p:spPr>
            <a:xfrm>
              <a:off x="-16831" y="4825280"/>
              <a:ext cx="2470746" cy="2052978"/>
            </a:xfrm>
            <a:custGeom>
              <a:avLst/>
              <a:gdLst>
                <a:gd name="connsiteX0" fmla="*/ 0 w 6217025"/>
                <a:gd name="connsiteY0" fmla="*/ 4587637 h 4587637"/>
                <a:gd name="connsiteX1" fmla="*/ 3108513 w 6217025"/>
                <a:gd name="connsiteY1" fmla="*/ 0 h 4587637"/>
                <a:gd name="connsiteX2" fmla="*/ 6217025 w 6217025"/>
                <a:gd name="connsiteY2" fmla="*/ 4587637 h 4587637"/>
                <a:gd name="connsiteX3" fmla="*/ 0 w 6217025"/>
                <a:gd name="connsiteY3" fmla="*/ 4587637 h 4587637"/>
                <a:gd name="connsiteX0" fmla="*/ 0 w 3731402"/>
                <a:gd name="connsiteY0" fmla="*/ 4587637 h 4587637"/>
                <a:gd name="connsiteX1" fmla="*/ 622890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31402"/>
                <a:gd name="connsiteY0" fmla="*/ 4587637 h 4587637"/>
                <a:gd name="connsiteX1" fmla="*/ 120614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05644"/>
                <a:gd name="connsiteY0" fmla="*/ 4600515 h 4600515"/>
                <a:gd name="connsiteX1" fmla="*/ 94856 w 3705644"/>
                <a:gd name="connsiteY1" fmla="*/ 0 h 4600515"/>
                <a:gd name="connsiteX2" fmla="*/ 3705644 w 3705644"/>
                <a:gd name="connsiteY2" fmla="*/ 4587637 h 4600515"/>
                <a:gd name="connsiteX3" fmla="*/ 0 w 3705644"/>
                <a:gd name="connsiteY3" fmla="*/ 4600515 h 4600515"/>
                <a:gd name="connsiteX0" fmla="*/ 381662 w 3610788"/>
                <a:gd name="connsiteY0" fmla="*/ 4188391 h 4587637"/>
                <a:gd name="connsiteX1" fmla="*/ 0 w 3610788"/>
                <a:gd name="connsiteY1" fmla="*/ 0 h 4587637"/>
                <a:gd name="connsiteX2" fmla="*/ 3610788 w 3610788"/>
                <a:gd name="connsiteY2" fmla="*/ 4587637 h 4587637"/>
                <a:gd name="connsiteX3" fmla="*/ 381662 w 3610788"/>
                <a:gd name="connsiteY3" fmla="*/ 4188391 h 4587637"/>
                <a:gd name="connsiteX0" fmla="*/ 0 w 3628371"/>
                <a:gd name="connsiteY0" fmla="*/ 4574757 h 4587637"/>
                <a:gd name="connsiteX1" fmla="*/ 17583 w 3628371"/>
                <a:gd name="connsiteY1" fmla="*/ 0 h 4587637"/>
                <a:gd name="connsiteX2" fmla="*/ 3628371 w 3628371"/>
                <a:gd name="connsiteY2" fmla="*/ 4587637 h 4587637"/>
                <a:gd name="connsiteX3" fmla="*/ 0 w 3628371"/>
                <a:gd name="connsiteY3" fmla="*/ 4574757 h 4587637"/>
                <a:gd name="connsiteX0" fmla="*/ 0 w 3628371"/>
                <a:gd name="connsiteY0" fmla="*/ 3954555 h 3967435"/>
                <a:gd name="connsiteX1" fmla="*/ 1297743 w 3628371"/>
                <a:gd name="connsiteY1" fmla="*/ 0 h 3967435"/>
                <a:gd name="connsiteX2" fmla="*/ 3628371 w 3628371"/>
                <a:gd name="connsiteY2" fmla="*/ 3967435 h 3967435"/>
                <a:gd name="connsiteX3" fmla="*/ 0 w 3628371"/>
                <a:gd name="connsiteY3" fmla="*/ 3954555 h 3967435"/>
                <a:gd name="connsiteX0" fmla="*/ 14222 w 3642593"/>
                <a:gd name="connsiteY0" fmla="*/ 3779626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14222 w 3642593"/>
                <a:gd name="connsiteY3" fmla="*/ 3779626 h 3792506"/>
                <a:gd name="connsiteX0" fmla="*/ 340225 w 3642593"/>
                <a:gd name="connsiteY0" fmla="*/ 3143522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340225 w 3642593"/>
                <a:gd name="connsiteY3" fmla="*/ 3143522 h 3792506"/>
                <a:gd name="connsiteX0" fmla="*/ 762 w 3652987"/>
                <a:gd name="connsiteY0" fmla="*/ 3787578 h 3792506"/>
                <a:gd name="connsiteX1" fmla="*/ 10394 w 3652987"/>
                <a:gd name="connsiteY1" fmla="*/ 0 h 3792506"/>
                <a:gd name="connsiteX2" fmla="*/ 3652987 w 3652987"/>
                <a:gd name="connsiteY2" fmla="*/ 3792506 h 3792506"/>
                <a:gd name="connsiteX3" fmla="*/ 762 w 3652987"/>
                <a:gd name="connsiteY3" fmla="*/ 3787578 h 3792506"/>
                <a:gd name="connsiteX0" fmla="*/ 14 w 3652239"/>
                <a:gd name="connsiteY0" fmla="*/ 3544418 h 3549346"/>
                <a:gd name="connsiteX1" fmla="*/ 1245702 w 3652239"/>
                <a:gd name="connsiteY1" fmla="*/ 0 h 3549346"/>
                <a:gd name="connsiteX2" fmla="*/ 3652239 w 3652239"/>
                <a:gd name="connsiteY2" fmla="*/ 3549346 h 3549346"/>
                <a:gd name="connsiteX3" fmla="*/ 14 w 3652239"/>
                <a:gd name="connsiteY3" fmla="*/ 3544418 h 3549346"/>
                <a:gd name="connsiteX0" fmla="*/ 28995 w 3681220"/>
                <a:gd name="connsiteY0" fmla="*/ 3220205 h 3225133"/>
                <a:gd name="connsiteX1" fmla="*/ 0 w 3681220"/>
                <a:gd name="connsiteY1" fmla="*/ 0 h 3225133"/>
                <a:gd name="connsiteX2" fmla="*/ 3681220 w 3681220"/>
                <a:gd name="connsiteY2" fmla="*/ 3225133 h 3225133"/>
                <a:gd name="connsiteX3" fmla="*/ 28995 w 3681220"/>
                <a:gd name="connsiteY3" fmla="*/ 3220205 h 3225133"/>
                <a:gd name="connsiteX0" fmla="*/ 79 w 3652304"/>
                <a:gd name="connsiteY0" fmla="*/ 3199942 h 3204870"/>
                <a:gd name="connsiteX1" fmla="*/ 202844 w 3652304"/>
                <a:gd name="connsiteY1" fmla="*/ 0 h 3204870"/>
                <a:gd name="connsiteX2" fmla="*/ 3652304 w 3652304"/>
                <a:gd name="connsiteY2" fmla="*/ 3204870 h 3204870"/>
                <a:gd name="connsiteX3" fmla="*/ 79 w 3652304"/>
                <a:gd name="connsiteY3" fmla="*/ 3199942 h 3204870"/>
                <a:gd name="connsiteX0" fmla="*/ 762 w 3652987"/>
                <a:gd name="connsiteY0" fmla="*/ 3179679 h 3184607"/>
                <a:gd name="connsiteX1" fmla="*/ 10392 w 3652987"/>
                <a:gd name="connsiteY1" fmla="*/ 0 h 3184607"/>
                <a:gd name="connsiteX2" fmla="*/ 3652987 w 3652987"/>
                <a:gd name="connsiteY2" fmla="*/ 3184607 h 3184607"/>
                <a:gd name="connsiteX3" fmla="*/ 762 w 3652987"/>
                <a:gd name="connsiteY3" fmla="*/ 3179679 h 318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2987" h="3184607">
                  <a:moveTo>
                    <a:pt x="762" y="3179679"/>
                  </a:moveTo>
                  <a:cubicBezTo>
                    <a:pt x="-3979" y="1919804"/>
                    <a:pt x="15133" y="1259875"/>
                    <a:pt x="10392" y="0"/>
                  </a:cubicBezTo>
                  <a:lnTo>
                    <a:pt x="3652987" y="3184607"/>
                  </a:lnTo>
                  <a:lnTo>
                    <a:pt x="762" y="3179679"/>
                  </a:lnTo>
                  <a:close/>
                </a:path>
              </a:pathLst>
            </a:custGeom>
            <a:solidFill>
              <a:srgbClr val="00919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accent4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1F670FD-172D-594F-9C4D-ABA2E3F5A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247" y="5507126"/>
              <a:ext cx="1883572" cy="1883572"/>
            </a:xfrm>
            <a:prstGeom prst="rect">
              <a:avLst/>
            </a:prstGeom>
          </p:spPr>
        </p:pic>
      </p:grpSp>
      <p:grpSp>
        <p:nvGrpSpPr>
          <p:cNvPr id="36" name="Группа 6">
            <a:extLst>
              <a:ext uri="{FF2B5EF4-FFF2-40B4-BE49-F238E27FC236}">
                <a16:creationId xmlns:a16="http://schemas.microsoft.com/office/drawing/2014/main" id="{7A6014BF-6817-8146-908E-11434B259B72}"/>
              </a:ext>
            </a:extLst>
          </p:cNvPr>
          <p:cNvGrpSpPr/>
          <p:nvPr/>
        </p:nvGrpSpPr>
        <p:grpSpPr>
          <a:xfrm>
            <a:off x="514351" y="1348741"/>
            <a:ext cx="1238718" cy="1044898"/>
            <a:chOff x="525462" y="2654300"/>
            <a:chExt cx="1547812" cy="1546225"/>
          </a:xfrm>
          <a:solidFill>
            <a:srgbClr val="C00000"/>
          </a:solidFill>
        </p:grpSpPr>
        <p:sp>
          <p:nvSpPr>
            <p:cNvPr id="37" name="Google Shape;1055;p41">
              <a:extLst>
                <a:ext uri="{FF2B5EF4-FFF2-40B4-BE49-F238E27FC236}">
                  <a16:creationId xmlns:a16="http://schemas.microsoft.com/office/drawing/2014/main" id="{9931845C-C474-4A40-9E68-25A2CA350E84}"/>
                </a:ext>
              </a:extLst>
            </p:cNvPr>
            <p:cNvSpPr/>
            <p:nvPr/>
          </p:nvSpPr>
          <p:spPr>
            <a:xfrm>
              <a:off x="1036637" y="3609975"/>
              <a:ext cx="954087" cy="590550"/>
            </a:xfrm>
            <a:custGeom>
              <a:avLst/>
              <a:gdLst/>
              <a:ahLst/>
              <a:cxnLst/>
              <a:rect l="l" t="t" r="r" b="b"/>
              <a:pathLst>
                <a:path w="244" h="151" extrusionOk="0">
                  <a:moveTo>
                    <a:pt x="244" y="0"/>
                  </a:moveTo>
                  <a:cubicBezTo>
                    <a:pt x="233" y="9"/>
                    <a:pt x="219" y="14"/>
                    <a:pt x="204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72"/>
                    <a:pt x="0" y="110"/>
                    <a:pt x="24" y="134"/>
                  </a:cubicBezTo>
                  <a:cubicBezTo>
                    <a:pt x="24" y="134"/>
                    <a:pt x="24" y="134"/>
                    <a:pt x="24" y="134"/>
                  </a:cubicBezTo>
                  <a:cubicBezTo>
                    <a:pt x="36" y="145"/>
                    <a:pt x="51" y="151"/>
                    <a:pt x="67" y="151"/>
                  </a:cubicBezTo>
                  <a:cubicBezTo>
                    <a:pt x="82" y="151"/>
                    <a:pt x="98" y="145"/>
                    <a:pt x="109" y="134"/>
                  </a:cubicBezTo>
                  <a:cubicBezTo>
                    <a:pt x="244" y="0"/>
                    <a:pt x="244" y="0"/>
                    <a:pt x="24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1056;p41">
              <a:extLst>
                <a:ext uri="{FF2B5EF4-FFF2-40B4-BE49-F238E27FC236}">
                  <a16:creationId xmlns:a16="http://schemas.microsoft.com/office/drawing/2014/main" id="{AC91E435-CD99-094B-9DF3-03DC78ADDE8A}"/>
                </a:ext>
              </a:extLst>
            </p:cNvPr>
            <p:cNvSpPr/>
            <p:nvPr/>
          </p:nvSpPr>
          <p:spPr>
            <a:xfrm>
              <a:off x="525462" y="3190875"/>
              <a:ext cx="1547812" cy="473075"/>
            </a:xfrm>
            <a:custGeom>
              <a:avLst/>
              <a:gdLst/>
              <a:ahLst/>
              <a:cxnLst/>
              <a:rect l="l" t="t" r="r" b="b"/>
              <a:pathLst>
                <a:path w="396" h="121" extrusionOk="0">
                  <a:moveTo>
                    <a:pt x="378" y="18"/>
                  </a:moveTo>
                  <a:cubicBezTo>
                    <a:pt x="390" y="30"/>
                    <a:pt x="395" y="45"/>
                    <a:pt x="395" y="61"/>
                  </a:cubicBezTo>
                  <a:cubicBezTo>
                    <a:pt x="395" y="76"/>
                    <a:pt x="390" y="92"/>
                    <a:pt x="378" y="103"/>
                  </a:cubicBezTo>
                  <a:cubicBezTo>
                    <a:pt x="378" y="103"/>
                    <a:pt x="378" y="103"/>
                    <a:pt x="378" y="103"/>
                  </a:cubicBezTo>
                  <a:cubicBezTo>
                    <a:pt x="378" y="103"/>
                    <a:pt x="378" y="103"/>
                    <a:pt x="378" y="104"/>
                  </a:cubicBezTo>
                  <a:cubicBezTo>
                    <a:pt x="375" y="107"/>
                    <a:pt x="375" y="107"/>
                    <a:pt x="375" y="107"/>
                  </a:cubicBezTo>
                  <a:cubicBezTo>
                    <a:pt x="387" y="95"/>
                    <a:pt x="396" y="79"/>
                    <a:pt x="396" y="61"/>
                  </a:cubicBezTo>
                  <a:cubicBezTo>
                    <a:pt x="396" y="44"/>
                    <a:pt x="389" y="29"/>
                    <a:pt x="378" y="18"/>
                  </a:cubicBezTo>
                  <a:moveTo>
                    <a:pt x="189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249" y="61"/>
                    <a:pt x="249" y="61"/>
                    <a:pt x="249" y="61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1057;p41">
              <a:extLst>
                <a:ext uri="{FF2B5EF4-FFF2-40B4-BE49-F238E27FC236}">
                  <a16:creationId xmlns:a16="http://schemas.microsoft.com/office/drawing/2014/main" id="{71BDECEC-1282-EE49-A5B1-80F303A1CE6D}"/>
                </a:ext>
              </a:extLst>
            </p:cNvPr>
            <p:cNvSpPr/>
            <p:nvPr/>
          </p:nvSpPr>
          <p:spPr>
            <a:xfrm>
              <a:off x="1263650" y="3430587"/>
              <a:ext cx="739775" cy="233362"/>
            </a:xfrm>
            <a:custGeom>
              <a:avLst/>
              <a:gdLst/>
              <a:ahLst/>
              <a:cxnLst/>
              <a:rect l="l" t="t" r="r" b="b"/>
              <a:pathLst>
                <a:path w="189" h="60" extrusionOk="0">
                  <a:moveTo>
                    <a:pt x="6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146" y="60"/>
                    <a:pt x="146" y="60"/>
                    <a:pt x="146" y="60"/>
                  </a:cubicBezTo>
                  <a:cubicBezTo>
                    <a:pt x="161" y="60"/>
                    <a:pt x="175" y="55"/>
                    <a:pt x="186" y="46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77" y="54"/>
                    <a:pt x="161" y="60"/>
                    <a:pt x="146" y="60"/>
                  </a:cubicBezTo>
                  <a:cubicBezTo>
                    <a:pt x="130" y="60"/>
                    <a:pt x="115" y="54"/>
                    <a:pt x="103" y="42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1058;p41">
              <a:extLst>
                <a:ext uri="{FF2B5EF4-FFF2-40B4-BE49-F238E27FC236}">
                  <a16:creationId xmlns:a16="http://schemas.microsoft.com/office/drawing/2014/main" id="{9E1BFC58-D8BC-0548-9697-D347EFAE2A2A}"/>
                </a:ext>
              </a:extLst>
            </p:cNvPr>
            <p:cNvSpPr/>
            <p:nvPr/>
          </p:nvSpPr>
          <p:spPr>
            <a:xfrm>
              <a:off x="1036637" y="2654300"/>
              <a:ext cx="966787" cy="608012"/>
            </a:xfrm>
            <a:custGeom>
              <a:avLst/>
              <a:gdLst/>
              <a:ahLst/>
              <a:cxnLst/>
              <a:rect l="l" t="t" r="r" b="b"/>
              <a:pathLst>
                <a:path w="247" h="155" extrusionOk="0">
                  <a:moveTo>
                    <a:pt x="67" y="0"/>
                  </a:moveTo>
                  <a:cubicBezTo>
                    <a:pt x="51" y="0"/>
                    <a:pt x="36" y="6"/>
                    <a:pt x="24" y="18"/>
                  </a:cubicBezTo>
                  <a:cubicBezTo>
                    <a:pt x="0" y="41"/>
                    <a:pt x="0" y="80"/>
                    <a:pt x="24" y="103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1" y="137"/>
                    <a:pt x="203" y="137"/>
                    <a:pt x="204" y="137"/>
                  </a:cubicBezTo>
                  <a:cubicBezTo>
                    <a:pt x="219" y="137"/>
                    <a:pt x="235" y="143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98" y="6"/>
                    <a:pt x="82" y="0"/>
                    <a:pt x="67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1059;p41">
              <a:extLst>
                <a:ext uri="{FF2B5EF4-FFF2-40B4-BE49-F238E27FC236}">
                  <a16:creationId xmlns:a16="http://schemas.microsoft.com/office/drawing/2014/main" id="{647324EE-FD47-0749-A142-5C7A1AAD06A1}"/>
                </a:ext>
              </a:extLst>
            </p:cNvPr>
            <p:cNvSpPr/>
            <p:nvPr/>
          </p:nvSpPr>
          <p:spPr>
            <a:xfrm>
              <a:off x="1819275" y="3190875"/>
              <a:ext cx="184150" cy="71437"/>
            </a:xfrm>
            <a:custGeom>
              <a:avLst/>
              <a:gdLst/>
              <a:ahLst/>
              <a:cxnLst/>
              <a:rect l="l" t="t" r="r" b="b"/>
              <a:pathLst>
                <a:path w="47" h="18" extrusionOk="0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1" y="0"/>
                    <a:pt x="36" y="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35" y="6"/>
                    <a:pt x="19" y="0"/>
                    <a:pt x="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1060;p41">
              <a:extLst>
                <a:ext uri="{FF2B5EF4-FFF2-40B4-BE49-F238E27FC236}">
                  <a16:creationId xmlns:a16="http://schemas.microsoft.com/office/drawing/2014/main" id="{BD2494A0-1401-B047-84BB-BDD24A11F803}"/>
                </a:ext>
              </a:extLst>
            </p:cNvPr>
            <p:cNvSpPr/>
            <p:nvPr/>
          </p:nvSpPr>
          <p:spPr>
            <a:xfrm>
              <a:off x="1263650" y="3190875"/>
              <a:ext cx="739775" cy="407987"/>
            </a:xfrm>
            <a:custGeom>
              <a:avLst/>
              <a:gdLst/>
              <a:ahLst/>
              <a:cxnLst/>
              <a:rect l="l" t="t" r="r" b="b"/>
              <a:pathLst>
                <a:path w="189" h="104" extrusionOk="0">
                  <a:moveTo>
                    <a:pt x="189" y="103"/>
                  </a:moveTo>
                  <a:cubicBezTo>
                    <a:pt x="189" y="103"/>
                    <a:pt x="189" y="103"/>
                    <a:pt x="189" y="103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03"/>
                    <a:pt x="189" y="103"/>
                    <a:pt x="189" y="103"/>
                  </a:cubicBezTo>
                  <a:cubicBezTo>
                    <a:pt x="189" y="103"/>
                    <a:pt x="189" y="103"/>
                    <a:pt x="189" y="103"/>
                  </a:cubicBezTo>
                  <a:moveTo>
                    <a:pt x="14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14" y="7"/>
                    <a:pt x="128" y="1"/>
                    <a:pt x="142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1061;p41">
              <a:extLst>
                <a:ext uri="{FF2B5EF4-FFF2-40B4-BE49-F238E27FC236}">
                  <a16:creationId xmlns:a16="http://schemas.microsoft.com/office/drawing/2014/main" id="{B8A6D115-FD06-2248-9CA6-B97B2026BB05}"/>
                </a:ext>
              </a:extLst>
            </p:cNvPr>
            <p:cNvSpPr/>
            <p:nvPr/>
          </p:nvSpPr>
          <p:spPr>
            <a:xfrm>
              <a:off x="1498600" y="3190875"/>
              <a:ext cx="571500" cy="473075"/>
            </a:xfrm>
            <a:custGeom>
              <a:avLst/>
              <a:gdLst/>
              <a:ahLst/>
              <a:cxnLst/>
              <a:rect l="l" t="t" r="r" b="b"/>
              <a:pathLst>
                <a:path w="146" h="121" extrusionOk="0">
                  <a:moveTo>
                    <a:pt x="86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68" y="1"/>
                    <a:pt x="54" y="7"/>
                    <a:pt x="43" y="1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15"/>
                    <a:pt x="70" y="121"/>
                    <a:pt x="86" y="121"/>
                  </a:cubicBezTo>
                  <a:cubicBezTo>
                    <a:pt x="101" y="121"/>
                    <a:pt x="117" y="115"/>
                    <a:pt x="129" y="104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41" y="92"/>
                    <a:pt x="146" y="76"/>
                    <a:pt x="146" y="61"/>
                  </a:cubicBezTo>
                  <a:cubicBezTo>
                    <a:pt x="146" y="45"/>
                    <a:pt x="141" y="30"/>
                    <a:pt x="129" y="18"/>
                  </a:cubicBezTo>
                  <a:cubicBezTo>
                    <a:pt x="118" y="7"/>
                    <a:pt x="103" y="0"/>
                    <a:pt x="86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" name="Группа 6">
            <a:extLst>
              <a:ext uri="{FF2B5EF4-FFF2-40B4-BE49-F238E27FC236}">
                <a16:creationId xmlns:a16="http://schemas.microsoft.com/office/drawing/2014/main" id="{71F3496A-E3E8-E648-B419-8051B5CC7E0A}"/>
              </a:ext>
            </a:extLst>
          </p:cNvPr>
          <p:cNvGrpSpPr/>
          <p:nvPr/>
        </p:nvGrpSpPr>
        <p:grpSpPr>
          <a:xfrm>
            <a:off x="2493172" y="1316196"/>
            <a:ext cx="1168077" cy="1125270"/>
            <a:chOff x="525462" y="2654300"/>
            <a:chExt cx="1547812" cy="1546225"/>
          </a:xfrm>
          <a:solidFill>
            <a:srgbClr val="FFC000"/>
          </a:solidFill>
        </p:grpSpPr>
        <p:sp>
          <p:nvSpPr>
            <p:cNvPr id="45" name="Google Shape;1055;p41">
              <a:extLst>
                <a:ext uri="{FF2B5EF4-FFF2-40B4-BE49-F238E27FC236}">
                  <a16:creationId xmlns:a16="http://schemas.microsoft.com/office/drawing/2014/main" id="{2144F156-1E00-5E4B-B98E-043CFF702ACF}"/>
                </a:ext>
              </a:extLst>
            </p:cNvPr>
            <p:cNvSpPr/>
            <p:nvPr/>
          </p:nvSpPr>
          <p:spPr>
            <a:xfrm>
              <a:off x="1036637" y="3609975"/>
              <a:ext cx="954087" cy="590550"/>
            </a:xfrm>
            <a:custGeom>
              <a:avLst/>
              <a:gdLst/>
              <a:ahLst/>
              <a:cxnLst/>
              <a:rect l="l" t="t" r="r" b="b"/>
              <a:pathLst>
                <a:path w="244" h="151" extrusionOk="0">
                  <a:moveTo>
                    <a:pt x="244" y="0"/>
                  </a:moveTo>
                  <a:cubicBezTo>
                    <a:pt x="233" y="9"/>
                    <a:pt x="219" y="14"/>
                    <a:pt x="204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72"/>
                    <a:pt x="0" y="110"/>
                    <a:pt x="24" y="134"/>
                  </a:cubicBezTo>
                  <a:cubicBezTo>
                    <a:pt x="24" y="134"/>
                    <a:pt x="24" y="134"/>
                    <a:pt x="24" y="134"/>
                  </a:cubicBezTo>
                  <a:cubicBezTo>
                    <a:pt x="36" y="145"/>
                    <a:pt x="51" y="151"/>
                    <a:pt x="67" y="151"/>
                  </a:cubicBezTo>
                  <a:cubicBezTo>
                    <a:pt x="82" y="151"/>
                    <a:pt x="98" y="145"/>
                    <a:pt x="109" y="134"/>
                  </a:cubicBezTo>
                  <a:cubicBezTo>
                    <a:pt x="244" y="0"/>
                    <a:pt x="244" y="0"/>
                    <a:pt x="24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1056;p41">
              <a:extLst>
                <a:ext uri="{FF2B5EF4-FFF2-40B4-BE49-F238E27FC236}">
                  <a16:creationId xmlns:a16="http://schemas.microsoft.com/office/drawing/2014/main" id="{FCB16CFC-841E-D043-BD7E-8B16236C6FAA}"/>
                </a:ext>
              </a:extLst>
            </p:cNvPr>
            <p:cNvSpPr/>
            <p:nvPr/>
          </p:nvSpPr>
          <p:spPr>
            <a:xfrm>
              <a:off x="525462" y="3190875"/>
              <a:ext cx="1547812" cy="473075"/>
            </a:xfrm>
            <a:custGeom>
              <a:avLst/>
              <a:gdLst/>
              <a:ahLst/>
              <a:cxnLst/>
              <a:rect l="l" t="t" r="r" b="b"/>
              <a:pathLst>
                <a:path w="396" h="121" extrusionOk="0">
                  <a:moveTo>
                    <a:pt x="378" y="18"/>
                  </a:moveTo>
                  <a:cubicBezTo>
                    <a:pt x="390" y="30"/>
                    <a:pt x="395" y="45"/>
                    <a:pt x="395" y="61"/>
                  </a:cubicBezTo>
                  <a:cubicBezTo>
                    <a:pt x="395" y="76"/>
                    <a:pt x="390" y="92"/>
                    <a:pt x="378" y="103"/>
                  </a:cubicBezTo>
                  <a:cubicBezTo>
                    <a:pt x="378" y="103"/>
                    <a:pt x="378" y="103"/>
                    <a:pt x="378" y="103"/>
                  </a:cubicBezTo>
                  <a:cubicBezTo>
                    <a:pt x="378" y="103"/>
                    <a:pt x="378" y="103"/>
                    <a:pt x="378" y="104"/>
                  </a:cubicBezTo>
                  <a:cubicBezTo>
                    <a:pt x="375" y="107"/>
                    <a:pt x="375" y="107"/>
                    <a:pt x="375" y="107"/>
                  </a:cubicBezTo>
                  <a:cubicBezTo>
                    <a:pt x="387" y="95"/>
                    <a:pt x="396" y="79"/>
                    <a:pt x="396" y="61"/>
                  </a:cubicBezTo>
                  <a:cubicBezTo>
                    <a:pt x="396" y="44"/>
                    <a:pt x="389" y="29"/>
                    <a:pt x="378" y="18"/>
                  </a:cubicBezTo>
                  <a:moveTo>
                    <a:pt x="189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249" y="61"/>
                    <a:pt x="249" y="61"/>
                    <a:pt x="249" y="61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1057;p41">
              <a:extLst>
                <a:ext uri="{FF2B5EF4-FFF2-40B4-BE49-F238E27FC236}">
                  <a16:creationId xmlns:a16="http://schemas.microsoft.com/office/drawing/2014/main" id="{2A6F4F76-E18D-9141-B7DF-C2006D722B15}"/>
                </a:ext>
              </a:extLst>
            </p:cNvPr>
            <p:cNvSpPr/>
            <p:nvPr/>
          </p:nvSpPr>
          <p:spPr>
            <a:xfrm>
              <a:off x="1263650" y="3430587"/>
              <a:ext cx="739775" cy="233362"/>
            </a:xfrm>
            <a:custGeom>
              <a:avLst/>
              <a:gdLst/>
              <a:ahLst/>
              <a:cxnLst/>
              <a:rect l="l" t="t" r="r" b="b"/>
              <a:pathLst>
                <a:path w="189" h="60" extrusionOk="0">
                  <a:moveTo>
                    <a:pt x="6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146" y="60"/>
                    <a:pt x="146" y="60"/>
                    <a:pt x="146" y="60"/>
                  </a:cubicBezTo>
                  <a:cubicBezTo>
                    <a:pt x="161" y="60"/>
                    <a:pt x="175" y="55"/>
                    <a:pt x="186" y="46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77" y="54"/>
                    <a:pt x="161" y="60"/>
                    <a:pt x="146" y="60"/>
                  </a:cubicBezTo>
                  <a:cubicBezTo>
                    <a:pt x="130" y="60"/>
                    <a:pt x="115" y="54"/>
                    <a:pt x="103" y="42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1058;p41">
              <a:extLst>
                <a:ext uri="{FF2B5EF4-FFF2-40B4-BE49-F238E27FC236}">
                  <a16:creationId xmlns:a16="http://schemas.microsoft.com/office/drawing/2014/main" id="{E049D73B-9106-FA4D-A18F-EF7D6C61D86A}"/>
                </a:ext>
              </a:extLst>
            </p:cNvPr>
            <p:cNvSpPr/>
            <p:nvPr/>
          </p:nvSpPr>
          <p:spPr>
            <a:xfrm>
              <a:off x="1036637" y="2654300"/>
              <a:ext cx="966787" cy="608012"/>
            </a:xfrm>
            <a:custGeom>
              <a:avLst/>
              <a:gdLst/>
              <a:ahLst/>
              <a:cxnLst/>
              <a:rect l="l" t="t" r="r" b="b"/>
              <a:pathLst>
                <a:path w="247" h="155" extrusionOk="0">
                  <a:moveTo>
                    <a:pt x="67" y="0"/>
                  </a:moveTo>
                  <a:cubicBezTo>
                    <a:pt x="51" y="0"/>
                    <a:pt x="36" y="6"/>
                    <a:pt x="24" y="18"/>
                  </a:cubicBezTo>
                  <a:cubicBezTo>
                    <a:pt x="0" y="41"/>
                    <a:pt x="0" y="80"/>
                    <a:pt x="24" y="103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1" y="137"/>
                    <a:pt x="203" y="137"/>
                    <a:pt x="204" y="137"/>
                  </a:cubicBezTo>
                  <a:cubicBezTo>
                    <a:pt x="219" y="137"/>
                    <a:pt x="235" y="143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98" y="6"/>
                    <a:pt x="82" y="0"/>
                    <a:pt x="67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1059;p41">
              <a:extLst>
                <a:ext uri="{FF2B5EF4-FFF2-40B4-BE49-F238E27FC236}">
                  <a16:creationId xmlns:a16="http://schemas.microsoft.com/office/drawing/2014/main" id="{614CD129-E842-DA46-8D54-356751BE1CEB}"/>
                </a:ext>
              </a:extLst>
            </p:cNvPr>
            <p:cNvSpPr/>
            <p:nvPr/>
          </p:nvSpPr>
          <p:spPr>
            <a:xfrm>
              <a:off x="1819275" y="3190875"/>
              <a:ext cx="184150" cy="71437"/>
            </a:xfrm>
            <a:custGeom>
              <a:avLst/>
              <a:gdLst/>
              <a:ahLst/>
              <a:cxnLst/>
              <a:rect l="l" t="t" r="r" b="b"/>
              <a:pathLst>
                <a:path w="47" h="18" extrusionOk="0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1" y="0"/>
                    <a:pt x="36" y="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35" y="6"/>
                    <a:pt x="19" y="0"/>
                    <a:pt x="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1060;p41">
              <a:extLst>
                <a:ext uri="{FF2B5EF4-FFF2-40B4-BE49-F238E27FC236}">
                  <a16:creationId xmlns:a16="http://schemas.microsoft.com/office/drawing/2014/main" id="{98239762-E5AB-244D-AACE-A63503563C99}"/>
                </a:ext>
              </a:extLst>
            </p:cNvPr>
            <p:cNvSpPr/>
            <p:nvPr/>
          </p:nvSpPr>
          <p:spPr>
            <a:xfrm>
              <a:off x="1263650" y="3190875"/>
              <a:ext cx="739775" cy="407987"/>
            </a:xfrm>
            <a:custGeom>
              <a:avLst/>
              <a:gdLst/>
              <a:ahLst/>
              <a:cxnLst/>
              <a:rect l="l" t="t" r="r" b="b"/>
              <a:pathLst>
                <a:path w="189" h="104" extrusionOk="0">
                  <a:moveTo>
                    <a:pt x="189" y="103"/>
                  </a:moveTo>
                  <a:cubicBezTo>
                    <a:pt x="189" y="103"/>
                    <a:pt x="189" y="103"/>
                    <a:pt x="189" y="103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03"/>
                    <a:pt x="189" y="103"/>
                    <a:pt x="189" y="103"/>
                  </a:cubicBezTo>
                  <a:cubicBezTo>
                    <a:pt x="189" y="103"/>
                    <a:pt x="189" y="103"/>
                    <a:pt x="189" y="103"/>
                  </a:cubicBezTo>
                  <a:moveTo>
                    <a:pt x="14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14" y="7"/>
                    <a:pt x="128" y="1"/>
                    <a:pt x="142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1061;p41">
              <a:extLst>
                <a:ext uri="{FF2B5EF4-FFF2-40B4-BE49-F238E27FC236}">
                  <a16:creationId xmlns:a16="http://schemas.microsoft.com/office/drawing/2014/main" id="{9278E7BA-4D77-7747-86CB-D8E096A94F08}"/>
                </a:ext>
              </a:extLst>
            </p:cNvPr>
            <p:cNvSpPr/>
            <p:nvPr/>
          </p:nvSpPr>
          <p:spPr>
            <a:xfrm>
              <a:off x="1498600" y="3190875"/>
              <a:ext cx="571500" cy="473075"/>
            </a:xfrm>
            <a:custGeom>
              <a:avLst/>
              <a:gdLst/>
              <a:ahLst/>
              <a:cxnLst/>
              <a:rect l="l" t="t" r="r" b="b"/>
              <a:pathLst>
                <a:path w="146" h="121" extrusionOk="0">
                  <a:moveTo>
                    <a:pt x="86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68" y="1"/>
                    <a:pt x="54" y="7"/>
                    <a:pt x="43" y="1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15"/>
                    <a:pt x="70" y="121"/>
                    <a:pt x="86" y="121"/>
                  </a:cubicBezTo>
                  <a:cubicBezTo>
                    <a:pt x="101" y="121"/>
                    <a:pt x="117" y="115"/>
                    <a:pt x="129" y="104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41" y="92"/>
                    <a:pt x="146" y="76"/>
                    <a:pt x="146" y="61"/>
                  </a:cubicBezTo>
                  <a:cubicBezTo>
                    <a:pt x="146" y="45"/>
                    <a:pt x="141" y="30"/>
                    <a:pt x="129" y="18"/>
                  </a:cubicBezTo>
                  <a:cubicBezTo>
                    <a:pt x="118" y="7"/>
                    <a:pt x="103" y="0"/>
                    <a:pt x="86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F80C67CB-AE88-8B44-B9ED-CEFB897E3045}"/>
              </a:ext>
            </a:extLst>
          </p:cNvPr>
          <p:cNvSpPr/>
          <p:nvPr/>
        </p:nvSpPr>
        <p:spPr>
          <a:xfrm>
            <a:off x="2122512" y="2467187"/>
            <a:ext cx="18719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Создание реестра СР</a:t>
            </a:r>
          </a:p>
          <a:p>
            <a:pPr algn="ctr"/>
            <a:r>
              <a:rPr lang="ru-RU" sz="1600" dirty="0">
                <a:latin typeface="Century Gothic" panose="020B0502020202020204" pitchFamily="34" charset="0"/>
              </a:rPr>
              <a:t>должностей и зарплат 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F21B8F5-3284-2F46-80AB-177B6E96E0AC}"/>
              </a:ext>
            </a:extLst>
          </p:cNvPr>
          <p:cNvSpPr/>
          <p:nvPr/>
        </p:nvSpPr>
        <p:spPr>
          <a:xfrm>
            <a:off x="3986933" y="2496065"/>
            <a:ext cx="2182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Создание структуру должностей</a:t>
            </a:r>
          </a:p>
        </p:txBody>
      </p:sp>
      <p:grpSp>
        <p:nvGrpSpPr>
          <p:cNvPr id="55" name="Группа 6">
            <a:extLst>
              <a:ext uri="{FF2B5EF4-FFF2-40B4-BE49-F238E27FC236}">
                <a16:creationId xmlns:a16="http://schemas.microsoft.com/office/drawing/2014/main" id="{D143CD72-27BB-3842-B169-D1CE70EB2DC9}"/>
              </a:ext>
            </a:extLst>
          </p:cNvPr>
          <p:cNvGrpSpPr/>
          <p:nvPr/>
        </p:nvGrpSpPr>
        <p:grpSpPr>
          <a:xfrm>
            <a:off x="4433097" y="1348739"/>
            <a:ext cx="1209205" cy="1112685"/>
            <a:chOff x="525462" y="2654300"/>
            <a:chExt cx="1547812" cy="1546225"/>
          </a:xfrm>
          <a:solidFill>
            <a:schemeClr val="accent1">
              <a:lumMod val="75000"/>
            </a:schemeClr>
          </a:solidFill>
        </p:grpSpPr>
        <p:sp>
          <p:nvSpPr>
            <p:cNvPr id="56" name="Google Shape;1055;p41">
              <a:extLst>
                <a:ext uri="{FF2B5EF4-FFF2-40B4-BE49-F238E27FC236}">
                  <a16:creationId xmlns:a16="http://schemas.microsoft.com/office/drawing/2014/main" id="{4CE4486F-CF65-EF4F-9B55-4F6303609C9F}"/>
                </a:ext>
              </a:extLst>
            </p:cNvPr>
            <p:cNvSpPr/>
            <p:nvPr/>
          </p:nvSpPr>
          <p:spPr>
            <a:xfrm>
              <a:off x="1036637" y="3609975"/>
              <a:ext cx="954087" cy="590550"/>
            </a:xfrm>
            <a:custGeom>
              <a:avLst/>
              <a:gdLst/>
              <a:ahLst/>
              <a:cxnLst/>
              <a:rect l="l" t="t" r="r" b="b"/>
              <a:pathLst>
                <a:path w="244" h="151" extrusionOk="0">
                  <a:moveTo>
                    <a:pt x="244" y="0"/>
                  </a:moveTo>
                  <a:cubicBezTo>
                    <a:pt x="233" y="9"/>
                    <a:pt x="219" y="14"/>
                    <a:pt x="204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72"/>
                    <a:pt x="0" y="110"/>
                    <a:pt x="24" y="134"/>
                  </a:cubicBezTo>
                  <a:cubicBezTo>
                    <a:pt x="24" y="134"/>
                    <a:pt x="24" y="134"/>
                    <a:pt x="24" y="134"/>
                  </a:cubicBezTo>
                  <a:cubicBezTo>
                    <a:pt x="36" y="145"/>
                    <a:pt x="51" y="151"/>
                    <a:pt x="67" y="151"/>
                  </a:cubicBezTo>
                  <a:cubicBezTo>
                    <a:pt x="82" y="151"/>
                    <a:pt x="98" y="145"/>
                    <a:pt x="109" y="134"/>
                  </a:cubicBezTo>
                  <a:cubicBezTo>
                    <a:pt x="244" y="0"/>
                    <a:pt x="244" y="0"/>
                    <a:pt x="24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1056;p41">
              <a:extLst>
                <a:ext uri="{FF2B5EF4-FFF2-40B4-BE49-F238E27FC236}">
                  <a16:creationId xmlns:a16="http://schemas.microsoft.com/office/drawing/2014/main" id="{8267301F-30A9-C54A-8C1D-9747CF98C050}"/>
                </a:ext>
              </a:extLst>
            </p:cNvPr>
            <p:cNvSpPr/>
            <p:nvPr/>
          </p:nvSpPr>
          <p:spPr>
            <a:xfrm>
              <a:off x="525462" y="3190875"/>
              <a:ext cx="1547812" cy="473075"/>
            </a:xfrm>
            <a:custGeom>
              <a:avLst/>
              <a:gdLst/>
              <a:ahLst/>
              <a:cxnLst/>
              <a:rect l="l" t="t" r="r" b="b"/>
              <a:pathLst>
                <a:path w="396" h="121" extrusionOk="0">
                  <a:moveTo>
                    <a:pt x="378" y="18"/>
                  </a:moveTo>
                  <a:cubicBezTo>
                    <a:pt x="390" y="30"/>
                    <a:pt x="395" y="45"/>
                    <a:pt x="395" y="61"/>
                  </a:cubicBezTo>
                  <a:cubicBezTo>
                    <a:pt x="395" y="76"/>
                    <a:pt x="390" y="92"/>
                    <a:pt x="378" y="103"/>
                  </a:cubicBezTo>
                  <a:cubicBezTo>
                    <a:pt x="378" y="103"/>
                    <a:pt x="378" y="103"/>
                    <a:pt x="378" y="103"/>
                  </a:cubicBezTo>
                  <a:cubicBezTo>
                    <a:pt x="378" y="103"/>
                    <a:pt x="378" y="103"/>
                    <a:pt x="378" y="104"/>
                  </a:cubicBezTo>
                  <a:cubicBezTo>
                    <a:pt x="375" y="107"/>
                    <a:pt x="375" y="107"/>
                    <a:pt x="375" y="107"/>
                  </a:cubicBezTo>
                  <a:cubicBezTo>
                    <a:pt x="387" y="95"/>
                    <a:pt x="396" y="79"/>
                    <a:pt x="396" y="61"/>
                  </a:cubicBezTo>
                  <a:cubicBezTo>
                    <a:pt x="396" y="44"/>
                    <a:pt x="389" y="29"/>
                    <a:pt x="378" y="18"/>
                  </a:cubicBezTo>
                  <a:moveTo>
                    <a:pt x="189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249" y="61"/>
                    <a:pt x="249" y="61"/>
                    <a:pt x="249" y="61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1057;p41">
              <a:extLst>
                <a:ext uri="{FF2B5EF4-FFF2-40B4-BE49-F238E27FC236}">
                  <a16:creationId xmlns:a16="http://schemas.microsoft.com/office/drawing/2014/main" id="{FB40958C-D7D3-DA4E-98F6-0A5B8E324F88}"/>
                </a:ext>
              </a:extLst>
            </p:cNvPr>
            <p:cNvSpPr/>
            <p:nvPr/>
          </p:nvSpPr>
          <p:spPr>
            <a:xfrm>
              <a:off x="1263650" y="3430587"/>
              <a:ext cx="739775" cy="233362"/>
            </a:xfrm>
            <a:custGeom>
              <a:avLst/>
              <a:gdLst/>
              <a:ahLst/>
              <a:cxnLst/>
              <a:rect l="l" t="t" r="r" b="b"/>
              <a:pathLst>
                <a:path w="189" h="60" extrusionOk="0">
                  <a:moveTo>
                    <a:pt x="6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146" y="60"/>
                    <a:pt x="146" y="60"/>
                    <a:pt x="146" y="60"/>
                  </a:cubicBezTo>
                  <a:cubicBezTo>
                    <a:pt x="161" y="60"/>
                    <a:pt x="175" y="55"/>
                    <a:pt x="186" y="46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77" y="54"/>
                    <a:pt x="161" y="60"/>
                    <a:pt x="146" y="60"/>
                  </a:cubicBezTo>
                  <a:cubicBezTo>
                    <a:pt x="130" y="60"/>
                    <a:pt x="115" y="54"/>
                    <a:pt x="103" y="42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1058;p41">
              <a:extLst>
                <a:ext uri="{FF2B5EF4-FFF2-40B4-BE49-F238E27FC236}">
                  <a16:creationId xmlns:a16="http://schemas.microsoft.com/office/drawing/2014/main" id="{B6364399-2B0C-F14E-AA72-CC69590179ED}"/>
                </a:ext>
              </a:extLst>
            </p:cNvPr>
            <p:cNvSpPr/>
            <p:nvPr/>
          </p:nvSpPr>
          <p:spPr>
            <a:xfrm>
              <a:off x="1036637" y="2654300"/>
              <a:ext cx="966787" cy="608012"/>
            </a:xfrm>
            <a:custGeom>
              <a:avLst/>
              <a:gdLst/>
              <a:ahLst/>
              <a:cxnLst/>
              <a:rect l="l" t="t" r="r" b="b"/>
              <a:pathLst>
                <a:path w="247" h="155" extrusionOk="0">
                  <a:moveTo>
                    <a:pt x="67" y="0"/>
                  </a:moveTo>
                  <a:cubicBezTo>
                    <a:pt x="51" y="0"/>
                    <a:pt x="36" y="6"/>
                    <a:pt x="24" y="18"/>
                  </a:cubicBezTo>
                  <a:cubicBezTo>
                    <a:pt x="0" y="41"/>
                    <a:pt x="0" y="80"/>
                    <a:pt x="24" y="103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1" y="137"/>
                    <a:pt x="203" y="137"/>
                    <a:pt x="204" y="137"/>
                  </a:cubicBezTo>
                  <a:cubicBezTo>
                    <a:pt x="219" y="137"/>
                    <a:pt x="235" y="143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98" y="6"/>
                    <a:pt x="82" y="0"/>
                    <a:pt x="67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1059;p41">
              <a:extLst>
                <a:ext uri="{FF2B5EF4-FFF2-40B4-BE49-F238E27FC236}">
                  <a16:creationId xmlns:a16="http://schemas.microsoft.com/office/drawing/2014/main" id="{5A8CABF2-9DA1-B346-82E3-C91C152E5F0A}"/>
                </a:ext>
              </a:extLst>
            </p:cNvPr>
            <p:cNvSpPr/>
            <p:nvPr/>
          </p:nvSpPr>
          <p:spPr>
            <a:xfrm>
              <a:off x="1819275" y="3190875"/>
              <a:ext cx="184150" cy="71437"/>
            </a:xfrm>
            <a:custGeom>
              <a:avLst/>
              <a:gdLst/>
              <a:ahLst/>
              <a:cxnLst/>
              <a:rect l="l" t="t" r="r" b="b"/>
              <a:pathLst>
                <a:path w="47" h="18" extrusionOk="0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1" y="0"/>
                    <a:pt x="36" y="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35" y="6"/>
                    <a:pt x="19" y="0"/>
                    <a:pt x="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1060;p41">
              <a:extLst>
                <a:ext uri="{FF2B5EF4-FFF2-40B4-BE49-F238E27FC236}">
                  <a16:creationId xmlns:a16="http://schemas.microsoft.com/office/drawing/2014/main" id="{82008887-0313-1C45-B5B5-65235BCD4823}"/>
                </a:ext>
              </a:extLst>
            </p:cNvPr>
            <p:cNvSpPr/>
            <p:nvPr/>
          </p:nvSpPr>
          <p:spPr>
            <a:xfrm>
              <a:off x="1263650" y="3190875"/>
              <a:ext cx="739775" cy="407987"/>
            </a:xfrm>
            <a:custGeom>
              <a:avLst/>
              <a:gdLst/>
              <a:ahLst/>
              <a:cxnLst/>
              <a:rect l="l" t="t" r="r" b="b"/>
              <a:pathLst>
                <a:path w="189" h="104" extrusionOk="0">
                  <a:moveTo>
                    <a:pt x="189" y="103"/>
                  </a:moveTo>
                  <a:cubicBezTo>
                    <a:pt x="189" y="103"/>
                    <a:pt x="189" y="103"/>
                    <a:pt x="189" y="103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03"/>
                    <a:pt x="189" y="103"/>
                    <a:pt x="189" y="103"/>
                  </a:cubicBezTo>
                  <a:cubicBezTo>
                    <a:pt x="189" y="103"/>
                    <a:pt x="189" y="103"/>
                    <a:pt x="189" y="103"/>
                  </a:cubicBezTo>
                  <a:moveTo>
                    <a:pt x="14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14" y="7"/>
                    <a:pt x="128" y="1"/>
                    <a:pt x="142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1061;p41">
              <a:extLst>
                <a:ext uri="{FF2B5EF4-FFF2-40B4-BE49-F238E27FC236}">
                  <a16:creationId xmlns:a16="http://schemas.microsoft.com/office/drawing/2014/main" id="{650D906D-A599-DA48-91AC-3629E5A2BF2B}"/>
                </a:ext>
              </a:extLst>
            </p:cNvPr>
            <p:cNvSpPr/>
            <p:nvPr/>
          </p:nvSpPr>
          <p:spPr>
            <a:xfrm>
              <a:off x="1498600" y="3190875"/>
              <a:ext cx="571500" cy="473075"/>
            </a:xfrm>
            <a:custGeom>
              <a:avLst/>
              <a:gdLst/>
              <a:ahLst/>
              <a:cxnLst/>
              <a:rect l="l" t="t" r="r" b="b"/>
              <a:pathLst>
                <a:path w="146" h="121" extrusionOk="0">
                  <a:moveTo>
                    <a:pt x="86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68" y="1"/>
                    <a:pt x="54" y="7"/>
                    <a:pt x="43" y="1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15"/>
                    <a:pt x="70" y="121"/>
                    <a:pt x="86" y="121"/>
                  </a:cubicBezTo>
                  <a:cubicBezTo>
                    <a:pt x="101" y="121"/>
                    <a:pt x="117" y="115"/>
                    <a:pt x="129" y="104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41" y="92"/>
                    <a:pt x="146" y="76"/>
                    <a:pt x="146" y="61"/>
                  </a:cubicBezTo>
                  <a:cubicBezTo>
                    <a:pt x="146" y="45"/>
                    <a:pt x="141" y="30"/>
                    <a:pt x="129" y="18"/>
                  </a:cubicBezTo>
                  <a:cubicBezTo>
                    <a:pt x="118" y="7"/>
                    <a:pt x="103" y="0"/>
                    <a:pt x="86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4AC2DD65-A84A-1B4B-9503-CA4E574C3BA3}"/>
              </a:ext>
            </a:extLst>
          </p:cNvPr>
          <p:cNvSpPr/>
          <p:nvPr/>
        </p:nvSpPr>
        <p:spPr>
          <a:xfrm>
            <a:off x="5893739" y="2515284"/>
            <a:ext cx="2564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Картирование СР должностей по структуре должностей и разработка стандартных  ТЗ</a:t>
            </a:r>
          </a:p>
        </p:txBody>
      </p:sp>
      <p:grpSp>
        <p:nvGrpSpPr>
          <p:cNvPr id="64" name="Группа 6">
            <a:extLst>
              <a:ext uri="{FF2B5EF4-FFF2-40B4-BE49-F238E27FC236}">
                <a16:creationId xmlns:a16="http://schemas.microsoft.com/office/drawing/2014/main" id="{CEFAF78F-4504-1249-82A2-F96494F1C482}"/>
              </a:ext>
            </a:extLst>
          </p:cNvPr>
          <p:cNvGrpSpPr/>
          <p:nvPr/>
        </p:nvGrpSpPr>
        <p:grpSpPr>
          <a:xfrm>
            <a:off x="6682907" y="1348740"/>
            <a:ext cx="1209205" cy="1147326"/>
            <a:chOff x="525462" y="2654300"/>
            <a:chExt cx="1547812" cy="1546225"/>
          </a:xfrm>
          <a:solidFill>
            <a:schemeClr val="accent2">
              <a:lumMod val="75000"/>
            </a:schemeClr>
          </a:solidFill>
        </p:grpSpPr>
        <p:sp>
          <p:nvSpPr>
            <p:cNvPr id="65" name="Google Shape;1055;p41">
              <a:extLst>
                <a:ext uri="{FF2B5EF4-FFF2-40B4-BE49-F238E27FC236}">
                  <a16:creationId xmlns:a16="http://schemas.microsoft.com/office/drawing/2014/main" id="{DBC3CE0A-DFE1-2040-B28E-443128EBB5D0}"/>
                </a:ext>
              </a:extLst>
            </p:cNvPr>
            <p:cNvSpPr/>
            <p:nvPr/>
          </p:nvSpPr>
          <p:spPr>
            <a:xfrm>
              <a:off x="1036637" y="3609975"/>
              <a:ext cx="954087" cy="590550"/>
            </a:xfrm>
            <a:custGeom>
              <a:avLst/>
              <a:gdLst/>
              <a:ahLst/>
              <a:cxnLst/>
              <a:rect l="l" t="t" r="r" b="b"/>
              <a:pathLst>
                <a:path w="244" h="151" extrusionOk="0">
                  <a:moveTo>
                    <a:pt x="244" y="0"/>
                  </a:moveTo>
                  <a:cubicBezTo>
                    <a:pt x="233" y="9"/>
                    <a:pt x="219" y="14"/>
                    <a:pt x="204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72"/>
                    <a:pt x="0" y="110"/>
                    <a:pt x="24" y="134"/>
                  </a:cubicBezTo>
                  <a:cubicBezTo>
                    <a:pt x="24" y="134"/>
                    <a:pt x="24" y="134"/>
                    <a:pt x="24" y="134"/>
                  </a:cubicBezTo>
                  <a:cubicBezTo>
                    <a:pt x="36" y="145"/>
                    <a:pt x="51" y="151"/>
                    <a:pt x="67" y="151"/>
                  </a:cubicBezTo>
                  <a:cubicBezTo>
                    <a:pt x="82" y="151"/>
                    <a:pt x="98" y="145"/>
                    <a:pt x="109" y="134"/>
                  </a:cubicBezTo>
                  <a:cubicBezTo>
                    <a:pt x="244" y="0"/>
                    <a:pt x="244" y="0"/>
                    <a:pt x="24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1056;p41">
              <a:extLst>
                <a:ext uri="{FF2B5EF4-FFF2-40B4-BE49-F238E27FC236}">
                  <a16:creationId xmlns:a16="http://schemas.microsoft.com/office/drawing/2014/main" id="{1F7212E7-F023-7047-A782-60F8613B8B40}"/>
                </a:ext>
              </a:extLst>
            </p:cNvPr>
            <p:cNvSpPr/>
            <p:nvPr/>
          </p:nvSpPr>
          <p:spPr>
            <a:xfrm>
              <a:off x="525462" y="3190875"/>
              <a:ext cx="1547812" cy="473075"/>
            </a:xfrm>
            <a:custGeom>
              <a:avLst/>
              <a:gdLst/>
              <a:ahLst/>
              <a:cxnLst/>
              <a:rect l="l" t="t" r="r" b="b"/>
              <a:pathLst>
                <a:path w="396" h="121" extrusionOk="0">
                  <a:moveTo>
                    <a:pt x="378" y="18"/>
                  </a:moveTo>
                  <a:cubicBezTo>
                    <a:pt x="390" y="30"/>
                    <a:pt x="395" y="45"/>
                    <a:pt x="395" y="61"/>
                  </a:cubicBezTo>
                  <a:cubicBezTo>
                    <a:pt x="395" y="76"/>
                    <a:pt x="390" y="92"/>
                    <a:pt x="378" y="103"/>
                  </a:cubicBezTo>
                  <a:cubicBezTo>
                    <a:pt x="378" y="103"/>
                    <a:pt x="378" y="103"/>
                    <a:pt x="378" y="103"/>
                  </a:cubicBezTo>
                  <a:cubicBezTo>
                    <a:pt x="378" y="103"/>
                    <a:pt x="378" y="103"/>
                    <a:pt x="378" y="104"/>
                  </a:cubicBezTo>
                  <a:cubicBezTo>
                    <a:pt x="375" y="107"/>
                    <a:pt x="375" y="107"/>
                    <a:pt x="375" y="107"/>
                  </a:cubicBezTo>
                  <a:cubicBezTo>
                    <a:pt x="387" y="95"/>
                    <a:pt x="396" y="79"/>
                    <a:pt x="396" y="61"/>
                  </a:cubicBezTo>
                  <a:cubicBezTo>
                    <a:pt x="396" y="44"/>
                    <a:pt x="389" y="29"/>
                    <a:pt x="378" y="18"/>
                  </a:cubicBezTo>
                  <a:moveTo>
                    <a:pt x="189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249" y="61"/>
                    <a:pt x="249" y="61"/>
                    <a:pt x="249" y="61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1057;p41">
              <a:extLst>
                <a:ext uri="{FF2B5EF4-FFF2-40B4-BE49-F238E27FC236}">
                  <a16:creationId xmlns:a16="http://schemas.microsoft.com/office/drawing/2014/main" id="{C5354E8B-4438-DA49-8310-573378BA2D79}"/>
                </a:ext>
              </a:extLst>
            </p:cNvPr>
            <p:cNvSpPr/>
            <p:nvPr/>
          </p:nvSpPr>
          <p:spPr>
            <a:xfrm>
              <a:off x="1263650" y="3430587"/>
              <a:ext cx="739775" cy="233362"/>
            </a:xfrm>
            <a:custGeom>
              <a:avLst/>
              <a:gdLst/>
              <a:ahLst/>
              <a:cxnLst/>
              <a:rect l="l" t="t" r="r" b="b"/>
              <a:pathLst>
                <a:path w="189" h="60" extrusionOk="0">
                  <a:moveTo>
                    <a:pt x="6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146" y="60"/>
                    <a:pt x="146" y="60"/>
                    <a:pt x="146" y="60"/>
                  </a:cubicBezTo>
                  <a:cubicBezTo>
                    <a:pt x="161" y="60"/>
                    <a:pt x="175" y="55"/>
                    <a:pt x="186" y="46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77" y="54"/>
                    <a:pt x="161" y="60"/>
                    <a:pt x="146" y="60"/>
                  </a:cubicBezTo>
                  <a:cubicBezTo>
                    <a:pt x="130" y="60"/>
                    <a:pt x="115" y="54"/>
                    <a:pt x="103" y="42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1058;p41">
              <a:extLst>
                <a:ext uri="{FF2B5EF4-FFF2-40B4-BE49-F238E27FC236}">
                  <a16:creationId xmlns:a16="http://schemas.microsoft.com/office/drawing/2014/main" id="{F46F4302-57CD-8A40-B228-EE2AA7229937}"/>
                </a:ext>
              </a:extLst>
            </p:cNvPr>
            <p:cNvSpPr/>
            <p:nvPr/>
          </p:nvSpPr>
          <p:spPr>
            <a:xfrm>
              <a:off x="1036637" y="2654300"/>
              <a:ext cx="966787" cy="608012"/>
            </a:xfrm>
            <a:custGeom>
              <a:avLst/>
              <a:gdLst/>
              <a:ahLst/>
              <a:cxnLst/>
              <a:rect l="l" t="t" r="r" b="b"/>
              <a:pathLst>
                <a:path w="247" h="155" extrusionOk="0">
                  <a:moveTo>
                    <a:pt x="67" y="0"/>
                  </a:moveTo>
                  <a:cubicBezTo>
                    <a:pt x="51" y="0"/>
                    <a:pt x="36" y="6"/>
                    <a:pt x="24" y="18"/>
                  </a:cubicBezTo>
                  <a:cubicBezTo>
                    <a:pt x="0" y="41"/>
                    <a:pt x="0" y="80"/>
                    <a:pt x="24" y="103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1" y="137"/>
                    <a:pt x="203" y="137"/>
                    <a:pt x="204" y="137"/>
                  </a:cubicBezTo>
                  <a:cubicBezTo>
                    <a:pt x="219" y="137"/>
                    <a:pt x="235" y="143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98" y="6"/>
                    <a:pt x="82" y="0"/>
                    <a:pt x="67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059;p41">
              <a:extLst>
                <a:ext uri="{FF2B5EF4-FFF2-40B4-BE49-F238E27FC236}">
                  <a16:creationId xmlns:a16="http://schemas.microsoft.com/office/drawing/2014/main" id="{90ACC0BB-AA23-064A-9A5E-04B6A4D0D405}"/>
                </a:ext>
              </a:extLst>
            </p:cNvPr>
            <p:cNvSpPr/>
            <p:nvPr/>
          </p:nvSpPr>
          <p:spPr>
            <a:xfrm>
              <a:off x="1819275" y="3190875"/>
              <a:ext cx="184150" cy="71437"/>
            </a:xfrm>
            <a:custGeom>
              <a:avLst/>
              <a:gdLst/>
              <a:ahLst/>
              <a:cxnLst/>
              <a:rect l="l" t="t" r="r" b="b"/>
              <a:pathLst>
                <a:path w="47" h="18" extrusionOk="0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1" y="0"/>
                    <a:pt x="36" y="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35" y="6"/>
                    <a:pt x="19" y="0"/>
                    <a:pt x="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1060;p41">
              <a:extLst>
                <a:ext uri="{FF2B5EF4-FFF2-40B4-BE49-F238E27FC236}">
                  <a16:creationId xmlns:a16="http://schemas.microsoft.com/office/drawing/2014/main" id="{DAE72F0A-05ED-6149-9B35-01A9BEBEF727}"/>
                </a:ext>
              </a:extLst>
            </p:cNvPr>
            <p:cNvSpPr/>
            <p:nvPr/>
          </p:nvSpPr>
          <p:spPr>
            <a:xfrm>
              <a:off x="1263650" y="3190875"/>
              <a:ext cx="739775" cy="407987"/>
            </a:xfrm>
            <a:custGeom>
              <a:avLst/>
              <a:gdLst/>
              <a:ahLst/>
              <a:cxnLst/>
              <a:rect l="l" t="t" r="r" b="b"/>
              <a:pathLst>
                <a:path w="189" h="104" extrusionOk="0">
                  <a:moveTo>
                    <a:pt x="189" y="103"/>
                  </a:moveTo>
                  <a:cubicBezTo>
                    <a:pt x="189" y="103"/>
                    <a:pt x="189" y="103"/>
                    <a:pt x="189" y="103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03"/>
                    <a:pt x="189" y="103"/>
                    <a:pt x="189" y="103"/>
                  </a:cubicBezTo>
                  <a:cubicBezTo>
                    <a:pt x="189" y="103"/>
                    <a:pt x="189" y="103"/>
                    <a:pt x="189" y="103"/>
                  </a:cubicBezTo>
                  <a:moveTo>
                    <a:pt x="14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14" y="7"/>
                    <a:pt x="128" y="1"/>
                    <a:pt x="142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1061;p41">
              <a:extLst>
                <a:ext uri="{FF2B5EF4-FFF2-40B4-BE49-F238E27FC236}">
                  <a16:creationId xmlns:a16="http://schemas.microsoft.com/office/drawing/2014/main" id="{9B745D88-34F9-8A42-AB2A-74F2DCC9C48F}"/>
                </a:ext>
              </a:extLst>
            </p:cNvPr>
            <p:cNvSpPr/>
            <p:nvPr/>
          </p:nvSpPr>
          <p:spPr>
            <a:xfrm>
              <a:off x="1498600" y="3190875"/>
              <a:ext cx="571500" cy="473075"/>
            </a:xfrm>
            <a:custGeom>
              <a:avLst/>
              <a:gdLst/>
              <a:ahLst/>
              <a:cxnLst/>
              <a:rect l="l" t="t" r="r" b="b"/>
              <a:pathLst>
                <a:path w="146" h="121" extrusionOk="0">
                  <a:moveTo>
                    <a:pt x="86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68" y="1"/>
                    <a:pt x="54" y="7"/>
                    <a:pt x="43" y="1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15"/>
                    <a:pt x="70" y="121"/>
                    <a:pt x="86" y="121"/>
                  </a:cubicBezTo>
                  <a:cubicBezTo>
                    <a:pt x="101" y="121"/>
                    <a:pt x="117" y="115"/>
                    <a:pt x="129" y="104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41" y="92"/>
                    <a:pt x="146" y="76"/>
                    <a:pt x="146" y="61"/>
                  </a:cubicBezTo>
                  <a:cubicBezTo>
                    <a:pt x="146" y="45"/>
                    <a:pt x="141" y="30"/>
                    <a:pt x="129" y="18"/>
                  </a:cubicBezTo>
                  <a:cubicBezTo>
                    <a:pt x="118" y="7"/>
                    <a:pt x="103" y="0"/>
                    <a:pt x="86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" name="Группа 6">
            <a:extLst>
              <a:ext uri="{FF2B5EF4-FFF2-40B4-BE49-F238E27FC236}">
                <a16:creationId xmlns:a16="http://schemas.microsoft.com/office/drawing/2014/main" id="{6CB96F62-5E2A-B44A-AC31-72B900CDAF36}"/>
              </a:ext>
            </a:extLst>
          </p:cNvPr>
          <p:cNvGrpSpPr/>
          <p:nvPr/>
        </p:nvGrpSpPr>
        <p:grpSpPr>
          <a:xfrm>
            <a:off x="8858254" y="1359853"/>
            <a:ext cx="1157415" cy="1155431"/>
            <a:chOff x="525462" y="2654300"/>
            <a:chExt cx="1547812" cy="1546225"/>
          </a:xfrm>
          <a:solidFill>
            <a:schemeClr val="accent5">
              <a:lumMod val="75000"/>
            </a:schemeClr>
          </a:solidFill>
        </p:grpSpPr>
        <p:sp>
          <p:nvSpPr>
            <p:cNvPr id="74" name="Google Shape;1055;p41">
              <a:extLst>
                <a:ext uri="{FF2B5EF4-FFF2-40B4-BE49-F238E27FC236}">
                  <a16:creationId xmlns:a16="http://schemas.microsoft.com/office/drawing/2014/main" id="{C9984CB0-4961-2642-B1DF-B3D8C2227487}"/>
                </a:ext>
              </a:extLst>
            </p:cNvPr>
            <p:cNvSpPr/>
            <p:nvPr/>
          </p:nvSpPr>
          <p:spPr>
            <a:xfrm>
              <a:off x="1036637" y="3609975"/>
              <a:ext cx="954087" cy="590550"/>
            </a:xfrm>
            <a:custGeom>
              <a:avLst/>
              <a:gdLst/>
              <a:ahLst/>
              <a:cxnLst/>
              <a:rect l="l" t="t" r="r" b="b"/>
              <a:pathLst>
                <a:path w="244" h="151" extrusionOk="0">
                  <a:moveTo>
                    <a:pt x="244" y="0"/>
                  </a:moveTo>
                  <a:cubicBezTo>
                    <a:pt x="233" y="9"/>
                    <a:pt x="219" y="14"/>
                    <a:pt x="204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72"/>
                    <a:pt x="0" y="110"/>
                    <a:pt x="24" y="134"/>
                  </a:cubicBezTo>
                  <a:cubicBezTo>
                    <a:pt x="24" y="134"/>
                    <a:pt x="24" y="134"/>
                    <a:pt x="24" y="134"/>
                  </a:cubicBezTo>
                  <a:cubicBezTo>
                    <a:pt x="36" y="145"/>
                    <a:pt x="51" y="151"/>
                    <a:pt x="67" y="151"/>
                  </a:cubicBezTo>
                  <a:cubicBezTo>
                    <a:pt x="82" y="151"/>
                    <a:pt x="98" y="145"/>
                    <a:pt x="109" y="134"/>
                  </a:cubicBezTo>
                  <a:cubicBezTo>
                    <a:pt x="244" y="0"/>
                    <a:pt x="244" y="0"/>
                    <a:pt x="24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1056;p41">
              <a:extLst>
                <a:ext uri="{FF2B5EF4-FFF2-40B4-BE49-F238E27FC236}">
                  <a16:creationId xmlns:a16="http://schemas.microsoft.com/office/drawing/2014/main" id="{31F54758-8022-304C-8E90-9796E964D30A}"/>
                </a:ext>
              </a:extLst>
            </p:cNvPr>
            <p:cNvSpPr/>
            <p:nvPr/>
          </p:nvSpPr>
          <p:spPr>
            <a:xfrm>
              <a:off x="525462" y="3190875"/>
              <a:ext cx="1547812" cy="473075"/>
            </a:xfrm>
            <a:custGeom>
              <a:avLst/>
              <a:gdLst/>
              <a:ahLst/>
              <a:cxnLst/>
              <a:rect l="l" t="t" r="r" b="b"/>
              <a:pathLst>
                <a:path w="396" h="121" extrusionOk="0">
                  <a:moveTo>
                    <a:pt x="378" y="18"/>
                  </a:moveTo>
                  <a:cubicBezTo>
                    <a:pt x="390" y="30"/>
                    <a:pt x="395" y="45"/>
                    <a:pt x="395" y="61"/>
                  </a:cubicBezTo>
                  <a:cubicBezTo>
                    <a:pt x="395" y="76"/>
                    <a:pt x="390" y="92"/>
                    <a:pt x="378" y="103"/>
                  </a:cubicBezTo>
                  <a:cubicBezTo>
                    <a:pt x="378" y="103"/>
                    <a:pt x="378" y="103"/>
                    <a:pt x="378" y="103"/>
                  </a:cubicBezTo>
                  <a:cubicBezTo>
                    <a:pt x="378" y="103"/>
                    <a:pt x="378" y="103"/>
                    <a:pt x="378" y="104"/>
                  </a:cubicBezTo>
                  <a:cubicBezTo>
                    <a:pt x="375" y="107"/>
                    <a:pt x="375" y="107"/>
                    <a:pt x="375" y="107"/>
                  </a:cubicBezTo>
                  <a:cubicBezTo>
                    <a:pt x="387" y="95"/>
                    <a:pt x="396" y="79"/>
                    <a:pt x="396" y="61"/>
                  </a:cubicBezTo>
                  <a:cubicBezTo>
                    <a:pt x="396" y="44"/>
                    <a:pt x="389" y="29"/>
                    <a:pt x="378" y="18"/>
                  </a:cubicBezTo>
                  <a:moveTo>
                    <a:pt x="189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249" y="61"/>
                    <a:pt x="249" y="61"/>
                    <a:pt x="249" y="61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1057;p41">
              <a:extLst>
                <a:ext uri="{FF2B5EF4-FFF2-40B4-BE49-F238E27FC236}">
                  <a16:creationId xmlns:a16="http://schemas.microsoft.com/office/drawing/2014/main" id="{3981B632-5962-FE49-A127-D54BD07C4FC8}"/>
                </a:ext>
              </a:extLst>
            </p:cNvPr>
            <p:cNvSpPr/>
            <p:nvPr/>
          </p:nvSpPr>
          <p:spPr>
            <a:xfrm>
              <a:off x="1263650" y="3430587"/>
              <a:ext cx="739775" cy="233362"/>
            </a:xfrm>
            <a:custGeom>
              <a:avLst/>
              <a:gdLst/>
              <a:ahLst/>
              <a:cxnLst/>
              <a:rect l="l" t="t" r="r" b="b"/>
              <a:pathLst>
                <a:path w="189" h="60" extrusionOk="0">
                  <a:moveTo>
                    <a:pt x="6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146" y="60"/>
                    <a:pt x="146" y="60"/>
                    <a:pt x="146" y="60"/>
                  </a:cubicBezTo>
                  <a:cubicBezTo>
                    <a:pt x="161" y="60"/>
                    <a:pt x="175" y="55"/>
                    <a:pt x="186" y="46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77" y="54"/>
                    <a:pt x="161" y="60"/>
                    <a:pt x="146" y="60"/>
                  </a:cubicBezTo>
                  <a:cubicBezTo>
                    <a:pt x="130" y="60"/>
                    <a:pt x="115" y="54"/>
                    <a:pt x="103" y="42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1058;p41">
              <a:extLst>
                <a:ext uri="{FF2B5EF4-FFF2-40B4-BE49-F238E27FC236}">
                  <a16:creationId xmlns:a16="http://schemas.microsoft.com/office/drawing/2014/main" id="{4CE2150A-B67B-FA42-BF96-602B3E6AB77D}"/>
                </a:ext>
              </a:extLst>
            </p:cNvPr>
            <p:cNvSpPr/>
            <p:nvPr/>
          </p:nvSpPr>
          <p:spPr>
            <a:xfrm>
              <a:off x="1036637" y="2654300"/>
              <a:ext cx="966787" cy="608012"/>
            </a:xfrm>
            <a:custGeom>
              <a:avLst/>
              <a:gdLst/>
              <a:ahLst/>
              <a:cxnLst/>
              <a:rect l="l" t="t" r="r" b="b"/>
              <a:pathLst>
                <a:path w="247" h="155" extrusionOk="0">
                  <a:moveTo>
                    <a:pt x="67" y="0"/>
                  </a:moveTo>
                  <a:cubicBezTo>
                    <a:pt x="51" y="0"/>
                    <a:pt x="36" y="6"/>
                    <a:pt x="24" y="18"/>
                  </a:cubicBezTo>
                  <a:cubicBezTo>
                    <a:pt x="0" y="41"/>
                    <a:pt x="0" y="80"/>
                    <a:pt x="24" y="103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1" y="137"/>
                    <a:pt x="203" y="137"/>
                    <a:pt x="204" y="137"/>
                  </a:cubicBezTo>
                  <a:cubicBezTo>
                    <a:pt x="219" y="137"/>
                    <a:pt x="235" y="143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98" y="6"/>
                    <a:pt x="82" y="0"/>
                    <a:pt x="67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1059;p41">
              <a:extLst>
                <a:ext uri="{FF2B5EF4-FFF2-40B4-BE49-F238E27FC236}">
                  <a16:creationId xmlns:a16="http://schemas.microsoft.com/office/drawing/2014/main" id="{BDB07E75-E39E-DA49-A297-306B6227F8C5}"/>
                </a:ext>
              </a:extLst>
            </p:cNvPr>
            <p:cNvSpPr/>
            <p:nvPr/>
          </p:nvSpPr>
          <p:spPr>
            <a:xfrm>
              <a:off x="1819275" y="3190875"/>
              <a:ext cx="184150" cy="71437"/>
            </a:xfrm>
            <a:custGeom>
              <a:avLst/>
              <a:gdLst/>
              <a:ahLst/>
              <a:cxnLst/>
              <a:rect l="l" t="t" r="r" b="b"/>
              <a:pathLst>
                <a:path w="47" h="18" extrusionOk="0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1" y="0"/>
                    <a:pt x="36" y="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35" y="6"/>
                    <a:pt x="19" y="0"/>
                    <a:pt x="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1060;p41">
              <a:extLst>
                <a:ext uri="{FF2B5EF4-FFF2-40B4-BE49-F238E27FC236}">
                  <a16:creationId xmlns:a16="http://schemas.microsoft.com/office/drawing/2014/main" id="{36D70474-94CF-8A4D-8E69-736849240D28}"/>
                </a:ext>
              </a:extLst>
            </p:cNvPr>
            <p:cNvSpPr/>
            <p:nvPr/>
          </p:nvSpPr>
          <p:spPr>
            <a:xfrm>
              <a:off x="1263650" y="3190875"/>
              <a:ext cx="739775" cy="407987"/>
            </a:xfrm>
            <a:custGeom>
              <a:avLst/>
              <a:gdLst/>
              <a:ahLst/>
              <a:cxnLst/>
              <a:rect l="l" t="t" r="r" b="b"/>
              <a:pathLst>
                <a:path w="189" h="104" extrusionOk="0">
                  <a:moveTo>
                    <a:pt x="189" y="103"/>
                  </a:moveTo>
                  <a:cubicBezTo>
                    <a:pt x="189" y="103"/>
                    <a:pt x="189" y="103"/>
                    <a:pt x="189" y="103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03"/>
                    <a:pt x="189" y="103"/>
                    <a:pt x="189" y="103"/>
                  </a:cubicBezTo>
                  <a:cubicBezTo>
                    <a:pt x="189" y="103"/>
                    <a:pt x="189" y="103"/>
                    <a:pt x="189" y="103"/>
                  </a:cubicBezTo>
                  <a:moveTo>
                    <a:pt x="14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14" y="7"/>
                    <a:pt x="128" y="1"/>
                    <a:pt x="142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1061;p41">
              <a:extLst>
                <a:ext uri="{FF2B5EF4-FFF2-40B4-BE49-F238E27FC236}">
                  <a16:creationId xmlns:a16="http://schemas.microsoft.com/office/drawing/2014/main" id="{78EBA1BB-1589-3C42-AC92-B78A92B20C29}"/>
                </a:ext>
              </a:extLst>
            </p:cNvPr>
            <p:cNvSpPr/>
            <p:nvPr/>
          </p:nvSpPr>
          <p:spPr>
            <a:xfrm>
              <a:off x="1498600" y="3190875"/>
              <a:ext cx="571500" cy="473075"/>
            </a:xfrm>
            <a:custGeom>
              <a:avLst/>
              <a:gdLst/>
              <a:ahLst/>
              <a:cxnLst/>
              <a:rect l="l" t="t" r="r" b="b"/>
              <a:pathLst>
                <a:path w="146" h="121" extrusionOk="0">
                  <a:moveTo>
                    <a:pt x="86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68" y="1"/>
                    <a:pt x="54" y="7"/>
                    <a:pt x="43" y="1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15"/>
                    <a:pt x="70" y="121"/>
                    <a:pt x="86" y="121"/>
                  </a:cubicBezTo>
                  <a:cubicBezTo>
                    <a:pt x="101" y="121"/>
                    <a:pt x="117" y="115"/>
                    <a:pt x="129" y="104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41" y="92"/>
                    <a:pt x="146" y="76"/>
                    <a:pt x="146" y="61"/>
                  </a:cubicBezTo>
                  <a:cubicBezTo>
                    <a:pt x="146" y="45"/>
                    <a:pt x="141" y="30"/>
                    <a:pt x="129" y="18"/>
                  </a:cubicBezTo>
                  <a:cubicBezTo>
                    <a:pt x="118" y="7"/>
                    <a:pt x="103" y="0"/>
                    <a:pt x="86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66F8753F-45BC-234A-8A44-5182BF18BAE3}"/>
              </a:ext>
            </a:extLst>
          </p:cNvPr>
          <p:cNvSpPr/>
          <p:nvPr/>
        </p:nvSpPr>
        <p:spPr>
          <a:xfrm>
            <a:off x="175209" y="2441465"/>
            <a:ext cx="18719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Кабинетный анализ регуляторных и нормативных документов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81F34-F87D-B645-AF61-2DD0B8D7071F}"/>
              </a:ext>
            </a:extLst>
          </p:cNvPr>
          <p:cNvSpPr/>
          <p:nvPr/>
        </p:nvSpPr>
        <p:spPr>
          <a:xfrm>
            <a:off x="8528575" y="2515284"/>
            <a:ext cx="2810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Анализ СР зарплат по должностным уровням  и группам </a:t>
            </a:r>
          </a:p>
        </p:txBody>
      </p:sp>
      <p:grpSp>
        <p:nvGrpSpPr>
          <p:cNvPr id="83" name="Группа 6">
            <a:extLst>
              <a:ext uri="{FF2B5EF4-FFF2-40B4-BE49-F238E27FC236}">
                <a16:creationId xmlns:a16="http://schemas.microsoft.com/office/drawing/2014/main" id="{3AA26488-54EE-1D49-889C-B3C2CCC293DE}"/>
              </a:ext>
            </a:extLst>
          </p:cNvPr>
          <p:cNvGrpSpPr/>
          <p:nvPr/>
        </p:nvGrpSpPr>
        <p:grpSpPr>
          <a:xfrm rot="5400000">
            <a:off x="9348687" y="4007257"/>
            <a:ext cx="1077217" cy="954087"/>
            <a:chOff x="525462" y="2654300"/>
            <a:chExt cx="1547812" cy="1546225"/>
          </a:xfrm>
          <a:solidFill>
            <a:srgbClr val="009193"/>
          </a:solidFill>
        </p:grpSpPr>
        <p:sp>
          <p:nvSpPr>
            <p:cNvPr id="84" name="Google Shape;1055;p41">
              <a:extLst>
                <a:ext uri="{FF2B5EF4-FFF2-40B4-BE49-F238E27FC236}">
                  <a16:creationId xmlns:a16="http://schemas.microsoft.com/office/drawing/2014/main" id="{E984C010-B47E-0745-9553-012D1D28E6F8}"/>
                </a:ext>
              </a:extLst>
            </p:cNvPr>
            <p:cNvSpPr/>
            <p:nvPr/>
          </p:nvSpPr>
          <p:spPr>
            <a:xfrm>
              <a:off x="1036637" y="3609975"/>
              <a:ext cx="954087" cy="590550"/>
            </a:xfrm>
            <a:custGeom>
              <a:avLst/>
              <a:gdLst/>
              <a:ahLst/>
              <a:cxnLst/>
              <a:rect l="l" t="t" r="r" b="b"/>
              <a:pathLst>
                <a:path w="244" h="151" extrusionOk="0">
                  <a:moveTo>
                    <a:pt x="244" y="0"/>
                  </a:moveTo>
                  <a:cubicBezTo>
                    <a:pt x="233" y="9"/>
                    <a:pt x="219" y="14"/>
                    <a:pt x="204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72"/>
                    <a:pt x="0" y="110"/>
                    <a:pt x="24" y="134"/>
                  </a:cubicBezTo>
                  <a:cubicBezTo>
                    <a:pt x="24" y="134"/>
                    <a:pt x="24" y="134"/>
                    <a:pt x="24" y="134"/>
                  </a:cubicBezTo>
                  <a:cubicBezTo>
                    <a:pt x="36" y="145"/>
                    <a:pt x="51" y="151"/>
                    <a:pt x="67" y="151"/>
                  </a:cubicBezTo>
                  <a:cubicBezTo>
                    <a:pt x="82" y="151"/>
                    <a:pt x="98" y="145"/>
                    <a:pt x="109" y="134"/>
                  </a:cubicBezTo>
                  <a:cubicBezTo>
                    <a:pt x="244" y="0"/>
                    <a:pt x="244" y="0"/>
                    <a:pt x="24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1056;p41">
              <a:extLst>
                <a:ext uri="{FF2B5EF4-FFF2-40B4-BE49-F238E27FC236}">
                  <a16:creationId xmlns:a16="http://schemas.microsoft.com/office/drawing/2014/main" id="{AF5E0EF0-7CD5-A04B-8D60-1C08F637DFD3}"/>
                </a:ext>
              </a:extLst>
            </p:cNvPr>
            <p:cNvSpPr/>
            <p:nvPr/>
          </p:nvSpPr>
          <p:spPr>
            <a:xfrm>
              <a:off x="525462" y="3190875"/>
              <a:ext cx="1547812" cy="473075"/>
            </a:xfrm>
            <a:custGeom>
              <a:avLst/>
              <a:gdLst/>
              <a:ahLst/>
              <a:cxnLst/>
              <a:rect l="l" t="t" r="r" b="b"/>
              <a:pathLst>
                <a:path w="396" h="121" extrusionOk="0">
                  <a:moveTo>
                    <a:pt x="378" y="18"/>
                  </a:moveTo>
                  <a:cubicBezTo>
                    <a:pt x="390" y="30"/>
                    <a:pt x="395" y="45"/>
                    <a:pt x="395" y="61"/>
                  </a:cubicBezTo>
                  <a:cubicBezTo>
                    <a:pt x="395" y="76"/>
                    <a:pt x="390" y="92"/>
                    <a:pt x="378" y="103"/>
                  </a:cubicBezTo>
                  <a:cubicBezTo>
                    <a:pt x="378" y="103"/>
                    <a:pt x="378" y="103"/>
                    <a:pt x="378" y="103"/>
                  </a:cubicBezTo>
                  <a:cubicBezTo>
                    <a:pt x="378" y="103"/>
                    <a:pt x="378" y="103"/>
                    <a:pt x="378" y="104"/>
                  </a:cubicBezTo>
                  <a:cubicBezTo>
                    <a:pt x="375" y="107"/>
                    <a:pt x="375" y="107"/>
                    <a:pt x="375" y="107"/>
                  </a:cubicBezTo>
                  <a:cubicBezTo>
                    <a:pt x="387" y="95"/>
                    <a:pt x="396" y="79"/>
                    <a:pt x="396" y="61"/>
                  </a:cubicBezTo>
                  <a:cubicBezTo>
                    <a:pt x="396" y="44"/>
                    <a:pt x="389" y="29"/>
                    <a:pt x="378" y="18"/>
                  </a:cubicBezTo>
                  <a:moveTo>
                    <a:pt x="189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249" y="61"/>
                    <a:pt x="249" y="61"/>
                    <a:pt x="249" y="61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1057;p41">
              <a:extLst>
                <a:ext uri="{FF2B5EF4-FFF2-40B4-BE49-F238E27FC236}">
                  <a16:creationId xmlns:a16="http://schemas.microsoft.com/office/drawing/2014/main" id="{99F00DB0-46F0-CB4E-BB27-06914F55B5B2}"/>
                </a:ext>
              </a:extLst>
            </p:cNvPr>
            <p:cNvSpPr/>
            <p:nvPr/>
          </p:nvSpPr>
          <p:spPr>
            <a:xfrm>
              <a:off x="1263650" y="3430587"/>
              <a:ext cx="739775" cy="233362"/>
            </a:xfrm>
            <a:custGeom>
              <a:avLst/>
              <a:gdLst/>
              <a:ahLst/>
              <a:cxnLst/>
              <a:rect l="l" t="t" r="r" b="b"/>
              <a:pathLst>
                <a:path w="189" h="60" extrusionOk="0">
                  <a:moveTo>
                    <a:pt x="6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146" y="60"/>
                    <a:pt x="146" y="60"/>
                    <a:pt x="146" y="60"/>
                  </a:cubicBezTo>
                  <a:cubicBezTo>
                    <a:pt x="161" y="60"/>
                    <a:pt x="175" y="55"/>
                    <a:pt x="186" y="46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77" y="54"/>
                    <a:pt x="161" y="60"/>
                    <a:pt x="146" y="60"/>
                  </a:cubicBezTo>
                  <a:cubicBezTo>
                    <a:pt x="130" y="60"/>
                    <a:pt x="115" y="54"/>
                    <a:pt x="103" y="42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1058;p41">
              <a:extLst>
                <a:ext uri="{FF2B5EF4-FFF2-40B4-BE49-F238E27FC236}">
                  <a16:creationId xmlns:a16="http://schemas.microsoft.com/office/drawing/2014/main" id="{99758E97-0964-FE49-90FA-C53071782911}"/>
                </a:ext>
              </a:extLst>
            </p:cNvPr>
            <p:cNvSpPr/>
            <p:nvPr/>
          </p:nvSpPr>
          <p:spPr>
            <a:xfrm>
              <a:off x="1036637" y="2654300"/>
              <a:ext cx="966787" cy="608012"/>
            </a:xfrm>
            <a:custGeom>
              <a:avLst/>
              <a:gdLst/>
              <a:ahLst/>
              <a:cxnLst/>
              <a:rect l="l" t="t" r="r" b="b"/>
              <a:pathLst>
                <a:path w="247" h="155" extrusionOk="0">
                  <a:moveTo>
                    <a:pt x="67" y="0"/>
                  </a:moveTo>
                  <a:cubicBezTo>
                    <a:pt x="51" y="0"/>
                    <a:pt x="36" y="6"/>
                    <a:pt x="24" y="18"/>
                  </a:cubicBezTo>
                  <a:cubicBezTo>
                    <a:pt x="0" y="41"/>
                    <a:pt x="0" y="80"/>
                    <a:pt x="24" y="103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1" y="137"/>
                    <a:pt x="203" y="137"/>
                    <a:pt x="204" y="137"/>
                  </a:cubicBezTo>
                  <a:cubicBezTo>
                    <a:pt x="219" y="137"/>
                    <a:pt x="235" y="143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98" y="6"/>
                    <a:pt x="82" y="0"/>
                    <a:pt x="67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1059;p41">
              <a:extLst>
                <a:ext uri="{FF2B5EF4-FFF2-40B4-BE49-F238E27FC236}">
                  <a16:creationId xmlns:a16="http://schemas.microsoft.com/office/drawing/2014/main" id="{539D745D-DEDB-6442-8129-3BCDD23FF4F9}"/>
                </a:ext>
              </a:extLst>
            </p:cNvPr>
            <p:cNvSpPr/>
            <p:nvPr/>
          </p:nvSpPr>
          <p:spPr>
            <a:xfrm>
              <a:off x="1819275" y="3190875"/>
              <a:ext cx="184150" cy="71437"/>
            </a:xfrm>
            <a:custGeom>
              <a:avLst/>
              <a:gdLst/>
              <a:ahLst/>
              <a:cxnLst/>
              <a:rect l="l" t="t" r="r" b="b"/>
              <a:pathLst>
                <a:path w="47" h="18" extrusionOk="0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1" y="0"/>
                    <a:pt x="36" y="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35" y="6"/>
                    <a:pt x="19" y="0"/>
                    <a:pt x="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1060;p41">
              <a:extLst>
                <a:ext uri="{FF2B5EF4-FFF2-40B4-BE49-F238E27FC236}">
                  <a16:creationId xmlns:a16="http://schemas.microsoft.com/office/drawing/2014/main" id="{E4A89C5B-AFF9-E44D-9BE0-D9921B09B2FB}"/>
                </a:ext>
              </a:extLst>
            </p:cNvPr>
            <p:cNvSpPr/>
            <p:nvPr/>
          </p:nvSpPr>
          <p:spPr>
            <a:xfrm>
              <a:off x="1263650" y="3190875"/>
              <a:ext cx="739775" cy="407987"/>
            </a:xfrm>
            <a:custGeom>
              <a:avLst/>
              <a:gdLst/>
              <a:ahLst/>
              <a:cxnLst/>
              <a:rect l="l" t="t" r="r" b="b"/>
              <a:pathLst>
                <a:path w="189" h="104" extrusionOk="0">
                  <a:moveTo>
                    <a:pt x="189" y="103"/>
                  </a:moveTo>
                  <a:cubicBezTo>
                    <a:pt x="189" y="103"/>
                    <a:pt x="189" y="103"/>
                    <a:pt x="189" y="103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03"/>
                    <a:pt x="189" y="103"/>
                    <a:pt x="189" y="103"/>
                  </a:cubicBezTo>
                  <a:cubicBezTo>
                    <a:pt x="189" y="103"/>
                    <a:pt x="189" y="103"/>
                    <a:pt x="189" y="103"/>
                  </a:cubicBezTo>
                  <a:moveTo>
                    <a:pt x="14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14" y="7"/>
                    <a:pt x="128" y="1"/>
                    <a:pt x="142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1061;p41">
              <a:extLst>
                <a:ext uri="{FF2B5EF4-FFF2-40B4-BE49-F238E27FC236}">
                  <a16:creationId xmlns:a16="http://schemas.microsoft.com/office/drawing/2014/main" id="{7C43A0A2-7D6D-7B44-BEB0-409D3670039F}"/>
                </a:ext>
              </a:extLst>
            </p:cNvPr>
            <p:cNvSpPr/>
            <p:nvPr/>
          </p:nvSpPr>
          <p:spPr>
            <a:xfrm>
              <a:off x="1498600" y="3190875"/>
              <a:ext cx="571500" cy="473075"/>
            </a:xfrm>
            <a:custGeom>
              <a:avLst/>
              <a:gdLst/>
              <a:ahLst/>
              <a:cxnLst/>
              <a:rect l="l" t="t" r="r" b="b"/>
              <a:pathLst>
                <a:path w="146" h="121" extrusionOk="0">
                  <a:moveTo>
                    <a:pt x="86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68" y="1"/>
                    <a:pt x="54" y="7"/>
                    <a:pt x="43" y="1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15"/>
                    <a:pt x="70" y="121"/>
                    <a:pt x="86" y="121"/>
                  </a:cubicBezTo>
                  <a:cubicBezTo>
                    <a:pt x="101" y="121"/>
                    <a:pt x="117" y="115"/>
                    <a:pt x="129" y="104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41" y="92"/>
                    <a:pt x="146" y="76"/>
                    <a:pt x="146" y="61"/>
                  </a:cubicBezTo>
                  <a:cubicBezTo>
                    <a:pt x="146" y="45"/>
                    <a:pt x="141" y="30"/>
                    <a:pt x="129" y="18"/>
                  </a:cubicBezTo>
                  <a:cubicBezTo>
                    <a:pt x="118" y="7"/>
                    <a:pt x="103" y="0"/>
                    <a:pt x="86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59A69B07-9256-6344-9DE5-62E7625FF2E9}"/>
              </a:ext>
            </a:extLst>
          </p:cNvPr>
          <p:cNvSpPr/>
          <p:nvPr/>
        </p:nvSpPr>
        <p:spPr>
          <a:xfrm>
            <a:off x="8922211" y="5313160"/>
            <a:ext cx="21821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Определение диапазона зарплат по должностным уровням  </a:t>
            </a:r>
          </a:p>
        </p:txBody>
      </p:sp>
      <p:grpSp>
        <p:nvGrpSpPr>
          <p:cNvPr id="100" name="Группа 6">
            <a:extLst>
              <a:ext uri="{FF2B5EF4-FFF2-40B4-BE49-F238E27FC236}">
                <a16:creationId xmlns:a16="http://schemas.microsoft.com/office/drawing/2014/main" id="{3D0A847A-C888-574C-9B28-C9CFDF3CE289}"/>
              </a:ext>
            </a:extLst>
          </p:cNvPr>
          <p:cNvGrpSpPr/>
          <p:nvPr/>
        </p:nvGrpSpPr>
        <p:grpSpPr>
          <a:xfrm rot="10800000">
            <a:off x="6864449" y="3970849"/>
            <a:ext cx="1157415" cy="1155431"/>
            <a:chOff x="525462" y="2654300"/>
            <a:chExt cx="1547812" cy="154622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1" name="Google Shape;1055;p41">
              <a:extLst>
                <a:ext uri="{FF2B5EF4-FFF2-40B4-BE49-F238E27FC236}">
                  <a16:creationId xmlns:a16="http://schemas.microsoft.com/office/drawing/2014/main" id="{59B87531-C409-CA4D-925D-CFF46CFF2794}"/>
                </a:ext>
              </a:extLst>
            </p:cNvPr>
            <p:cNvSpPr/>
            <p:nvPr/>
          </p:nvSpPr>
          <p:spPr>
            <a:xfrm>
              <a:off x="1036637" y="3609975"/>
              <a:ext cx="954087" cy="590550"/>
            </a:xfrm>
            <a:custGeom>
              <a:avLst/>
              <a:gdLst/>
              <a:ahLst/>
              <a:cxnLst/>
              <a:rect l="l" t="t" r="r" b="b"/>
              <a:pathLst>
                <a:path w="244" h="151" extrusionOk="0">
                  <a:moveTo>
                    <a:pt x="244" y="0"/>
                  </a:moveTo>
                  <a:cubicBezTo>
                    <a:pt x="233" y="9"/>
                    <a:pt x="219" y="14"/>
                    <a:pt x="204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72"/>
                    <a:pt x="0" y="110"/>
                    <a:pt x="24" y="134"/>
                  </a:cubicBezTo>
                  <a:cubicBezTo>
                    <a:pt x="24" y="134"/>
                    <a:pt x="24" y="134"/>
                    <a:pt x="24" y="134"/>
                  </a:cubicBezTo>
                  <a:cubicBezTo>
                    <a:pt x="36" y="145"/>
                    <a:pt x="51" y="151"/>
                    <a:pt x="67" y="151"/>
                  </a:cubicBezTo>
                  <a:cubicBezTo>
                    <a:pt x="82" y="151"/>
                    <a:pt x="98" y="145"/>
                    <a:pt x="109" y="134"/>
                  </a:cubicBezTo>
                  <a:cubicBezTo>
                    <a:pt x="244" y="0"/>
                    <a:pt x="244" y="0"/>
                    <a:pt x="24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56;p41">
              <a:extLst>
                <a:ext uri="{FF2B5EF4-FFF2-40B4-BE49-F238E27FC236}">
                  <a16:creationId xmlns:a16="http://schemas.microsoft.com/office/drawing/2014/main" id="{6CA3D928-F833-5048-A8E2-80CCA372233C}"/>
                </a:ext>
              </a:extLst>
            </p:cNvPr>
            <p:cNvSpPr/>
            <p:nvPr/>
          </p:nvSpPr>
          <p:spPr>
            <a:xfrm>
              <a:off x="525462" y="3190875"/>
              <a:ext cx="1547812" cy="473075"/>
            </a:xfrm>
            <a:custGeom>
              <a:avLst/>
              <a:gdLst/>
              <a:ahLst/>
              <a:cxnLst/>
              <a:rect l="l" t="t" r="r" b="b"/>
              <a:pathLst>
                <a:path w="396" h="121" extrusionOk="0">
                  <a:moveTo>
                    <a:pt x="378" y="18"/>
                  </a:moveTo>
                  <a:cubicBezTo>
                    <a:pt x="390" y="30"/>
                    <a:pt x="395" y="45"/>
                    <a:pt x="395" y="61"/>
                  </a:cubicBezTo>
                  <a:cubicBezTo>
                    <a:pt x="395" y="76"/>
                    <a:pt x="390" y="92"/>
                    <a:pt x="378" y="103"/>
                  </a:cubicBezTo>
                  <a:cubicBezTo>
                    <a:pt x="378" y="103"/>
                    <a:pt x="378" y="103"/>
                    <a:pt x="378" y="103"/>
                  </a:cubicBezTo>
                  <a:cubicBezTo>
                    <a:pt x="378" y="103"/>
                    <a:pt x="378" y="103"/>
                    <a:pt x="378" y="104"/>
                  </a:cubicBezTo>
                  <a:cubicBezTo>
                    <a:pt x="375" y="107"/>
                    <a:pt x="375" y="107"/>
                    <a:pt x="375" y="107"/>
                  </a:cubicBezTo>
                  <a:cubicBezTo>
                    <a:pt x="387" y="95"/>
                    <a:pt x="396" y="79"/>
                    <a:pt x="396" y="61"/>
                  </a:cubicBezTo>
                  <a:cubicBezTo>
                    <a:pt x="396" y="44"/>
                    <a:pt x="389" y="29"/>
                    <a:pt x="378" y="18"/>
                  </a:cubicBezTo>
                  <a:moveTo>
                    <a:pt x="189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249" y="61"/>
                    <a:pt x="249" y="61"/>
                    <a:pt x="249" y="61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57;p41">
              <a:extLst>
                <a:ext uri="{FF2B5EF4-FFF2-40B4-BE49-F238E27FC236}">
                  <a16:creationId xmlns:a16="http://schemas.microsoft.com/office/drawing/2014/main" id="{BBD42964-985E-6647-9C54-CEBC1C1D47FB}"/>
                </a:ext>
              </a:extLst>
            </p:cNvPr>
            <p:cNvSpPr/>
            <p:nvPr/>
          </p:nvSpPr>
          <p:spPr>
            <a:xfrm>
              <a:off x="1263650" y="3430587"/>
              <a:ext cx="739775" cy="233362"/>
            </a:xfrm>
            <a:custGeom>
              <a:avLst/>
              <a:gdLst/>
              <a:ahLst/>
              <a:cxnLst/>
              <a:rect l="l" t="t" r="r" b="b"/>
              <a:pathLst>
                <a:path w="189" h="60" extrusionOk="0">
                  <a:moveTo>
                    <a:pt x="6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146" y="60"/>
                    <a:pt x="146" y="60"/>
                    <a:pt x="146" y="60"/>
                  </a:cubicBezTo>
                  <a:cubicBezTo>
                    <a:pt x="161" y="60"/>
                    <a:pt x="175" y="55"/>
                    <a:pt x="186" y="46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77" y="54"/>
                    <a:pt x="161" y="60"/>
                    <a:pt x="146" y="60"/>
                  </a:cubicBezTo>
                  <a:cubicBezTo>
                    <a:pt x="130" y="60"/>
                    <a:pt x="115" y="54"/>
                    <a:pt x="103" y="42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58;p41">
              <a:extLst>
                <a:ext uri="{FF2B5EF4-FFF2-40B4-BE49-F238E27FC236}">
                  <a16:creationId xmlns:a16="http://schemas.microsoft.com/office/drawing/2014/main" id="{F4B237CE-E157-8347-A0BE-7B3D7C6FE9C8}"/>
                </a:ext>
              </a:extLst>
            </p:cNvPr>
            <p:cNvSpPr/>
            <p:nvPr/>
          </p:nvSpPr>
          <p:spPr>
            <a:xfrm>
              <a:off x="1036637" y="2654300"/>
              <a:ext cx="966787" cy="608012"/>
            </a:xfrm>
            <a:custGeom>
              <a:avLst/>
              <a:gdLst/>
              <a:ahLst/>
              <a:cxnLst/>
              <a:rect l="l" t="t" r="r" b="b"/>
              <a:pathLst>
                <a:path w="247" h="155" extrusionOk="0">
                  <a:moveTo>
                    <a:pt x="67" y="0"/>
                  </a:moveTo>
                  <a:cubicBezTo>
                    <a:pt x="51" y="0"/>
                    <a:pt x="36" y="6"/>
                    <a:pt x="24" y="18"/>
                  </a:cubicBezTo>
                  <a:cubicBezTo>
                    <a:pt x="0" y="41"/>
                    <a:pt x="0" y="80"/>
                    <a:pt x="24" y="103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1" y="137"/>
                    <a:pt x="203" y="137"/>
                    <a:pt x="204" y="137"/>
                  </a:cubicBezTo>
                  <a:cubicBezTo>
                    <a:pt x="219" y="137"/>
                    <a:pt x="235" y="143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98" y="6"/>
                    <a:pt x="82" y="0"/>
                    <a:pt x="67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9;p41">
              <a:extLst>
                <a:ext uri="{FF2B5EF4-FFF2-40B4-BE49-F238E27FC236}">
                  <a16:creationId xmlns:a16="http://schemas.microsoft.com/office/drawing/2014/main" id="{4E1F9015-0047-EA49-824A-DBD0F1E22B80}"/>
                </a:ext>
              </a:extLst>
            </p:cNvPr>
            <p:cNvSpPr/>
            <p:nvPr/>
          </p:nvSpPr>
          <p:spPr>
            <a:xfrm>
              <a:off x="1819275" y="3190875"/>
              <a:ext cx="184150" cy="71437"/>
            </a:xfrm>
            <a:custGeom>
              <a:avLst/>
              <a:gdLst/>
              <a:ahLst/>
              <a:cxnLst/>
              <a:rect l="l" t="t" r="r" b="b"/>
              <a:pathLst>
                <a:path w="47" h="18" extrusionOk="0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1" y="0"/>
                    <a:pt x="36" y="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35" y="6"/>
                    <a:pt x="19" y="0"/>
                    <a:pt x="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0;p41">
              <a:extLst>
                <a:ext uri="{FF2B5EF4-FFF2-40B4-BE49-F238E27FC236}">
                  <a16:creationId xmlns:a16="http://schemas.microsoft.com/office/drawing/2014/main" id="{F7EC1D6E-B804-344E-993D-B79FF1E6FAC0}"/>
                </a:ext>
              </a:extLst>
            </p:cNvPr>
            <p:cNvSpPr/>
            <p:nvPr/>
          </p:nvSpPr>
          <p:spPr>
            <a:xfrm>
              <a:off x="1263650" y="3190875"/>
              <a:ext cx="739775" cy="407987"/>
            </a:xfrm>
            <a:custGeom>
              <a:avLst/>
              <a:gdLst/>
              <a:ahLst/>
              <a:cxnLst/>
              <a:rect l="l" t="t" r="r" b="b"/>
              <a:pathLst>
                <a:path w="189" h="104" extrusionOk="0">
                  <a:moveTo>
                    <a:pt x="189" y="103"/>
                  </a:moveTo>
                  <a:cubicBezTo>
                    <a:pt x="189" y="103"/>
                    <a:pt x="189" y="103"/>
                    <a:pt x="189" y="103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03"/>
                    <a:pt x="189" y="103"/>
                    <a:pt x="189" y="103"/>
                  </a:cubicBezTo>
                  <a:cubicBezTo>
                    <a:pt x="189" y="103"/>
                    <a:pt x="189" y="103"/>
                    <a:pt x="189" y="103"/>
                  </a:cubicBezTo>
                  <a:moveTo>
                    <a:pt x="14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14" y="7"/>
                    <a:pt x="128" y="1"/>
                    <a:pt x="142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61;p41">
              <a:extLst>
                <a:ext uri="{FF2B5EF4-FFF2-40B4-BE49-F238E27FC236}">
                  <a16:creationId xmlns:a16="http://schemas.microsoft.com/office/drawing/2014/main" id="{2D964495-11C6-1445-A51D-F4D3BF41979B}"/>
                </a:ext>
              </a:extLst>
            </p:cNvPr>
            <p:cNvSpPr/>
            <p:nvPr/>
          </p:nvSpPr>
          <p:spPr>
            <a:xfrm>
              <a:off x="1498600" y="3190875"/>
              <a:ext cx="571500" cy="473075"/>
            </a:xfrm>
            <a:custGeom>
              <a:avLst/>
              <a:gdLst/>
              <a:ahLst/>
              <a:cxnLst/>
              <a:rect l="l" t="t" r="r" b="b"/>
              <a:pathLst>
                <a:path w="146" h="121" extrusionOk="0">
                  <a:moveTo>
                    <a:pt x="86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68" y="1"/>
                    <a:pt x="54" y="7"/>
                    <a:pt x="43" y="1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15"/>
                    <a:pt x="70" y="121"/>
                    <a:pt x="86" y="121"/>
                  </a:cubicBezTo>
                  <a:cubicBezTo>
                    <a:pt x="101" y="121"/>
                    <a:pt x="117" y="115"/>
                    <a:pt x="129" y="104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41" y="92"/>
                    <a:pt x="146" y="76"/>
                    <a:pt x="146" y="61"/>
                  </a:cubicBezTo>
                  <a:cubicBezTo>
                    <a:pt x="146" y="45"/>
                    <a:pt x="141" y="30"/>
                    <a:pt x="129" y="18"/>
                  </a:cubicBezTo>
                  <a:cubicBezTo>
                    <a:pt x="118" y="7"/>
                    <a:pt x="103" y="0"/>
                    <a:pt x="86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780338D-640C-CD43-BB6C-9EBCC30F62D0}"/>
              </a:ext>
            </a:extLst>
          </p:cNvPr>
          <p:cNvSpPr/>
          <p:nvPr/>
        </p:nvSpPr>
        <p:spPr>
          <a:xfrm>
            <a:off x="6276435" y="5252025"/>
            <a:ext cx="21821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Разработка и согласование вариантов оптимизации зарплат 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F013430-BBCB-4F4B-8594-256931FF000E}"/>
              </a:ext>
            </a:extLst>
          </p:cNvPr>
          <p:cNvSpPr/>
          <p:nvPr/>
        </p:nvSpPr>
        <p:spPr>
          <a:xfrm>
            <a:off x="3973323" y="5252025"/>
            <a:ext cx="2182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Century Gothic" panose="020B0502020202020204" pitchFamily="34" charset="0"/>
              </a:rPr>
              <a:t>Разработка  Дорожной Карты</a:t>
            </a:r>
          </a:p>
        </p:txBody>
      </p:sp>
      <p:grpSp>
        <p:nvGrpSpPr>
          <p:cNvPr id="110" name="Группа 6">
            <a:extLst>
              <a:ext uri="{FF2B5EF4-FFF2-40B4-BE49-F238E27FC236}">
                <a16:creationId xmlns:a16="http://schemas.microsoft.com/office/drawing/2014/main" id="{C78CAB43-89FF-8B4E-85D7-CDE23D7B8B8F}"/>
              </a:ext>
            </a:extLst>
          </p:cNvPr>
          <p:cNvGrpSpPr/>
          <p:nvPr/>
        </p:nvGrpSpPr>
        <p:grpSpPr>
          <a:xfrm rot="10800000">
            <a:off x="4458991" y="3995804"/>
            <a:ext cx="1157415" cy="1155431"/>
            <a:chOff x="525462" y="2654300"/>
            <a:chExt cx="1547812" cy="1546225"/>
          </a:xfrm>
          <a:solidFill>
            <a:schemeClr val="accent6">
              <a:lumMod val="50000"/>
            </a:schemeClr>
          </a:solidFill>
        </p:grpSpPr>
        <p:sp>
          <p:nvSpPr>
            <p:cNvPr id="111" name="Google Shape;1055;p41">
              <a:extLst>
                <a:ext uri="{FF2B5EF4-FFF2-40B4-BE49-F238E27FC236}">
                  <a16:creationId xmlns:a16="http://schemas.microsoft.com/office/drawing/2014/main" id="{07C944CE-6F5B-E843-8FA1-CE22B938B085}"/>
                </a:ext>
              </a:extLst>
            </p:cNvPr>
            <p:cNvSpPr/>
            <p:nvPr/>
          </p:nvSpPr>
          <p:spPr>
            <a:xfrm>
              <a:off x="1036637" y="3609975"/>
              <a:ext cx="954087" cy="590550"/>
            </a:xfrm>
            <a:custGeom>
              <a:avLst/>
              <a:gdLst/>
              <a:ahLst/>
              <a:cxnLst/>
              <a:rect l="l" t="t" r="r" b="b"/>
              <a:pathLst>
                <a:path w="244" h="151" extrusionOk="0">
                  <a:moveTo>
                    <a:pt x="244" y="0"/>
                  </a:moveTo>
                  <a:cubicBezTo>
                    <a:pt x="233" y="9"/>
                    <a:pt x="219" y="14"/>
                    <a:pt x="204" y="14"/>
                  </a:cubicBezTo>
                  <a:cubicBezTo>
                    <a:pt x="58" y="14"/>
                    <a:pt x="58" y="14"/>
                    <a:pt x="58" y="1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72"/>
                    <a:pt x="0" y="110"/>
                    <a:pt x="24" y="134"/>
                  </a:cubicBezTo>
                  <a:cubicBezTo>
                    <a:pt x="24" y="134"/>
                    <a:pt x="24" y="134"/>
                    <a:pt x="24" y="134"/>
                  </a:cubicBezTo>
                  <a:cubicBezTo>
                    <a:pt x="36" y="145"/>
                    <a:pt x="51" y="151"/>
                    <a:pt x="67" y="151"/>
                  </a:cubicBezTo>
                  <a:cubicBezTo>
                    <a:pt x="82" y="151"/>
                    <a:pt x="98" y="145"/>
                    <a:pt x="109" y="134"/>
                  </a:cubicBezTo>
                  <a:cubicBezTo>
                    <a:pt x="244" y="0"/>
                    <a:pt x="244" y="0"/>
                    <a:pt x="24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056;p41">
              <a:extLst>
                <a:ext uri="{FF2B5EF4-FFF2-40B4-BE49-F238E27FC236}">
                  <a16:creationId xmlns:a16="http://schemas.microsoft.com/office/drawing/2014/main" id="{DFDD3260-62AC-9448-A115-B89098FAEECE}"/>
                </a:ext>
              </a:extLst>
            </p:cNvPr>
            <p:cNvSpPr/>
            <p:nvPr/>
          </p:nvSpPr>
          <p:spPr>
            <a:xfrm>
              <a:off x="525462" y="3190875"/>
              <a:ext cx="1547812" cy="473075"/>
            </a:xfrm>
            <a:custGeom>
              <a:avLst/>
              <a:gdLst/>
              <a:ahLst/>
              <a:cxnLst/>
              <a:rect l="l" t="t" r="r" b="b"/>
              <a:pathLst>
                <a:path w="396" h="121" extrusionOk="0">
                  <a:moveTo>
                    <a:pt x="378" y="18"/>
                  </a:moveTo>
                  <a:cubicBezTo>
                    <a:pt x="390" y="30"/>
                    <a:pt x="395" y="45"/>
                    <a:pt x="395" y="61"/>
                  </a:cubicBezTo>
                  <a:cubicBezTo>
                    <a:pt x="395" y="76"/>
                    <a:pt x="390" y="92"/>
                    <a:pt x="378" y="103"/>
                  </a:cubicBezTo>
                  <a:cubicBezTo>
                    <a:pt x="378" y="103"/>
                    <a:pt x="378" y="103"/>
                    <a:pt x="378" y="103"/>
                  </a:cubicBezTo>
                  <a:cubicBezTo>
                    <a:pt x="378" y="103"/>
                    <a:pt x="378" y="103"/>
                    <a:pt x="378" y="104"/>
                  </a:cubicBezTo>
                  <a:cubicBezTo>
                    <a:pt x="375" y="107"/>
                    <a:pt x="375" y="107"/>
                    <a:pt x="375" y="107"/>
                  </a:cubicBezTo>
                  <a:cubicBezTo>
                    <a:pt x="387" y="95"/>
                    <a:pt x="396" y="79"/>
                    <a:pt x="396" y="61"/>
                  </a:cubicBezTo>
                  <a:cubicBezTo>
                    <a:pt x="396" y="44"/>
                    <a:pt x="389" y="29"/>
                    <a:pt x="378" y="18"/>
                  </a:cubicBezTo>
                  <a:moveTo>
                    <a:pt x="189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7"/>
                    <a:pt x="0" y="61"/>
                  </a:cubicBezTo>
                  <a:cubicBezTo>
                    <a:pt x="0" y="94"/>
                    <a:pt x="27" y="121"/>
                    <a:pt x="60" y="121"/>
                  </a:cubicBezTo>
                  <a:cubicBezTo>
                    <a:pt x="189" y="121"/>
                    <a:pt x="189" y="121"/>
                    <a:pt x="189" y="121"/>
                  </a:cubicBezTo>
                  <a:cubicBezTo>
                    <a:pt x="249" y="61"/>
                    <a:pt x="249" y="61"/>
                    <a:pt x="249" y="61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057;p41">
              <a:extLst>
                <a:ext uri="{FF2B5EF4-FFF2-40B4-BE49-F238E27FC236}">
                  <a16:creationId xmlns:a16="http://schemas.microsoft.com/office/drawing/2014/main" id="{7FB4D021-C720-DD4A-9522-1EC8D876B100}"/>
                </a:ext>
              </a:extLst>
            </p:cNvPr>
            <p:cNvSpPr/>
            <p:nvPr/>
          </p:nvSpPr>
          <p:spPr>
            <a:xfrm>
              <a:off x="1263650" y="3430587"/>
              <a:ext cx="739775" cy="233362"/>
            </a:xfrm>
            <a:custGeom>
              <a:avLst/>
              <a:gdLst/>
              <a:ahLst/>
              <a:cxnLst/>
              <a:rect l="l" t="t" r="r" b="b"/>
              <a:pathLst>
                <a:path w="189" h="60" extrusionOk="0">
                  <a:moveTo>
                    <a:pt x="60" y="0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146" y="60"/>
                    <a:pt x="146" y="60"/>
                    <a:pt x="146" y="60"/>
                  </a:cubicBezTo>
                  <a:cubicBezTo>
                    <a:pt x="161" y="60"/>
                    <a:pt x="175" y="55"/>
                    <a:pt x="186" y="46"/>
                  </a:cubicBezTo>
                  <a:cubicBezTo>
                    <a:pt x="189" y="43"/>
                    <a:pt x="189" y="43"/>
                    <a:pt x="189" y="43"/>
                  </a:cubicBezTo>
                  <a:cubicBezTo>
                    <a:pt x="177" y="54"/>
                    <a:pt x="161" y="60"/>
                    <a:pt x="146" y="60"/>
                  </a:cubicBezTo>
                  <a:cubicBezTo>
                    <a:pt x="130" y="60"/>
                    <a:pt x="115" y="54"/>
                    <a:pt x="103" y="42"/>
                  </a:cubicBezTo>
                  <a:cubicBezTo>
                    <a:pt x="60" y="0"/>
                    <a:pt x="60" y="0"/>
                    <a:pt x="60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058;p41">
              <a:extLst>
                <a:ext uri="{FF2B5EF4-FFF2-40B4-BE49-F238E27FC236}">
                  <a16:creationId xmlns:a16="http://schemas.microsoft.com/office/drawing/2014/main" id="{434C76B6-C189-D84B-A6EC-A12B13E29701}"/>
                </a:ext>
              </a:extLst>
            </p:cNvPr>
            <p:cNvSpPr/>
            <p:nvPr/>
          </p:nvSpPr>
          <p:spPr>
            <a:xfrm>
              <a:off x="1036637" y="2654300"/>
              <a:ext cx="966787" cy="608012"/>
            </a:xfrm>
            <a:custGeom>
              <a:avLst/>
              <a:gdLst/>
              <a:ahLst/>
              <a:cxnLst/>
              <a:rect l="l" t="t" r="r" b="b"/>
              <a:pathLst>
                <a:path w="247" h="155" extrusionOk="0">
                  <a:moveTo>
                    <a:pt x="67" y="0"/>
                  </a:moveTo>
                  <a:cubicBezTo>
                    <a:pt x="51" y="0"/>
                    <a:pt x="36" y="6"/>
                    <a:pt x="24" y="18"/>
                  </a:cubicBezTo>
                  <a:cubicBezTo>
                    <a:pt x="0" y="41"/>
                    <a:pt x="0" y="80"/>
                    <a:pt x="24" y="103"/>
                  </a:cubicBezTo>
                  <a:cubicBezTo>
                    <a:pt x="58" y="137"/>
                    <a:pt x="58" y="137"/>
                    <a:pt x="58" y="137"/>
                  </a:cubicBezTo>
                  <a:cubicBezTo>
                    <a:pt x="200" y="137"/>
                    <a:pt x="200" y="137"/>
                    <a:pt x="200" y="137"/>
                  </a:cubicBezTo>
                  <a:cubicBezTo>
                    <a:pt x="201" y="137"/>
                    <a:pt x="203" y="137"/>
                    <a:pt x="204" y="137"/>
                  </a:cubicBezTo>
                  <a:cubicBezTo>
                    <a:pt x="219" y="137"/>
                    <a:pt x="235" y="143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247" y="155"/>
                    <a:pt x="247" y="155"/>
                    <a:pt x="247" y="155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98" y="6"/>
                    <a:pt x="82" y="0"/>
                    <a:pt x="67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059;p41">
              <a:extLst>
                <a:ext uri="{FF2B5EF4-FFF2-40B4-BE49-F238E27FC236}">
                  <a16:creationId xmlns:a16="http://schemas.microsoft.com/office/drawing/2014/main" id="{8D834184-CB58-9C47-B779-35DB6F2BFEB8}"/>
                </a:ext>
              </a:extLst>
            </p:cNvPr>
            <p:cNvSpPr/>
            <p:nvPr/>
          </p:nvSpPr>
          <p:spPr>
            <a:xfrm>
              <a:off x="1819275" y="3190875"/>
              <a:ext cx="184150" cy="71437"/>
            </a:xfrm>
            <a:custGeom>
              <a:avLst/>
              <a:gdLst/>
              <a:ahLst/>
              <a:cxnLst/>
              <a:rect l="l" t="t" r="r" b="b"/>
              <a:pathLst>
                <a:path w="47" h="18" extrusionOk="0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1" y="0"/>
                    <a:pt x="36" y="7"/>
                    <a:pt x="4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35" y="6"/>
                    <a:pt x="19" y="0"/>
                    <a:pt x="4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060;p41">
              <a:extLst>
                <a:ext uri="{FF2B5EF4-FFF2-40B4-BE49-F238E27FC236}">
                  <a16:creationId xmlns:a16="http://schemas.microsoft.com/office/drawing/2014/main" id="{5D46171F-F046-D84D-8AC4-F62939C27B05}"/>
                </a:ext>
              </a:extLst>
            </p:cNvPr>
            <p:cNvSpPr/>
            <p:nvPr/>
          </p:nvSpPr>
          <p:spPr>
            <a:xfrm>
              <a:off x="1263650" y="3190875"/>
              <a:ext cx="739775" cy="407987"/>
            </a:xfrm>
            <a:custGeom>
              <a:avLst/>
              <a:gdLst/>
              <a:ahLst/>
              <a:cxnLst/>
              <a:rect l="l" t="t" r="r" b="b"/>
              <a:pathLst>
                <a:path w="189" h="104" extrusionOk="0">
                  <a:moveTo>
                    <a:pt x="189" y="103"/>
                  </a:moveTo>
                  <a:cubicBezTo>
                    <a:pt x="189" y="103"/>
                    <a:pt x="189" y="103"/>
                    <a:pt x="189" y="103"/>
                  </a:cubicBezTo>
                  <a:cubicBezTo>
                    <a:pt x="189" y="104"/>
                    <a:pt x="189" y="104"/>
                    <a:pt x="189" y="104"/>
                  </a:cubicBezTo>
                  <a:cubicBezTo>
                    <a:pt x="189" y="103"/>
                    <a:pt x="189" y="103"/>
                    <a:pt x="189" y="103"/>
                  </a:cubicBezTo>
                  <a:cubicBezTo>
                    <a:pt x="189" y="103"/>
                    <a:pt x="189" y="103"/>
                    <a:pt x="189" y="103"/>
                  </a:cubicBezTo>
                  <a:moveTo>
                    <a:pt x="14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0" y="61"/>
                    <a:pt x="60" y="61"/>
                    <a:pt x="60" y="61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14" y="7"/>
                    <a:pt x="128" y="1"/>
                    <a:pt x="142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061;p41">
              <a:extLst>
                <a:ext uri="{FF2B5EF4-FFF2-40B4-BE49-F238E27FC236}">
                  <a16:creationId xmlns:a16="http://schemas.microsoft.com/office/drawing/2014/main" id="{D5796C8C-5DDF-BF46-B5E4-FC10E79EC5D6}"/>
                </a:ext>
              </a:extLst>
            </p:cNvPr>
            <p:cNvSpPr/>
            <p:nvPr/>
          </p:nvSpPr>
          <p:spPr>
            <a:xfrm>
              <a:off x="1498600" y="3190875"/>
              <a:ext cx="571500" cy="473075"/>
            </a:xfrm>
            <a:custGeom>
              <a:avLst/>
              <a:gdLst/>
              <a:ahLst/>
              <a:cxnLst/>
              <a:rect l="l" t="t" r="r" b="b"/>
              <a:pathLst>
                <a:path w="146" h="121" extrusionOk="0">
                  <a:moveTo>
                    <a:pt x="86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68" y="1"/>
                    <a:pt x="54" y="7"/>
                    <a:pt x="43" y="1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15"/>
                    <a:pt x="70" y="121"/>
                    <a:pt x="86" y="121"/>
                  </a:cubicBezTo>
                  <a:cubicBezTo>
                    <a:pt x="101" y="121"/>
                    <a:pt x="117" y="115"/>
                    <a:pt x="129" y="104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41" y="92"/>
                    <a:pt x="146" y="76"/>
                    <a:pt x="146" y="61"/>
                  </a:cubicBezTo>
                  <a:cubicBezTo>
                    <a:pt x="146" y="45"/>
                    <a:pt x="141" y="30"/>
                    <a:pt x="129" y="18"/>
                  </a:cubicBezTo>
                  <a:cubicBezTo>
                    <a:pt x="118" y="7"/>
                    <a:pt x="103" y="0"/>
                    <a:pt x="86" y="0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372;p18">
            <a:extLst>
              <a:ext uri="{FF2B5EF4-FFF2-40B4-BE49-F238E27FC236}">
                <a16:creationId xmlns:a16="http://schemas.microsoft.com/office/drawing/2014/main" id="{C1A03571-C055-7E4E-9152-45EF08CFBD7E}"/>
              </a:ext>
            </a:extLst>
          </p:cNvPr>
          <p:cNvSpPr/>
          <p:nvPr/>
        </p:nvSpPr>
        <p:spPr>
          <a:xfrm>
            <a:off x="5686858" y="4248239"/>
            <a:ext cx="854075" cy="573087"/>
          </a:xfrm>
          <a:custGeom>
            <a:avLst/>
            <a:gdLst/>
            <a:ahLst/>
            <a:cxnLst/>
            <a:rect l="l" t="t" r="r" b="b"/>
            <a:pathLst>
              <a:path w="218" h="146" extrusionOk="0">
                <a:moveTo>
                  <a:pt x="173" y="14"/>
                </a:moveTo>
                <a:cubicBezTo>
                  <a:pt x="193" y="65"/>
                  <a:pt x="193" y="65"/>
                  <a:pt x="193" y="65"/>
                </a:cubicBezTo>
                <a:cubicBezTo>
                  <a:pt x="168" y="76"/>
                  <a:pt x="168" y="76"/>
                  <a:pt x="168" y="76"/>
                </a:cubicBezTo>
                <a:cubicBezTo>
                  <a:pt x="155" y="64"/>
                  <a:pt x="114" y="29"/>
                  <a:pt x="110" y="29"/>
                </a:cubicBezTo>
                <a:cubicBezTo>
                  <a:pt x="107" y="29"/>
                  <a:pt x="95" y="33"/>
                  <a:pt x="93" y="34"/>
                </a:cubicBezTo>
                <a:cubicBezTo>
                  <a:pt x="93" y="34"/>
                  <a:pt x="86" y="36"/>
                  <a:pt x="79" y="36"/>
                </a:cubicBezTo>
                <a:cubicBezTo>
                  <a:pt x="76" y="36"/>
                  <a:pt x="73" y="35"/>
                  <a:pt x="72" y="34"/>
                </a:cubicBezTo>
                <a:cubicBezTo>
                  <a:pt x="70" y="33"/>
                  <a:pt x="69" y="32"/>
                  <a:pt x="69" y="31"/>
                </a:cubicBezTo>
                <a:cubicBezTo>
                  <a:pt x="69" y="28"/>
                  <a:pt x="72" y="25"/>
                  <a:pt x="74" y="25"/>
                </a:cubicBezTo>
                <a:cubicBezTo>
                  <a:pt x="85" y="19"/>
                  <a:pt x="113" y="8"/>
                  <a:pt x="116" y="8"/>
                </a:cubicBezTo>
                <a:cubicBezTo>
                  <a:pt x="116" y="8"/>
                  <a:pt x="117" y="8"/>
                  <a:pt x="117" y="8"/>
                </a:cubicBezTo>
                <a:cubicBezTo>
                  <a:pt x="124" y="8"/>
                  <a:pt x="168" y="14"/>
                  <a:pt x="173" y="14"/>
                </a:cubicBezTo>
                <a:close/>
                <a:moveTo>
                  <a:pt x="191" y="0"/>
                </a:moveTo>
                <a:cubicBezTo>
                  <a:pt x="190" y="0"/>
                  <a:pt x="189" y="0"/>
                  <a:pt x="189" y="1"/>
                </a:cubicBezTo>
                <a:cubicBezTo>
                  <a:pt x="180" y="4"/>
                  <a:pt x="180" y="4"/>
                  <a:pt x="180" y="4"/>
                </a:cubicBezTo>
                <a:cubicBezTo>
                  <a:pt x="179" y="5"/>
                  <a:pt x="178" y="6"/>
                  <a:pt x="177" y="7"/>
                </a:cubicBezTo>
                <a:cubicBezTo>
                  <a:pt x="177" y="8"/>
                  <a:pt x="177" y="10"/>
                  <a:pt x="177" y="11"/>
                </a:cubicBezTo>
                <a:cubicBezTo>
                  <a:pt x="198" y="64"/>
                  <a:pt x="198" y="64"/>
                  <a:pt x="198" y="64"/>
                </a:cubicBezTo>
                <a:cubicBezTo>
                  <a:pt x="199" y="67"/>
                  <a:pt x="203" y="68"/>
                  <a:pt x="206" y="67"/>
                </a:cubicBezTo>
                <a:cubicBezTo>
                  <a:pt x="214" y="64"/>
                  <a:pt x="214" y="64"/>
                  <a:pt x="214" y="64"/>
                </a:cubicBezTo>
                <a:cubicBezTo>
                  <a:pt x="215" y="63"/>
                  <a:pt x="216" y="62"/>
                  <a:pt x="217" y="61"/>
                </a:cubicBezTo>
                <a:cubicBezTo>
                  <a:pt x="218" y="60"/>
                  <a:pt x="218" y="58"/>
                  <a:pt x="217" y="57"/>
                </a:cubicBezTo>
                <a:cubicBezTo>
                  <a:pt x="196" y="4"/>
                  <a:pt x="196" y="4"/>
                  <a:pt x="196" y="4"/>
                </a:cubicBezTo>
                <a:cubicBezTo>
                  <a:pt x="195" y="2"/>
                  <a:pt x="193" y="0"/>
                  <a:pt x="191" y="0"/>
                </a:cubicBezTo>
                <a:close/>
                <a:moveTo>
                  <a:pt x="0" y="73"/>
                </a:moveTo>
                <a:cubicBezTo>
                  <a:pt x="0" y="74"/>
                  <a:pt x="0" y="76"/>
                  <a:pt x="1" y="77"/>
                </a:cubicBezTo>
                <a:cubicBezTo>
                  <a:pt x="2" y="78"/>
                  <a:pt x="4" y="79"/>
                  <a:pt x="5" y="79"/>
                </a:cubicBezTo>
                <a:cubicBezTo>
                  <a:pt x="14" y="80"/>
                  <a:pt x="14" y="80"/>
                  <a:pt x="14" y="80"/>
                </a:cubicBezTo>
                <a:cubicBezTo>
                  <a:pt x="17" y="80"/>
                  <a:pt x="20" y="77"/>
                  <a:pt x="20" y="74"/>
                </a:cubicBezTo>
                <a:cubicBezTo>
                  <a:pt x="25" y="15"/>
                  <a:pt x="25" y="15"/>
                  <a:pt x="25" y="15"/>
                </a:cubicBezTo>
                <a:cubicBezTo>
                  <a:pt x="25" y="13"/>
                  <a:pt x="24" y="12"/>
                  <a:pt x="23" y="11"/>
                </a:cubicBezTo>
                <a:cubicBezTo>
                  <a:pt x="22" y="10"/>
                  <a:pt x="21" y="9"/>
                  <a:pt x="20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8"/>
                  <a:pt x="5" y="10"/>
                  <a:pt x="5" y="13"/>
                </a:cubicBezTo>
                <a:lnTo>
                  <a:pt x="0" y="73"/>
                </a:lnTo>
                <a:close/>
                <a:moveTo>
                  <a:pt x="89" y="126"/>
                </a:moveTo>
                <a:cubicBezTo>
                  <a:pt x="89" y="124"/>
                  <a:pt x="88" y="122"/>
                  <a:pt x="86" y="120"/>
                </a:cubicBezTo>
                <a:cubicBezTo>
                  <a:pt x="82" y="117"/>
                  <a:pt x="78" y="118"/>
                  <a:pt x="75" y="122"/>
                </a:cubicBezTo>
                <a:cubicBezTo>
                  <a:pt x="71" y="127"/>
                  <a:pt x="71" y="127"/>
                  <a:pt x="71" y="127"/>
                </a:cubicBezTo>
                <a:cubicBezTo>
                  <a:pt x="70" y="128"/>
                  <a:pt x="70" y="128"/>
                  <a:pt x="70" y="128"/>
                </a:cubicBezTo>
                <a:cubicBezTo>
                  <a:pt x="67" y="132"/>
                  <a:pt x="67" y="132"/>
                  <a:pt x="67" y="132"/>
                </a:cubicBezTo>
                <a:cubicBezTo>
                  <a:pt x="62" y="138"/>
                  <a:pt x="67" y="142"/>
                  <a:pt x="68" y="144"/>
                </a:cubicBezTo>
                <a:cubicBezTo>
                  <a:pt x="70" y="145"/>
                  <a:pt x="72" y="146"/>
                  <a:pt x="73" y="146"/>
                </a:cubicBezTo>
                <a:cubicBezTo>
                  <a:pt x="75" y="146"/>
                  <a:pt x="77" y="144"/>
                  <a:pt x="79" y="142"/>
                </a:cubicBezTo>
                <a:cubicBezTo>
                  <a:pt x="85" y="135"/>
                  <a:pt x="85" y="135"/>
                  <a:pt x="85" y="135"/>
                </a:cubicBezTo>
                <a:cubicBezTo>
                  <a:pt x="85" y="135"/>
                  <a:pt x="85" y="135"/>
                  <a:pt x="85" y="135"/>
                </a:cubicBezTo>
                <a:cubicBezTo>
                  <a:pt x="87" y="132"/>
                  <a:pt x="87" y="132"/>
                  <a:pt x="87" y="132"/>
                </a:cubicBezTo>
                <a:cubicBezTo>
                  <a:pt x="89" y="130"/>
                  <a:pt x="90" y="128"/>
                  <a:pt x="89" y="126"/>
                </a:cubicBezTo>
                <a:close/>
                <a:moveTo>
                  <a:pt x="47" y="122"/>
                </a:moveTo>
                <a:cubicBezTo>
                  <a:pt x="44" y="126"/>
                  <a:pt x="45" y="129"/>
                  <a:pt x="50" y="133"/>
                </a:cubicBezTo>
                <a:cubicBezTo>
                  <a:pt x="53" y="136"/>
                  <a:pt x="57" y="136"/>
                  <a:pt x="61" y="131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6" y="113"/>
                  <a:pt x="71" y="109"/>
                  <a:pt x="69" y="107"/>
                </a:cubicBezTo>
                <a:cubicBezTo>
                  <a:pt x="66" y="104"/>
                  <a:pt x="62" y="105"/>
                  <a:pt x="58" y="109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52" y="116"/>
                  <a:pt x="52" y="116"/>
                  <a:pt x="52" y="116"/>
                </a:cubicBezTo>
                <a:lnTo>
                  <a:pt x="47" y="122"/>
                </a:lnTo>
                <a:close/>
                <a:moveTo>
                  <a:pt x="32" y="107"/>
                </a:moveTo>
                <a:cubicBezTo>
                  <a:pt x="30" y="109"/>
                  <a:pt x="30" y="112"/>
                  <a:pt x="30" y="114"/>
                </a:cubicBezTo>
                <a:cubicBezTo>
                  <a:pt x="30" y="116"/>
                  <a:pt x="32" y="117"/>
                  <a:pt x="33" y="119"/>
                </a:cubicBezTo>
                <a:cubicBezTo>
                  <a:pt x="37" y="122"/>
                  <a:pt x="41" y="122"/>
                  <a:pt x="44" y="117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8" y="102"/>
                  <a:pt x="58" y="100"/>
                  <a:pt x="58" y="98"/>
                </a:cubicBezTo>
                <a:cubicBezTo>
                  <a:pt x="58" y="96"/>
                  <a:pt x="56" y="94"/>
                  <a:pt x="54" y="92"/>
                </a:cubicBezTo>
                <a:cubicBezTo>
                  <a:pt x="51" y="89"/>
                  <a:pt x="47" y="90"/>
                  <a:pt x="43" y="94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7" y="101"/>
                  <a:pt x="37" y="101"/>
                  <a:pt x="37" y="101"/>
                </a:cubicBezTo>
                <a:lnTo>
                  <a:pt x="32" y="107"/>
                </a:lnTo>
                <a:close/>
                <a:moveTo>
                  <a:pt x="30" y="102"/>
                </a:moveTo>
                <a:cubicBezTo>
                  <a:pt x="41" y="89"/>
                  <a:pt x="41" y="89"/>
                  <a:pt x="41" y="89"/>
                </a:cubicBezTo>
                <a:cubicBezTo>
                  <a:pt x="46" y="83"/>
                  <a:pt x="41" y="79"/>
                  <a:pt x="40" y="77"/>
                </a:cubicBezTo>
                <a:cubicBezTo>
                  <a:pt x="36" y="74"/>
                  <a:pt x="32" y="75"/>
                  <a:pt x="28" y="79"/>
                </a:cubicBezTo>
                <a:cubicBezTo>
                  <a:pt x="25" y="84"/>
                  <a:pt x="25" y="84"/>
                  <a:pt x="25" y="84"/>
                </a:cubicBezTo>
                <a:cubicBezTo>
                  <a:pt x="25" y="84"/>
                  <a:pt x="25" y="84"/>
                  <a:pt x="25" y="84"/>
                </a:cubicBezTo>
                <a:cubicBezTo>
                  <a:pt x="24" y="84"/>
                  <a:pt x="24" y="84"/>
                  <a:pt x="24" y="84"/>
                </a:cubicBezTo>
                <a:cubicBezTo>
                  <a:pt x="19" y="90"/>
                  <a:pt x="19" y="90"/>
                  <a:pt x="19" y="90"/>
                </a:cubicBezTo>
                <a:cubicBezTo>
                  <a:pt x="17" y="93"/>
                  <a:pt x="16" y="95"/>
                  <a:pt x="16" y="97"/>
                </a:cubicBezTo>
                <a:cubicBezTo>
                  <a:pt x="17" y="99"/>
                  <a:pt x="18" y="100"/>
                  <a:pt x="19" y="101"/>
                </a:cubicBezTo>
                <a:cubicBezTo>
                  <a:pt x="21" y="103"/>
                  <a:pt x="23" y="104"/>
                  <a:pt x="25" y="104"/>
                </a:cubicBezTo>
                <a:cubicBezTo>
                  <a:pt x="27" y="104"/>
                  <a:pt x="28" y="104"/>
                  <a:pt x="30" y="102"/>
                </a:cubicBezTo>
                <a:close/>
                <a:moveTo>
                  <a:pt x="165" y="91"/>
                </a:moveTo>
                <a:cubicBezTo>
                  <a:pt x="167" y="88"/>
                  <a:pt x="169" y="83"/>
                  <a:pt x="164" y="79"/>
                </a:cubicBezTo>
                <a:cubicBezTo>
                  <a:pt x="160" y="75"/>
                  <a:pt x="160" y="75"/>
                  <a:pt x="160" y="75"/>
                </a:cubicBezTo>
                <a:cubicBezTo>
                  <a:pt x="139" y="58"/>
                  <a:pt x="115" y="37"/>
                  <a:pt x="110" y="34"/>
                </a:cubicBezTo>
                <a:cubicBezTo>
                  <a:pt x="107" y="34"/>
                  <a:pt x="100" y="37"/>
                  <a:pt x="95" y="38"/>
                </a:cubicBezTo>
                <a:cubicBezTo>
                  <a:pt x="95" y="39"/>
                  <a:pt x="95" y="39"/>
                  <a:pt x="95" y="39"/>
                </a:cubicBezTo>
                <a:cubicBezTo>
                  <a:pt x="95" y="39"/>
                  <a:pt x="86" y="41"/>
                  <a:pt x="79" y="41"/>
                </a:cubicBezTo>
                <a:cubicBezTo>
                  <a:pt x="75" y="41"/>
                  <a:pt x="71" y="40"/>
                  <a:pt x="69" y="39"/>
                </a:cubicBezTo>
                <a:cubicBezTo>
                  <a:pt x="65" y="36"/>
                  <a:pt x="64" y="32"/>
                  <a:pt x="64" y="30"/>
                </a:cubicBezTo>
                <a:cubicBezTo>
                  <a:pt x="64" y="26"/>
                  <a:pt x="68" y="22"/>
                  <a:pt x="71" y="20"/>
                </a:cubicBezTo>
                <a:cubicBezTo>
                  <a:pt x="30" y="15"/>
                  <a:pt x="30" y="15"/>
                  <a:pt x="30" y="15"/>
                </a:cubicBezTo>
                <a:cubicBezTo>
                  <a:pt x="25" y="75"/>
                  <a:pt x="25" y="75"/>
                  <a:pt x="25" y="75"/>
                </a:cubicBezTo>
                <a:cubicBezTo>
                  <a:pt x="29" y="71"/>
                  <a:pt x="32" y="70"/>
                  <a:pt x="35" y="70"/>
                </a:cubicBezTo>
                <a:cubicBezTo>
                  <a:pt x="37" y="70"/>
                  <a:pt x="40" y="71"/>
                  <a:pt x="43" y="73"/>
                </a:cubicBezTo>
                <a:cubicBezTo>
                  <a:pt x="47" y="77"/>
                  <a:pt x="49" y="81"/>
                  <a:pt x="48" y="85"/>
                </a:cubicBezTo>
                <a:cubicBezTo>
                  <a:pt x="51" y="85"/>
                  <a:pt x="55" y="86"/>
                  <a:pt x="58" y="88"/>
                </a:cubicBezTo>
                <a:cubicBezTo>
                  <a:pt x="62" y="92"/>
                  <a:pt x="64" y="96"/>
                  <a:pt x="63" y="100"/>
                </a:cubicBezTo>
                <a:cubicBezTo>
                  <a:pt x="66" y="100"/>
                  <a:pt x="70" y="101"/>
                  <a:pt x="73" y="103"/>
                </a:cubicBezTo>
                <a:cubicBezTo>
                  <a:pt x="76" y="106"/>
                  <a:pt x="78" y="110"/>
                  <a:pt x="78" y="114"/>
                </a:cubicBezTo>
                <a:cubicBezTo>
                  <a:pt x="82" y="113"/>
                  <a:pt x="86" y="114"/>
                  <a:pt x="89" y="117"/>
                </a:cubicBezTo>
                <a:cubicBezTo>
                  <a:pt x="94" y="120"/>
                  <a:pt x="96" y="126"/>
                  <a:pt x="94" y="131"/>
                </a:cubicBezTo>
                <a:cubicBezTo>
                  <a:pt x="97" y="134"/>
                  <a:pt x="97" y="134"/>
                  <a:pt x="97" y="134"/>
                </a:cubicBezTo>
                <a:cubicBezTo>
                  <a:pt x="98" y="134"/>
                  <a:pt x="98" y="134"/>
                  <a:pt x="98" y="135"/>
                </a:cubicBezTo>
                <a:cubicBezTo>
                  <a:pt x="98" y="135"/>
                  <a:pt x="98" y="135"/>
                  <a:pt x="98" y="135"/>
                </a:cubicBezTo>
                <a:cubicBezTo>
                  <a:pt x="100" y="136"/>
                  <a:pt x="101" y="136"/>
                  <a:pt x="103" y="136"/>
                </a:cubicBezTo>
                <a:cubicBezTo>
                  <a:pt x="105" y="136"/>
                  <a:pt x="107" y="134"/>
                  <a:pt x="108" y="133"/>
                </a:cubicBezTo>
                <a:cubicBezTo>
                  <a:pt x="111" y="130"/>
                  <a:pt x="112" y="128"/>
                  <a:pt x="109" y="124"/>
                </a:cubicBezTo>
                <a:cubicBezTo>
                  <a:pt x="109" y="124"/>
                  <a:pt x="109" y="124"/>
                  <a:pt x="109" y="124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0" y="108"/>
                  <a:pt x="90" y="107"/>
                  <a:pt x="89" y="107"/>
                </a:cubicBezTo>
                <a:cubicBezTo>
                  <a:pt x="89" y="106"/>
                  <a:pt x="90" y="105"/>
                  <a:pt x="90" y="104"/>
                </a:cubicBezTo>
                <a:cubicBezTo>
                  <a:pt x="91" y="103"/>
                  <a:pt x="93" y="103"/>
                  <a:pt x="94" y="104"/>
                </a:cubicBezTo>
                <a:cubicBezTo>
                  <a:pt x="118" y="124"/>
                  <a:pt x="118" y="124"/>
                  <a:pt x="118" y="124"/>
                </a:cubicBezTo>
                <a:cubicBezTo>
                  <a:pt x="120" y="125"/>
                  <a:pt x="121" y="126"/>
                  <a:pt x="122" y="126"/>
                </a:cubicBezTo>
                <a:cubicBezTo>
                  <a:pt x="125" y="126"/>
                  <a:pt x="127" y="124"/>
                  <a:pt x="129" y="122"/>
                </a:cubicBezTo>
                <a:cubicBezTo>
                  <a:pt x="131" y="120"/>
                  <a:pt x="131" y="118"/>
                  <a:pt x="131" y="116"/>
                </a:cubicBezTo>
                <a:cubicBezTo>
                  <a:pt x="131" y="114"/>
                  <a:pt x="130" y="112"/>
                  <a:pt x="127" y="110"/>
                </a:cubicBezTo>
                <a:cubicBezTo>
                  <a:pt x="125" y="108"/>
                  <a:pt x="125" y="108"/>
                  <a:pt x="125" y="108"/>
                </a:cubicBezTo>
                <a:cubicBezTo>
                  <a:pt x="125" y="108"/>
                  <a:pt x="125" y="108"/>
                  <a:pt x="125" y="108"/>
                </a:cubicBezTo>
                <a:cubicBezTo>
                  <a:pt x="111" y="97"/>
                  <a:pt x="111" y="97"/>
                  <a:pt x="111" y="97"/>
                </a:cubicBezTo>
                <a:cubicBezTo>
                  <a:pt x="111" y="97"/>
                  <a:pt x="110" y="96"/>
                  <a:pt x="110" y="95"/>
                </a:cubicBezTo>
                <a:cubicBezTo>
                  <a:pt x="110" y="94"/>
                  <a:pt x="110" y="94"/>
                  <a:pt x="111" y="93"/>
                </a:cubicBezTo>
                <a:cubicBezTo>
                  <a:pt x="112" y="92"/>
                  <a:pt x="114" y="92"/>
                  <a:pt x="115" y="93"/>
                </a:cubicBezTo>
                <a:cubicBezTo>
                  <a:pt x="137" y="111"/>
                  <a:pt x="137" y="111"/>
                  <a:pt x="137" y="111"/>
                </a:cubicBezTo>
                <a:cubicBezTo>
                  <a:pt x="139" y="112"/>
                  <a:pt x="140" y="113"/>
                  <a:pt x="142" y="113"/>
                </a:cubicBezTo>
                <a:cubicBezTo>
                  <a:pt x="145" y="113"/>
                  <a:pt x="147" y="111"/>
                  <a:pt x="149" y="109"/>
                </a:cubicBezTo>
                <a:cubicBezTo>
                  <a:pt x="151" y="107"/>
                  <a:pt x="152" y="105"/>
                  <a:pt x="152" y="103"/>
                </a:cubicBezTo>
                <a:cubicBezTo>
                  <a:pt x="151" y="101"/>
                  <a:pt x="150" y="99"/>
                  <a:pt x="148" y="97"/>
                </a:cubicBezTo>
                <a:cubicBezTo>
                  <a:pt x="142" y="92"/>
                  <a:pt x="142" y="92"/>
                  <a:pt x="142" y="92"/>
                </a:cubicBezTo>
                <a:cubicBezTo>
                  <a:pt x="142" y="92"/>
                  <a:pt x="142" y="92"/>
                  <a:pt x="142" y="92"/>
                </a:cubicBezTo>
                <a:cubicBezTo>
                  <a:pt x="130" y="82"/>
                  <a:pt x="130" y="82"/>
                  <a:pt x="130" y="82"/>
                </a:cubicBezTo>
                <a:cubicBezTo>
                  <a:pt x="129" y="81"/>
                  <a:pt x="129" y="79"/>
                  <a:pt x="130" y="78"/>
                </a:cubicBezTo>
                <a:cubicBezTo>
                  <a:pt x="131" y="77"/>
                  <a:pt x="133" y="77"/>
                  <a:pt x="134" y="78"/>
                </a:cubicBezTo>
                <a:cubicBezTo>
                  <a:pt x="153" y="93"/>
                  <a:pt x="153" y="93"/>
                  <a:pt x="153" y="93"/>
                </a:cubicBezTo>
                <a:cubicBezTo>
                  <a:pt x="157" y="96"/>
                  <a:pt x="161" y="95"/>
                  <a:pt x="165" y="91"/>
                </a:cubicBezTo>
                <a:close/>
              </a:path>
            </a:pathLst>
          </a:custGeom>
          <a:solidFill>
            <a:srgbClr val="E2495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372;p18">
            <a:extLst>
              <a:ext uri="{FF2B5EF4-FFF2-40B4-BE49-F238E27FC236}">
                <a16:creationId xmlns:a16="http://schemas.microsoft.com/office/drawing/2014/main" id="{9285CCEB-AD85-894E-B051-EBE758B4DDB0}"/>
              </a:ext>
            </a:extLst>
          </p:cNvPr>
          <p:cNvSpPr/>
          <p:nvPr/>
        </p:nvSpPr>
        <p:spPr>
          <a:xfrm>
            <a:off x="8062026" y="4197412"/>
            <a:ext cx="854075" cy="573087"/>
          </a:xfrm>
          <a:custGeom>
            <a:avLst/>
            <a:gdLst/>
            <a:ahLst/>
            <a:cxnLst/>
            <a:rect l="l" t="t" r="r" b="b"/>
            <a:pathLst>
              <a:path w="218" h="146" extrusionOk="0">
                <a:moveTo>
                  <a:pt x="173" y="14"/>
                </a:moveTo>
                <a:cubicBezTo>
                  <a:pt x="193" y="65"/>
                  <a:pt x="193" y="65"/>
                  <a:pt x="193" y="65"/>
                </a:cubicBezTo>
                <a:cubicBezTo>
                  <a:pt x="168" y="76"/>
                  <a:pt x="168" y="76"/>
                  <a:pt x="168" y="76"/>
                </a:cubicBezTo>
                <a:cubicBezTo>
                  <a:pt x="155" y="64"/>
                  <a:pt x="114" y="29"/>
                  <a:pt x="110" y="29"/>
                </a:cubicBezTo>
                <a:cubicBezTo>
                  <a:pt x="107" y="29"/>
                  <a:pt x="95" y="33"/>
                  <a:pt x="93" y="34"/>
                </a:cubicBezTo>
                <a:cubicBezTo>
                  <a:pt x="93" y="34"/>
                  <a:pt x="86" y="36"/>
                  <a:pt x="79" y="36"/>
                </a:cubicBezTo>
                <a:cubicBezTo>
                  <a:pt x="76" y="36"/>
                  <a:pt x="73" y="35"/>
                  <a:pt x="72" y="34"/>
                </a:cubicBezTo>
                <a:cubicBezTo>
                  <a:pt x="70" y="33"/>
                  <a:pt x="69" y="32"/>
                  <a:pt x="69" y="31"/>
                </a:cubicBezTo>
                <a:cubicBezTo>
                  <a:pt x="69" y="28"/>
                  <a:pt x="72" y="25"/>
                  <a:pt x="74" y="25"/>
                </a:cubicBezTo>
                <a:cubicBezTo>
                  <a:pt x="85" y="19"/>
                  <a:pt x="113" y="8"/>
                  <a:pt x="116" y="8"/>
                </a:cubicBezTo>
                <a:cubicBezTo>
                  <a:pt x="116" y="8"/>
                  <a:pt x="117" y="8"/>
                  <a:pt x="117" y="8"/>
                </a:cubicBezTo>
                <a:cubicBezTo>
                  <a:pt x="124" y="8"/>
                  <a:pt x="168" y="14"/>
                  <a:pt x="173" y="14"/>
                </a:cubicBezTo>
                <a:close/>
                <a:moveTo>
                  <a:pt x="191" y="0"/>
                </a:moveTo>
                <a:cubicBezTo>
                  <a:pt x="190" y="0"/>
                  <a:pt x="189" y="0"/>
                  <a:pt x="189" y="1"/>
                </a:cubicBezTo>
                <a:cubicBezTo>
                  <a:pt x="180" y="4"/>
                  <a:pt x="180" y="4"/>
                  <a:pt x="180" y="4"/>
                </a:cubicBezTo>
                <a:cubicBezTo>
                  <a:pt x="179" y="5"/>
                  <a:pt x="178" y="6"/>
                  <a:pt x="177" y="7"/>
                </a:cubicBezTo>
                <a:cubicBezTo>
                  <a:pt x="177" y="8"/>
                  <a:pt x="177" y="10"/>
                  <a:pt x="177" y="11"/>
                </a:cubicBezTo>
                <a:cubicBezTo>
                  <a:pt x="198" y="64"/>
                  <a:pt x="198" y="64"/>
                  <a:pt x="198" y="64"/>
                </a:cubicBezTo>
                <a:cubicBezTo>
                  <a:pt x="199" y="67"/>
                  <a:pt x="203" y="68"/>
                  <a:pt x="206" y="67"/>
                </a:cubicBezTo>
                <a:cubicBezTo>
                  <a:pt x="214" y="64"/>
                  <a:pt x="214" y="64"/>
                  <a:pt x="214" y="64"/>
                </a:cubicBezTo>
                <a:cubicBezTo>
                  <a:pt x="215" y="63"/>
                  <a:pt x="216" y="62"/>
                  <a:pt x="217" y="61"/>
                </a:cubicBezTo>
                <a:cubicBezTo>
                  <a:pt x="218" y="60"/>
                  <a:pt x="218" y="58"/>
                  <a:pt x="217" y="57"/>
                </a:cubicBezTo>
                <a:cubicBezTo>
                  <a:pt x="196" y="4"/>
                  <a:pt x="196" y="4"/>
                  <a:pt x="196" y="4"/>
                </a:cubicBezTo>
                <a:cubicBezTo>
                  <a:pt x="195" y="2"/>
                  <a:pt x="193" y="0"/>
                  <a:pt x="191" y="0"/>
                </a:cubicBezTo>
                <a:close/>
                <a:moveTo>
                  <a:pt x="0" y="73"/>
                </a:moveTo>
                <a:cubicBezTo>
                  <a:pt x="0" y="74"/>
                  <a:pt x="0" y="76"/>
                  <a:pt x="1" y="77"/>
                </a:cubicBezTo>
                <a:cubicBezTo>
                  <a:pt x="2" y="78"/>
                  <a:pt x="4" y="79"/>
                  <a:pt x="5" y="79"/>
                </a:cubicBezTo>
                <a:cubicBezTo>
                  <a:pt x="14" y="80"/>
                  <a:pt x="14" y="80"/>
                  <a:pt x="14" y="80"/>
                </a:cubicBezTo>
                <a:cubicBezTo>
                  <a:pt x="17" y="80"/>
                  <a:pt x="20" y="77"/>
                  <a:pt x="20" y="74"/>
                </a:cubicBezTo>
                <a:cubicBezTo>
                  <a:pt x="25" y="15"/>
                  <a:pt x="25" y="15"/>
                  <a:pt x="25" y="15"/>
                </a:cubicBezTo>
                <a:cubicBezTo>
                  <a:pt x="25" y="13"/>
                  <a:pt x="24" y="12"/>
                  <a:pt x="23" y="11"/>
                </a:cubicBezTo>
                <a:cubicBezTo>
                  <a:pt x="22" y="10"/>
                  <a:pt x="21" y="9"/>
                  <a:pt x="20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8"/>
                  <a:pt x="5" y="10"/>
                  <a:pt x="5" y="13"/>
                </a:cubicBezTo>
                <a:lnTo>
                  <a:pt x="0" y="73"/>
                </a:lnTo>
                <a:close/>
                <a:moveTo>
                  <a:pt x="89" y="126"/>
                </a:moveTo>
                <a:cubicBezTo>
                  <a:pt x="89" y="124"/>
                  <a:pt x="88" y="122"/>
                  <a:pt x="86" y="120"/>
                </a:cubicBezTo>
                <a:cubicBezTo>
                  <a:pt x="82" y="117"/>
                  <a:pt x="78" y="118"/>
                  <a:pt x="75" y="122"/>
                </a:cubicBezTo>
                <a:cubicBezTo>
                  <a:pt x="71" y="127"/>
                  <a:pt x="71" y="127"/>
                  <a:pt x="71" y="127"/>
                </a:cubicBezTo>
                <a:cubicBezTo>
                  <a:pt x="70" y="128"/>
                  <a:pt x="70" y="128"/>
                  <a:pt x="70" y="128"/>
                </a:cubicBezTo>
                <a:cubicBezTo>
                  <a:pt x="67" y="132"/>
                  <a:pt x="67" y="132"/>
                  <a:pt x="67" y="132"/>
                </a:cubicBezTo>
                <a:cubicBezTo>
                  <a:pt x="62" y="138"/>
                  <a:pt x="67" y="142"/>
                  <a:pt x="68" y="144"/>
                </a:cubicBezTo>
                <a:cubicBezTo>
                  <a:pt x="70" y="145"/>
                  <a:pt x="72" y="146"/>
                  <a:pt x="73" y="146"/>
                </a:cubicBezTo>
                <a:cubicBezTo>
                  <a:pt x="75" y="146"/>
                  <a:pt x="77" y="144"/>
                  <a:pt x="79" y="142"/>
                </a:cubicBezTo>
                <a:cubicBezTo>
                  <a:pt x="85" y="135"/>
                  <a:pt x="85" y="135"/>
                  <a:pt x="85" y="135"/>
                </a:cubicBezTo>
                <a:cubicBezTo>
                  <a:pt x="85" y="135"/>
                  <a:pt x="85" y="135"/>
                  <a:pt x="85" y="135"/>
                </a:cubicBezTo>
                <a:cubicBezTo>
                  <a:pt x="87" y="132"/>
                  <a:pt x="87" y="132"/>
                  <a:pt x="87" y="132"/>
                </a:cubicBezTo>
                <a:cubicBezTo>
                  <a:pt x="89" y="130"/>
                  <a:pt x="90" y="128"/>
                  <a:pt x="89" y="126"/>
                </a:cubicBezTo>
                <a:close/>
                <a:moveTo>
                  <a:pt x="47" y="122"/>
                </a:moveTo>
                <a:cubicBezTo>
                  <a:pt x="44" y="126"/>
                  <a:pt x="45" y="129"/>
                  <a:pt x="50" y="133"/>
                </a:cubicBezTo>
                <a:cubicBezTo>
                  <a:pt x="53" y="136"/>
                  <a:pt x="57" y="136"/>
                  <a:pt x="61" y="131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6" y="113"/>
                  <a:pt x="71" y="109"/>
                  <a:pt x="69" y="107"/>
                </a:cubicBezTo>
                <a:cubicBezTo>
                  <a:pt x="66" y="104"/>
                  <a:pt x="62" y="105"/>
                  <a:pt x="58" y="109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52" y="116"/>
                  <a:pt x="52" y="116"/>
                  <a:pt x="52" y="116"/>
                </a:cubicBezTo>
                <a:lnTo>
                  <a:pt x="47" y="122"/>
                </a:lnTo>
                <a:close/>
                <a:moveTo>
                  <a:pt x="32" y="107"/>
                </a:moveTo>
                <a:cubicBezTo>
                  <a:pt x="30" y="109"/>
                  <a:pt x="30" y="112"/>
                  <a:pt x="30" y="114"/>
                </a:cubicBezTo>
                <a:cubicBezTo>
                  <a:pt x="30" y="116"/>
                  <a:pt x="32" y="117"/>
                  <a:pt x="33" y="119"/>
                </a:cubicBezTo>
                <a:cubicBezTo>
                  <a:pt x="37" y="122"/>
                  <a:pt x="41" y="122"/>
                  <a:pt x="44" y="117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8" y="102"/>
                  <a:pt x="58" y="100"/>
                  <a:pt x="58" y="98"/>
                </a:cubicBezTo>
                <a:cubicBezTo>
                  <a:pt x="58" y="96"/>
                  <a:pt x="56" y="94"/>
                  <a:pt x="54" y="92"/>
                </a:cubicBezTo>
                <a:cubicBezTo>
                  <a:pt x="51" y="89"/>
                  <a:pt x="47" y="90"/>
                  <a:pt x="43" y="94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7" y="101"/>
                  <a:pt x="37" y="101"/>
                  <a:pt x="37" y="101"/>
                </a:cubicBezTo>
                <a:lnTo>
                  <a:pt x="32" y="107"/>
                </a:lnTo>
                <a:close/>
                <a:moveTo>
                  <a:pt x="30" y="102"/>
                </a:moveTo>
                <a:cubicBezTo>
                  <a:pt x="41" y="89"/>
                  <a:pt x="41" y="89"/>
                  <a:pt x="41" y="89"/>
                </a:cubicBezTo>
                <a:cubicBezTo>
                  <a:pt x="46" y="83"/>
                  <a:pt x="41" y="79"/>
                  <a:pt x="40" y="77"/>
                </a:cubicBezTo>
                <a:cubicBezTo>
                  <a:pt x="36" y="74"/>
                  <a:pt x="32" y="75"/>
                  <a:pt x="28" y="79"/>
                </a:cubicBezTo>
                <a:cubicBezTo>
                  <a:pt x="25" y="84"/>
                  <a:pt x="25" y="84"/>
                  <a:pt x="25" y="84"/>
                </a:cubicBezTo>
                <a:cubicBezTo>
                  <a:pt x="25" y="84"/>
                  <a:pt x="25" y="84"/>
                  <a:pt x="25" y="84"/>
                </a:cubicBezTo>
                <a:cubicBezTo>
                  <a:pt x="24" y="84"/>
                  <a:pt x="24" y="84"/>
                  <a:pt x="24" y="84"/>
                </a:cubicBezTo>
                <a:cubicBezTo>
                  <a:pt x="19" y="90"/>
                  <a:pt x="19" y="90"/>
                  <a:pt x="19" y="90"/>
                </a:cubicBezTo>
                <a:cubicBezTo>
                  <a:pt x="17" y="93"/>
                  <a:pt x="16" y="95"/>
                  <a:pt x="16" y="97"/>
                </a:cubicBezTo>
                <a:cubicBezTo>
                  <a:pt x="17" y="99"/>
                  <a:pt x="18" y="100"/>
                  <a:pt x="19" y="101"/>
                </a:cubicBezTo>
                <a:cubicBezTo>
                  <a:pt x="21" y="103"/>
                  <a:pt x="23" y="104"/>
                  <a:pt x="25" y="104"/>
                </a:cubicBezTo>
                <a:cubicBezTo>
                  <a:pt x="27" y="104"/>
                  <a:pt x="28" y="104"/>
                  <a:pt x="30" y="102"/>
                </a:cubicBezTo>
                <a:close/>
                <a:moveTo>
                  <a:pt x="165" y="91"/>
                </a:moveTo>
                <a:cubicBezTo>
                  <a:pt x="167" y="88"/>
                  <a:pt x="169" y="83"/>
                  <a:pt x="164" y="79"/>
                </a:cubicBezTo>
                <a:cubicBezTo>
                  <a:pt x="160" y="75"/>
                  <a:pt x="160" y="75"/>
                  <a:pt x="160" y="75"/>
                </a:cubicBezTo>
                <a:cubicBezTo>
                  <a:pt x="139" y="58"/>
                  <a:pt x="115" y="37"/>
                  <a:pt x="110" y="34"/>
                </a:cubicBezTo>
                <a:cubicBezTo>
                  <a:pt x="107" y="34"/>
                  <a:pt x="100" y="37"/>
                  <a:pt x="95" y="38"/>
                </a:cubicBezTo>
                <a:cubicBezTo>
                  <a:pt x="95" y="39"/>
                  <a:pt x="95" y="39"/>
                  <a:pt x="95" y="39"/>
                </a:cubicBezTo>
                <a:cubicBezTo>
                  <a:pt x="95" y="39"/>
                  <a:pt x="86" y="41"/>
                  <a:pt x="79" y="41"/>
                </a:cubicBezTo>
                <a:cubicBezTo>
                  <a:pt x="75" y="41"/>
                  <a:pt x="71" y="40"/>
                  <a:pt x="69" y="39"/>
                </a:cubicBezTo>
                <a:cubicBezTo>
                  <a:pt x="65" y="36"/>
                  <a:pt x="64" y="32"/>
                  <a:pt x="64" y="30"/>
                </a:cubicBezTo>
                <a:cubicBezTo>
                  <a:pt x="64" y="26"/>
                  <a:pt x="68" y="22"/>
                  <a:pt x="71" y="20"/>
                </a:cubicBezTo>
                <a:cubicBezTo>
                  <a:pt x="30" y="15"/>
                  <a:pt x="30" y="15"/>
                  <a:pt x="30" y="15"/>
                </a:cubicBezTo>
                <a:cubicBezTo>
                  <a:pt x="25" y="75"/>
                  <a:pt x="25" y="75"/>
                  <a:pt x="25" y="75"/>
                </a:cubicBezTo>
                <a:cubicBezTo>
                  <a:pt x="29" y="71"/>
                  <a:pt x="32" y="70"/>
                  <a:pt x="35" y="70"/>
                </a:cubicBezTo>
                <a:cubicBezTo>
                  <a:pt x="37" y="70"/>
                  <a:pt x="40" y="71"/>
                  <a:pt x="43" y="73"/>
                </a:cubicBezTo>
                <a:cubicBezTo>
                  <a:pt x="47" y="77"/>
                  <a:pt x="49" y="81"/>
                  <a:pt x="48" y="85"/>
                </a:cubicBezTo>
                <a:cubicBezTo>
                  <a:pt x="51" y="85"/>
                  <a:pt x="55" y="86"/>
                  <a:pt x="58" y="88"/>
                </a:cubicBezTo>
                <a:cubicBezTo>
                  <a:pt x="62" y="92"/>
                  <a:pt x="64" y="96"/>
                  <a:pt x="63" y="100"/>
                </a:cubicBezTo>
                <a:cubicBezTo>
                  <a:pt x="66" y="100"/>
                  <a:pt x="70" y="101"/>
                  <a:pt x="73" y="103"/>
                </a:cubicBezTo>
                <a:cubicBezTo>
                  <a:pt x="76" y="106"/>
                  <a:pt x="78" y="110"/>
                  <a:pt x="78" y="114"/>
                </a:cubicBezTo>
                <a:cubicBezTo>
                  <a:pt x="82" y="113"/>
                  <a:pt x="86" y="114"/>
                  <a:pt x="89" y="117"/>
                </a:cubicBezTo>
                <a:cubicBezTo>
                  <a:pt x="94" y="120"/>
                  <a:pt x="96" y="126"/>
                  <a:pt x="94" y="131"/>
                </a:cubicBezTo>
                <a:cubicBezTo>
                  <a:pt x="97" y="134"/>
                  <a:pt x="97" y="134"/>
                  <a:pt x="97" y="134"/>
                </a:cubicBezTo>
                <a:cubicBezTo>
                  <a:pt x="98" y="134"/>
                  <a:pt x="98" y="134"/>
                  <a:pt x="98" y="135"/>
                </a:cubicBezTo>
                <a:cubicBezTo>
                  <a:pt x="98" y="135"/>
                  <a:pt x="98" y="135"/>
                  <a:pt x="98" y="135"/>
                </a:cubicBezTo>
                <a:cubicBezTo>
                  <a:pt x="100" y="136"/>
                  <a:pt x="101" y="136"/>
                  <a:pt x="103" y="136"/>
                </a:cubicBezTo>
                <a:cubicBezTo>
                  <a:pt x="105" y="136"/>
                  <a:pt x="107" y="134"/>
                  <a:pt x="108" y="133"/>
                </a:cubicBezTo>
                <a:cubicBezTo>
                  <a:pt x="111" y="130"/>
                  <a:pt x="112" y="128"/>
                  <a:pt x="109" y="124"/>
                </a:cubicBezTo>
                <a:cubicBezTo>
                  <a:pt x="109" y="124"/>
                  <a:pt x="109" y="124"/>
                  <a:pt x="109" y="124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0" y="108"/>
                  <a:pt x="90" y="107"/>
                  <a:pt x="89" y="107"/>
                </a:cubicBezTo>
                <a:cubicBezTo>
                  <a:pt x="89" y="106"/>
                  <a:pt x="90" y="105"/>
                  <a:pt x="90" y="104"/>
                </a:cubicBezTo>
                <a:cubicBezTo>
                  <a:pt x="91" y="103"/>
                  <a:pt x="93" y="103"/>
                  <a:pt x="94" y="104"/>
                </a:cubicBezTo>
                <a:cubicBezTo>
                  <a:pt x="118" y="124"/>
                  <a:pt x="118" y="124"/>
                  <a:pt x="118" y="124"/>
                </a:cubicBezTo>
                <a:cubicBezTo>
                  <a:pt x="120" y="125"/>
                  <a:pt x="121" y="126"/>
                  <a:pt x="122" y="126"/>
                </a:cubicBezTo>
                <a:cubicBezTo>
                  <a:pt x="125" y="126"/>
                  <a:pt x="127" y="124"/>
                  <a:pt x="129" y="122"/>
                </a:cubicBezTo>
                <a:cubicBezTo>
                  <a:pt x="131" y="120"/>
                  <a:pt x="131" y="118"/>
                  <a:pt x="131" y="116"/>
                </a:cubicBezTo>
                <a:cubicBezTo>
                  <a:pt x="131" y="114"/>
                  <a:pt x="130" y="112"/>
                  <a:pt x="127" y="110"/>
                </a:cubicBezTo>
                <a:cubicBezTo>
                  <a:pt x="125" y="108"/>
                  <a:pt x="125" y="108"/>
                  <a:pt x="125" y="108"/>
                </a:cubicBezTo>
                <a:cubicBezTo>
                  <a:pt x="125" y="108"/>
                  <a:pt x="125" y="108"/>
                  <a:pt x="125" y="108"/>
                </a:cubicBezTo>
                <a:cubicBezTo>
                  <a:pt x="111" y="97"/>
                  <a:pt x="111" y="97"/>
                  <a:pt x="111" y="97"/>
                </a:cubicBezTo>
                <a:cubicBezTo>
                  <a:pt x="111" y="97"/>
                  <a:pt x="110" y="96"/>
                  <a:pt x="110" y="95"/>
                </a:cubicBezTo>
                <a:cubicBezTo>
                  <a:pt x="110" y="94"/>
                  <a:pt x="110" y="94"/>
                  <a:pt x="111" y="93"/>
                </a:cubicBezTo>
                <a:cubicBezTo>
                  <a:pt x="112" y="92"/>
                  <a:pt x="114" y="92"/>
                  <a:pt x="115" y="93"/>
                </a:cubicBezTo>
                <a:cubicBezTo>
                  <a:pt x="137" y="111"/>
                  <a:pt x="137" y="111"/>
                  <a:pt x="137" y="111"/>
                </a:cubicBezTo>
                <a:cubicBezTo>
                  <a:pt x="139" y="112"/>
                  <a:pt x="140" y="113"/>
                  <a:pt x="142" y="113"/>
                </a:cubicBezTo>
                <a:cubicBezTo>
                  <a:pt x="145" y="113"/>
                  <a:pt x="147" y="111"/>
                  <a:pt x="149" y="109"/>
                </a:cubicBezTo>
                <a:cubicBezTo>
                  <a:pt x="151" y="107"/>
                  <a:pt x="152" y="105"/>
                  <a:pt x="152" y="103"/>
                </a:cubicBezTo>
                <a:cubicBezTo>
                  <a:pt x="151" y="101"/>
                  <a:pt x="150" y="99"/>
                  <a:pt x="148" y="97"/>
                </a:cubicBezTo>
                <a:cubicBezTo>
                  <a:pt x="142" y="92"/>
                  <a:pt x="142" y="92"/>
                  <a:pt x="142" y="92"/>
                </a:cubicBezTo>
                <a:cubicBezTo>
                  <a:pt x="142" y="92"/>
                  <a:pt x="142" y="92"/>
                  <a:pt x="142" y="92"/>
                </a:cubicBezTo>
                <a:cubicBezTo>
                  <a:pt x="130" y="82"/>
                  <a:pt x="130" y="82"/>
                  <a:pt x="130" y="82"/>
                </a:cubicBezTo>
                <a:cubicBezTo>
                  <a:pt x="129" y="81"/>
                  <a:pt x="129" y="79"/>
                  <a:pt x="130" y="78"/>
                </a:cubicBezTo>
                <a:cubicBezTo>
                  <a:pt x="131" y="77"/>
                  <a:pt x="133" y="77"/>
                  <a:pt x="134" y="78"/>
                </a:cubicBezTo>
                <a:cubicBezTo>
                  <a:pt x="153" y="93"/>
                  <a:pt x="153" y="93"/>
                  <a:pt x="153" y="93"/>
                </a:cubicBezTo>
                <a:cubicBezTo>
                  <a:pt x="157" y="96"/>
                  <a:pt x="161" y="95"/>
                  <a:pt x="165" y="91"/>
                </a:cubicBezTo>
                <a:close/>
              </a:path>
            </a:pathLst>
          </a:custGeom>
          <a:solidFill>
            <a:srgbClr val="E2495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372;p18">
            <a:extLst>
              <a:ext uri="{FF2B5EF4-FFF2-40B4-BE49-F238E27FC236}">
                <a16:creationId xmlns:a16="http://schemas.microsoft.com/office/drawing/2014/main" id="{CBA12339-C3C1-FD44-A6DC-1C38A8B8E310}"/>
              </a:ext>
            </a:extLst>
          </p:cNvPr>
          <p:cNvSpPr/>
          <p:nvPr/>
        </p:nvSpPr>
        <p:spPr>
          <a:xfrm>
            <a:off x="10468171" y="4177188"/>
            <a:ext cx="854075" cy="573087"/>
          </a:xfrm>
          <a:custGeom>
            <a:avLst/>
            <a:gdLst/>
            <a:ahLst/>
            <a:cxnLst/>
            <a:rect l="l" t="t" r="r" b="b"/>
            <a:pathLst>
              <a:path w="218" h="146" extrusionOk="0">
                <a:moveTo>
                  <a:pt x="173" y="14"/>
                </a:moveTo>
                <a:cubicBezTo>
                  <a:pt x="193" y="65"/>
                  <a:pt x="193" y="65"/>
                  <a:pt x="193" y="65"/>
                </a:cubicBezTo>
                <a:cubicBezTo>
                  <a:pt x="168" y="76"/>
                  <a:pt x="168" y="76"/>
                  <a:pt x="168" y="76"/>
                </a:cubicBezTo>
                <a:cubicBezTo>
                  <a:pt x="155" y="64"/>
                  <a:pt x="114" y="29"/>
                  <a:pt x="110" y="29"/>
                </a:cubicBezTo>
                <a:cubicBezTo>
                  <a:pt x="107" y="29"/>
                  <a:pt x="95" y="33"/>
                  <a:pt x="93" y="34"/>
                </a:cubicBezTo>
                <a:cubicBezTo>
                  <a:pt x="93" y="34"/>
                  <a:pt x="86" y="36"/>
                  <a:pt x="79" y="36"/>
                </a:cubicBezTo>
                <a:cubicBezTo>
                  <a:pt x="76" y="36"/>
                  <a:pt x="73" y="35"/>
                  <a:pt x="72" y="34"/>
                </a:cubicBezTo>
                <a:cubicBezTo>
                  <a:pt x="70" y="33"/>
                  <a:pt x="69" y="32"/>
                  <a:pt x="69" y="31"/>
                </a:cubicBezTo>
                <a:cubicBezTo>
                  <a:pt x="69" y="28"/>
                  <a:pt x="72" y="25"/>
                  <a:pt x="74" y="25"/>
                </a:cubicBezTo>
                <a:cubicBezTo>
                  <a:pt x="85" y="19"/>
                  <a:pt x="113" y="8"/>
                  <a:pt x="116" y="8"/>
                </a:cubicBezTo>
                <a:cubicBezTo>
                  <a:pt x="116" y="8"/>
                  <a:pt x="117" y="8"/>
                  <a:pt x="117" y="8"/>
                </a:cubicBezTo>
                <a:cubicBezTo>
                  <a:pt x="124" y="8"/>
                  <a:pt x="168" y="14"/>
                  <a:pt x="173" y="14"/>
                </a:cubicBezTo>
                <a:close/>
                <a:moveTo>
                  <a:pt x="191" y="0"/>
                </a:moveTo>
                <a:cubicBezTo>
                  <a:pt x="190" y="0"/>
                  <a:pt x="189" y="0"/>
                  <a:pt x="189" y="1"/>
                </a:cubicBezTo>
                <a:cubicBezTo>
                  <a:pt x="180" y="4"/>
                  <a:pt x="180" y="4"/>
                  <a:pt x="180" y="4"/>
                </a:cubicBezTo>
                <a:cubicBezTo>
                  <a:pt x="179" y="5"/>
                  <a:pt x="178" y="6"/>
                  <a:pt x="177" y="7"/>
                </a:cubicBezTo>
                <a:cubicBezTo>
                  <a:pt x="177" y="8"/>
                  <a:pt x="177" y="10"/>
                  <a:pt x="177" y="11"/>
                </a:cubicBezTo>
                <a:cubicBezTo>
                  <a:pt x="198" y="64"/>
                  <a:pt x="198" y="64"/>
                  <a:pt x="198" y="64"/>
                </a:cubicBezTo>
                <a:cubicBezTo>
                  <a:pt x="199" y="67"/>
                  <a:pt x="203" y="68"/>
                  <a:pt x="206" y="67"/>
                </a:cubicBezTo>
                <a:cubicBezTo>
                  <a:pt x="214" y="64"/>
                  <a:pt x="214" y="64"/>
                  <a:pt x="214" y="64"/>
                </a:cubicBezTo>
                <a:cubicBezTo>
                  <a:pt x="215" y="63"/>
                  <a:pt x="216" y="62"/>
                  <a:pt x="217" y="61"/>
                </a:cubicBezTo>
                <a:cubicBezTo>
                  <a:pt x="218" y="60"/>
                  <a:pt x="218" y="58"/>
                  <a:pt x="217" y="57"/>
                </a:cubicBezTo>
                <a:cubicBezTo>
                  <a:pt x="196" y="4"/>
                  <a:pt x="196" y="4"/>
                  <a:pt x="196" y="4"/>
                </a:cubicBezTo>
                <a:cubicBezTo>
                  <a:pt x="195" y="2"/>
                  <a:pt x="193" y="0"/>
                  <a:pt x="191" y="0"/>
                </a:cubicBezTo>
                <a:close/>
                <a:moveTo>
                  <a:pt x="0" y="73"/>
                </a:moveTo>
                <a:cubicBezTo>
                  <a:pt x="0" y="74"/>
                  <a:pt x="0" y="76"/>
                  <a:pt x="1" y="77"/>
                </a:cubicBezTo>
                <a:cubicBezTo>
                  <a:pt x="2" y="78"/>
                  <a:pt x="4" y="79"/>
                  <a:pt x="5" y="79"/>
                </a:cubicBezTo>
                <a:cubicBezTo>
                  <a:pt x="14" y="80"/>
                  <a:pt x="14" y="80"/>
                  <a:pt x="14" y="80"/>
                </a:cubicBezTo>
                <a:cubicBezTo>
                  <a:pt x="17" y="80"/>
                  <a:pt x="20" y="77"/>
                  <a:pt x="20" y="74"/>
                </a:cubicBezTo>
                <a:cubicBezTo>
                  <a:pt x="25" y="15"/>
                  <a:pt x="25" y="15"/>
                  <a:pt x="25" y="15"/>
                </a:cubicBezTo>
                <a:cubicBezTo>
                  <a:pt x="25" y="13"/>
                  <a:pt x="24" y="12"/>
                  <a:pt x="23" y="11"/>
                </a:cubicBezTo>
                <a:cubicBezTo>
                  <a:pt x="22" y="10"/>
                  <a:pt x="21" y="9"/>
                  <a:pt x="20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8"/>
                  <a:pt x="5" y="10"/>
                  <a:pt x="5" y="13"/>
                </a:cubicBezTo>
                <a:lnTo>
                  <a:pt x="0" y="73"/>
                </a:lnTo>
                <a:close/>
                <a:moveTo>
                  <a:pt x="89" y="126"/>
                </a:moveTo>
                <a:cubicBezTo>
                  <a:pt x="89" y="124"/>
                  <a:pt x="88" y="122"/>
                  <a:pt x="86" y="120"/>
                </a:cubicBezTo>
                <a:cubicBezTo>
                  <a:pt x="82" y="117"/>
                  <a:pt x="78" y="118"/>
                  <a:pt x="75" y="122"/>
                </a:cubicBezTo>
                <a:cubicBezTo>
                  <a:pt x="71" y="127"/>
                  <a:pt x="71" y="127"/>
                  <a:pt x="71" y="127"/>
                </a:cubicBezTo>
                <a:cubicBezTo>
                  <a:pt x="70" y="128"/>
                  <a:pt x="70" y="128"/>
                  <a:pt x="70" y="128"/>
                </a:cubicBezTo>
                <a:cubicBezTo>
                  <a:pt x="67" y="132"/>
                  <a:pt x="67" y="132"/>
                  <a:pt x="67" y="132"/>
                </a:cubicBezTo>
                <a:cubicBezTo>
                  <a:pt x="62" y="138"/>
                  <a:pt x="67" y="142"/>
                  <a:pt x="68" y="144"/>
                </a:cubicBezTo>
                <a:cubicBezTo>
                  <a:pt x="70" y="145"/>
                  <a:pt x="72" y="146"/>
                  <a:pt x="73" y="146"/>
                </a:cubicBezTo>
                <a:cubicBezTo>
                  <a:pt x="75" y="146"/>
                  <a:pt x="77" y="144"/>
                  <a:pt x="79" y="142"/>
                </a:cubicBezTo>
                <a:cubicBezTo>
                  <a:pt x="85" y="135"/>
                  <a:pt x="85" y="135"/>
                  <a:pt x="85" y="135"/>
                </a:cubicBezTo>
                <a:cubicBezTo>
                  <a:pt x="85" y="135"/>
                  <a:pt x="85" y="135"/>
                  <a:pt x="85" y="135"/>
                </a:cubicBezTo>
                <a:cubicBezTo>
                  <a:pt x="87" y="132"/>
                  <a:pt x="87" y="132"/>
                  <a:pt x="87" y="132"/>
                </a:cubicBezTo>
                <a:cubicBezTo>
                  <a:pt x="89" y="130"/>
                  <a:pt x="90" y="128"/>
                  <a:pt x="89" y="126"/>
                </a:cubicBezTo>
                <a:close/>
                <a:moveTo>
                  <a:pt x="47" y="122"/>
                </a:moveTo>
                <a:cubicBezTo>
                  <a:pt x="44" y="126"/>
                  <a:pt x="45" y="129"/>
                  <a:pt x="50" y="133"/>
                </a:cubicBezTo>
                <a:cubicBezTo>
                  <a:pt x="53" y="136"/>
                  <a:pt x="57" y="136"/>
                  <a:pt x="61" y="131"/>
                </a:cubicBezTo>
                <a:cubicBezTo>
                  <a:pt x="71" y="119"/>
                  <a:pt x="71" y="119"/>
                  <a:pt x="71" y="119"/>
                </a:cubicBezTo>
                <a:cubicBezTo>
                  <a:pt x="76" y="113"/>
                  <a:pt x="71" y="109"/>
                  <a:pt x="69" y="107"/>
                </a:cubicBezTo>
                <a:cubicBezTo>
                  <a:pt x="66" y="104"/>
                  <a:pt x="62" y="105"/>
                  <a:pt x="58" y="109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52" y="116"/>
                  <a:pt x="52" y="116"/>
                  <a:pt x="52" y="116"/>
                </a:cubicBezTo>
                <a:lnTo>
                  <a:pt x="47" y="122"/>
                </a:lnTo>
                <a:close/>
                <a:moveTo>
                  <a:pt x="32" y="107"/>
                </a:moveTo>
                <a:cubicBezTo>
                  <a:pt x="30" y="109"/>
                  <a:pt x="30" y="112"/>
                  <a:pt x="30" y="114"/>
                </a:cubicBezTo>
                <a:cubicBezTo>
                  <a:pt x="30" y="116"/>
                  <a:pt x="32" y="117"/>
                  <a:pt x="33" y="119"/>
                </a:cubicBezTo>
                <a:cubicBezTo>
                  <a:pt x="37" y="122"/>
                  <a:pt x="41" y="122"/>
                  <a:pt x="44" y="117"/>
                </a:cubicBezTo>
                <a:cubicBezTo>
                  <a:pt x="56" y="104"/>
                  <a:pt x="56" y="104"/>
                  <a:pt x="56" y="104"/>
                </a:cubicBezTo>
                <a:cubicBezTo>
                  <a:pt x="58" y="102"/>
                  <a:pt x="58" y="100"/>
                  <a:pt x="58" y="98"/>
                </a:cubicBezTo>
                <a:cubicBezTo>
                  <a:pt x="58" y="96"/>
                  <a:pt x="56" y="94"/>
                  <a:pt x="54" y="92"/>
                </a:cubicBezTo>
                <a:cubicBezTo>
                  <a:pt x="51" y="89"/>
                  <a:pt x="47" y="90"/>
                  <a:pt x="43" y="94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7" y="101"/>
                  <a:pt x="37" y="101"/>
                  <a:pt x="37" y="101"/>
                </a:cubicBezTo>
                <a:lnTo>
                  <a:pt x="32" y="107"/>
                </a:lnTo>
                <a:close/>
                <a:moveTo>
                  <a:pt x="30" y="102"/>
                </a:moveTo>
                <a:cubicBezTo>
                  <a:pt x="41" y="89"/>
                  <a:pt x="41" y="89"/>
                  <a:pt x="41" y="89"/>
                </a:cubicBezTo>
                <a:cubicBezTo>
                  <a:pt x="46" y="83"/>
                  <a:pt x="41" y="79"/>
                  <a:pt x="40" y="77"/>
                </a:cubicBezTo>
                <a:cubicBezTo>
                  <a:pt x="36" y="74"/>
                  <a:pt x="32" y="75"/>
                  <a:pt x="28" y="79"/>
                </a:cubicBezTo>
                <a:cubicBezTo>
                  <a:pt x="25" y="84"/>
                  <a:pt x="25" y="84"/>
                  <a:pt x="25" y="84"/>
                </a:cubicBezTo>
                <a:cubicBezTo>
                  <a:pt x="25" y="84"/>
                  <a:pt x="25" y="84"/>
                  <a:pt x="25" y="84"/>
                </a:cubicBezTo>
                <a:cubicBezTo>
                  <a:pt x="24" y="84"/>
                  <a:pt x="24" y="84"/>
                  <a:pt x="24" y="84"/>
                </a:cubicBezTo>
                <a:cubicBezTo>
                  <a:pt x="19" y="90"/>
                  <a:pt x="19" y="90"/>
                  <a:pt x="19" y="90"/>
                </a:cubicBezTo>
                <a:cubicBezTo>
                  <a:pt x="17" y="93"/>
                  <a:pt x="16" y="95"/>
                  <a:pt x="16" y="97"/>
                </a:cubicBezTo>
                <a:cubicBezTo>
                  <a:pt x="17" y="99"/>
                  <a:pt x="18" y="100"/>
                  <a:pt x="19" y="101"/>
                </a:cubicBezTo>
                <a:cubicBezTo>
                  <a:pt x="21" y="103"/>
                  <a:pt x="23" y="104"/>
                  <a:pt x="25" y="104"/>
                </a:cubicBezTo>
                <a:cubicBezTo>
                  <a:pt x="27" y="104"/>
                  <a:pt x="28" y="104"/>
                  <a:pt x="30" y="102"/>
                </a:cubicBezTo>
                <a:close/>
                <a:moveTo>
                  <a:pt x="165" y="91"/>
                </a:moveTo>
                <a:cubicBezTo>
                  <a:pt x="167" y="88"/>
                  <a:pt x="169" y="83"/>
                  <a:pt x="164" y="79"/>
                </a:cubicBezTo>
                <a:cubicBezTo>
                  <a:pt x="160" y="75"/>
                  <a:pt x="160" y="75"/>
                  <a:pt x="160" y="75"/>
                </a:cubicBezTo>
                <a:cubicBezTo>
                  <a:pt x="139" y="58"/>
                  <a:pt x="115" y="37"/>
                  <a:pt x="110" y="34"/>
                </a:cubicBezTo>
                <a:cubicBezTo>
                  <a:pt x="107" y="34"/>
                  <a:pt x="100" y="37"/>
                  <a:pt x="95" y="38"/>
                </a:cubicBezTo>
                <a:cubicBezTo>
                  <a:pt x="95" y="39"/>
                  <a:pt x="95" y="39"/>
                  <a:pt x="95" y="39"/>
                </a:cubicBezTo>
                <a:cubicBezTo>
                  <a:pt x="95" y="39"/>
                  <a:pt x="86" y="41"/>
                  <a:pt x="79" y="41"/>
                </a:cubicBezTo>
                <a:cubicBezTo>
                  <a:pt x="75" y="41"/>
                  <a:pt x="71" y="40"/>
                  <a:pt x="69" y="39"/>
                </a:cubicBezTo>
                <a:cubicBezTo>
                  <a:pt x="65" y="36"/>
                  <a:pt x="64" y="32"/>
                  <a:pt x="64" y="30"/>
                </a:cubicBezTo>
                <a:cubicBezTo>
                  <a:pt x="64" y="26"/>
                  <a:pt x="68" y="22"/>
                  <a:pt x="71" y="20"/>
                </a:cubicBezTo>
                <a:cubicBezTo>
                  <a:pt x="30" y="15"/>
                  <a:pt x="30" y="15"/>
                  <a:pt x="30" y="15"/>
                </a:cubicBezTo>
                <a:cubicBezTo>
                  <a:pt x="25" y="75"/>
                  <a:pt x="25" y="75"/>
                  <a:pt x="25" y="75"/>
                </a:cubicBezTo>
                <a:cubicBezTo>
                  <a:pt x="29" y="71"/>
                  <a:pt x="32" y="70"/>
                  <a:pt x="35" y="70"/>
                </a:cubicBezTo>
                <a:cubicBezTo>
                  <a:pt x="37" y="70"/>
                  <a:pt x="40" y="71"/>
                  <a:pt x="43" y="73"/>
                </a:cubicBezTo>
                <a:cubicBezTo>
                  <a:pt x="47" y="77"/>
                  <a:pt x="49" y="81"/>
                  <a:pt x="48" y="85"/>
                </a:cubicBezTo>
                <a:cubicBezTo>
                  <a:pt x="51" y="85"/>
                  <a:pt x="55" y="86"/>
                  <a:pt x="58" y="88"/>
                </a:cubicBezTo>
                <a:cubicBezTo>
                  <a:pt x="62" y="92"/>
                  <a:pt x="64" y="96"/>
                  <a:pt x="63" y="100"/>
                </a:cubicBezTo>
                <a:cubicBezTo>
                  <a:pt x="66" y="100"/>
                  <a:pt x="70" y="101"/>
                  <a:pt x="73" y="103"/>
                </a:cubicBezTo>
                <a:cubicBezTo>
                  <a:pt x="76" y="106"/>
                  <a:pt x="78" y="110"/>
                  <a:pt x="78" y="114"/>
                </a:cubicBezTo>
                <a:cubicBezTo>
                  <a:pt x="82" y="113"/>
                  <a:pt x="86" y="114"/>
                  <a:pt x="89" y="117"/>
                </a:cubicBezTo>
                <a:cubicBezTo>
                  <a:pt x="94" y="120"/>
                  <a:pt x="96" y="126"/>
                  <a:pt x="94" y="131"/>
                </a:cubicBezTo>
                <a:cubicBezTo>
                  <a:pt x="97" y="134"/>
                  <a:pt x="97" y="134"/>
                  <a:pt x="97" y="134"/>
                </a:cubicBezTo>
                <a:cubicBezTo>
                  <a:pt x="98" y="134"/>
                  <a:pt x="98" y="134"/>
                  <a:pt x="98" y="135"/>
                </a:cubicBezTo>
                <a:cubicBezTo>
                  <a:pt x="98" y="135"/>
                  <a:pt x="98" y="135"/>
                  <a:pt x="98" y="135"/>
                </a:cubicBezTo>
                <a:cubicBezTo>
                  <a:pt x="100" y="136"/>
                  <a:pt x="101" y="136"/>
                  <a:pt x="103" y="136"/>
                </a:cubicBezTo>
                <a:cubicBezTo>
                  <a:pt x="105" y="136"/>
                  <a:pt x="107" y="134"/>
                  <a:pt x="108" y="133"/>
                </a:cubicBezTo>
                <a:cubicBezTo>
                  <a:pt x="111" y="130"/>
                  <a:pt x="112" y="128"/>
                  <a:pt x="109" y="124"/>
                </a:cubicBezTo>
                <a:cubicBezTo>
                  <a:pt x="109" y="124"/>
                  <a:pt x="109" y="124"/>
                  <a:pt x="109" y="124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0" y="108"/>
                  <a:pt x="90" y="107"/>
                  <a:pt x="89" y="107"/>
                </a:cubicBezTo>
                <a:cubicBezTo>
                  <a:pt x="89" y="106"/>
                  <a:pt x="90" y="105"/>
                  <a:pt x="90" y="104"/>
                </a:cubicBezTo>
                <a:cubicBezTo>
                  <a:pt x="91" y="103"/>
                  <a:pt x="93" y="103"/>
                  <a:pt x="94" y="104"/>
                </a:cubicBezTo>
                <a:cubicBezTo>
                  <a:pt x="118" y="124"/>
                  <a:pt x="118" y="124"/>
                  <a:pt x="118" y="124"/>
                </a:cubicBezTo>
                <a:cubicBezTo>
                  <a:pt x="120" y="125"/>
                  <a:pt x="121" y="126"/>
                  <a:pt x="122" y="126"/>
                </a:cubicBezTo>
                <a:cubicBezTo>
                  <a:pt x="125" y="126"/>
                  <a:pt x="127" y="124"/>
                  <a:pt x="129" y="122"/>
                </a:cubicBezTo>
                <a:cubicBezTo>
                  <a:pt x="131" y="120"/>
                  <a:pt x="131" y="118"/>
                  <a:pt x="131" y="116"/>
                </a:cubicBezTo>
                <a:cubicBezTo>
                  <a:pt x="131" y="114"/>
                  <a:pt x="130" y="112"/>
                  <a:pt x="127" y="110"/>
                </a:cubicBezTo>
                <a:cubicBezTo>
                  <a:pt x="125" y="108"/>
                  <a:pt x="125" y="108"/>
                  <a:pt x="125" y="108"/>
                </a:cubicBezTo>
                <a:cubicBezTo>
                  <a:pt x="125" y="108"/>
                  <a:pt x="125" y="108"/>
                  <a:pt x="125" y="108"/>
                </a:cubicBezTo>
                <a:cubicBezTo>
                  <a:pt x="111" y="97"/>
                  <a:pt x="111" y="97"/>
                  <a:pt x="111" y="97"/>
                </a:cubicBezTo>
                <a:cubicBezTo>
                  <a:pt x="111" y="97"/>
                  <a:pt x="110" y="96"/>
                  <a:pt x="110" y="95"/>
                </a:cubicBezTo>
                <a:cubicBezTo>
                  <a:pt x="110" y="94"/>
                  <a:pt x="110" y="94"/>
                  <a:pt x="111" y="93"/>
                </a:cubicBezTo>
                <a:cubicBezTo>
                  <a:pt x="112" y="92"/>
                  <a:pt x="114" y="92"/>
                  <a:pt x="115" y="93"/>
                </a:cubicBezTo>
                <a:cubicBezTo>
                  <a:pt x="137" y="111"/>
                  <a:pt x="137" y="111"/>
                  <a:pt x="137" y="111"/>
                </a:cubicBezTo>
                <a:cubicBezTo>
                  <a:pt x="139" y="112"/>
                  <a:pt x="140" y="113"/>
                  <a:pt x="142" y="113"/>
                </a:cubicBezTo>
                <a:cubicBezTo>
                  <a:pt x="145" y="113"/>
                  <a:pt x="147" y="111"/>
                  <a:pt x="149" y="109"/>
                </a:cubicBezTo>
                <a:cubicBezTo>
                  <a:pt x="151" y="107"/>
                  <a:pt x="152" y="105"/>
                  <a:pt x="152" y="103"/>
                </a:cubicBezTo>
                <a:cubicBezTo>
                  <a:pt x="151" y="101"/>
                  <a:pt x="150" y="99"/>
                  <a:pt x="148" y="97"/>
                </a:cubicBezTo>
                <a:cubicBezTo>
                  <a:pt x="142" y="92"/>
                  <a:pt x="142" y="92"/>
                  <a:pt x="142" y="92"/>
                </a:cubicBezTo>
                <a:cubicBezTo>
                  <a:pt x="142" y="92"/>
                  <a:pt x="142" y="92"/>
                  <a:pt x="142" y="92"/>
                </a:cubicBezTo>
                <a:cubicBezTo>
                  <a:pt x="130" y="82"/>
                  <a:pt x="130" y="82"/>
                  <a:pt x="130" y="82"/>
                </a:cubicBezTo>
                <a:cubicBezTo>
                  <a:pt x="129" y="81"/>
                  <a:pt x="129" y="79"/>
                  <a:pt x="130" y="78"/>
                </a:cubicBezTo>
                <a:cubicBezTo>
                  <a:pt x="131" y="77"/>
                  <a:pt x="133" y="77"/>
                  <a:pt x="134" y="78"/>
                </a:cubicBezTo>
                <a:cubicBezTo>
                  <a:pt x="153" y="93"/>
                  <a:pt x="153" y="93"/>
                  <a:pt x="153" y="93"/>
                </a:cubicBezTo>
                <a:cubicBezTo>
                  <a:pt x="157" y="96"/>
                  <a:pt x="161" y="95"/>
                  <a:pt x="165" y="91"/>
                </a:cubicBezTo>
                <a:close/>
              </a:path>
            </a:pathLst>
          </a:custGeom>
          <a:solidFill>
            <a:srgbClr val="E2495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402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75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75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8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8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  <p:bldP spid="53" grpId="0"/>
          <p:bldP spid="63" grpId="0"/>
          <p:bldP spid="81" grpId="0"/>
          <p:bldP spid="82" grpId="0"/>
          <p:bldP spid="91" grpId="0"/>
          <p:bldP spid="108" grpId="0"/>
          <p:bldP spid="109" grpId="0"/>
          <p:bldP spid="130" grpId="0" animBg="1"/>
          <p:bldP spid="131" grpId="0" animBg="1"/>
          <p:bldP spid="13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75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8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8" decel="5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1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/>
          <p:bldP spid="53" grpId="0"/>
          <p:bldP spid="63" grpId="0"/>
          <p:bldP spid="81" grpId="0"/>
          <p:bldP spid="82" grpId="0"/>
          <p:bldP spid="91" grpId="0"/>
          <p:bldP spid="108" grpId="0"/>
          <p:bldP spid="109" grpId="0"/>
          <p:bldP spid="130" grpId="0" animBg="1"/>
          <p:bldP spid="131" grpId="0" animBg="1"/>
          <p:bldP spid="132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499A6-A9E5-8542-BD0E-0148A2C15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Выявленные проблемы</a:t>
            </a:r>
            <a:endParaRPr lang="en-GE" dirty="0">
              <a:latin typeface="Century Gothic" panose="020B0502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8DB1AA-F583-024E-97AF-8F006A1E2F12}"/>
              </a:ext>
            </a:extLst>
          </p:cNvPr>
          <p:cNvGrpSpPr/>
          <p:nvPr/>
        </p:nvGrpSpPr>
        <p:grpSpPr>
          <a:xfrm>
            <a:off x="-100247" y="4825280"/>
            <a:ext cx="2554162" cy="2565418"/>
            <a:chOff x="-100247" y="4825280"/>
            <a:chExt cx="2554162" cy="2565418"/>
          </a:xfrm>
        </p:grpSpPr>
        <p:sp>
          <p:nvSpPr>
            <p:cNvPr id="6" name="Isosceles Triangle 18">
              <a:extLst>
                <a:ext uri="{FF2B5EF4-FFF2-40B4-BE49-F238E27FC236}">
                  <a16:creationId xmlns:a16="http://schemas.microsoft.com/office/drawing/2014/main" id="{D0663B29-6765-534F-AB21-21338046D58F}"/>
                </a:ext>
              </a:extLst>
            </p:cNvPr>
            <p:cNvSpPr/>
            <p:nvPr/>
          </p:nvSpPr>
          <p:spPr>
            <a:xfrm>
              <a:off x="-16831" y="4825280"/>
              <a:ext cx="2470746" cy="2052978"/>
            </a:xfrm>
            <a:custGeom>
              <a:avLst/>
              <a:gdLst>
                <a:gd name="connsiteX0" fmla="*/ 0 w 6217025"/>
                <a:gd name="connsiteY0" fmla="*/ 4587637 h 4587637"/>
                <a:gd name="connsiteX1" fmla="*/ 3108513 w 6217025"/>
                <a:gd name="connsiteY1" fmla="*/ 0 h 4587637"/>
                <a:gd name="connsiteX2" fmla="*/ 6217025 w 6217025"/>
                <a:gd name="connsiteY2" fmla="*/ 4587637 h 4587637"/>
                <a:gd name="connsiteX3" fmla="*/ 0 w 6217025"/>
                <a:gd name="connsiteY3" fmla="*/ 4587637 h 4587637"/>
                <a:gd name="connsiteX0" fmla="*/ 0 w 3731402"/>
                <a:gd name="connsiteY0" fmla="*/ 4587637 h 4587637"/>
                <a:gd name="connsiteX1" fmla="*/ 622890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31402"/>
                <a:gd name="connsiteY0" fmla="*/ 4587637 h 4587637"/>
                <a:gd name="connsiteX1" fmla="*/ 120614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05644"/>
                <a:gd name="connsiteY0" fmla="*/ 4600515 h 4600515"/>
                <a:gd name="connsiteX1" fmla="*/ 94856 w 3705644"/>
                <a:gd name="connsiteY1" fmla="*/ 0 h 4600515"/>
                <a:gd name="connsiteX2" fmla="*/ 3705644 w 3705644"/>
                <a:gd name="connsiteY2" fmla="*/ 4587637 h 4600515"/>
                <a:gd name="connsiteX3" fmla="*/ 0 w 3705644"/>
                <a:gd name="connsiteY3" fmla="*/ 4600515 h 4600515"/>
                <a:gd name="connsiteX0" fmla="*/ 381662 w 3610788"/>
                <a:gd name="connsiteY0" fmla="*/ 4188391 h 4587637"/>
                <a:gd name="connsiteX1" fmla="*/ 0 w 3610788"/>
                <a:gd name="connsiteY1" fmla="*/ 0 h 4587637"/>
                <a:gd name="connsiteX2" fmla="*/ 3610788 w 3610788"/>
                <a:gd name="connsiteY2" fmla="*/ 4587637 h 4587637"/>
                <a:gd name="connsiteX3" fmla="*/ 381662 w 3610788"/>
                <a:gd name="connsiteY3" fmla="*/ 4188391 h 4587637"/>
                <a:gd name="connsiteX0" fmla="*/ 0 w 3628371"/>
                <a:gd name="connsiteY0" fmla="*/ 4574757 h 4587637"/>
                <a:gd name="connsiteX1" fmla="*/ 17583 w 3628371"/>
                <a:gd name="connsiteY1" fmla="*/ 0 h 4587637"/>
                <a:gd name="connsiteX2" fmla="*/ 3628371 w 3628371"/>
                <a:gd name="connsiteY2" fmla="*/ 4587637 h 4587637"/>
                <a:gd name="connsiteX3" fmla="*/ 0 w 3628371"/>
                <a:gd name="connsiteY3" fmla="*/ 4574757 h 4587637"/>
                <a:gd name="connsiteX0" fmla="*/ 0 w 3628371"/>
                <a:gd name="connsiteY0" fmla="*/ 3954555 h 3967435"/>
                <a:gd name="connsiteX1" fmla="*/ 1297743 w 3628371"/>
                <a:gd name="connsiteY1" fmla="*/ 0 h 3967435"/>
                <a:gd name="connsiteX2" fmla="*/ 3628371 w 3628371"/>
                <a:gd name="connsiteY2" fmla="*/ 3967435 h 3967435"/>
                <a:gd name="connsiteX3" fmla="*/ 0 w 3628371"/>
                <a:gd name="connsiteY3" fmla="*/ 3954555 h 3967435"/>
                <a:gd name="connsiteX0" fmla="*/ 14222 w 3642593"/>
                <a:gd name="connsiteY0" fmla="*/ 3779626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14222 w 3642593"/>
                <a:gd name="connsiteY3" fmla="*/ 3779626 h 3792506"/>
                <a:gd name="connsiteX0" fmla="*/ 340225 w 3642593"/>
                <a:gd name="connsiteY0" fmla="*/ 3143522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340225 w 3642593"/>
                <a:gd name="connsiteY3" fmla="*/ 3143522 h 3792506"/>
                <a:gd name="connsiteX0" fmla="*/ 762 w 3652987"/>
                <a:gd name="connsiteY0" fmla="*/ 3787578 h 3792506"/>
                <a:gd name="connsiteX1" fmla="*/ 10394 w 3652987"/>
                <a:gd name="connsiteY1" fmla="*/ 0 h 3792506"/>
                <a:gd name="connsiteX2" fmla="*/ 3652987 w 3652987"/>
                <a:gd name="connsiteY2" fmla="*/ 3792506 h 3792506"/>
                <a:gd name="connsiteX3" fmla="*/ 762 w 3652987"/>
                <a:gd name="connsiteY3" fmla="*/ 3787578 h 3792506"/>
                <a:gd name="connsiteX0" fmla="*/ 14 w 3652239"/>
                <a:gd name="connsiteY0" fmla="*/ 3544418 h 3549346"/>
                <a:gd name="connsiteX1" fmla="*/ 1245702 w 3652239"/>
                <a:gd name="connsiteY1" fmla="*/ 0 h 3549346"/>
                <a:gd name="connsiteX2" fmla="*/ 3652239 w 3652239"/>
                <a:gd name="connsiteY2" fmla="*/ 3549346 h 3549346"/>
                <a:gd name="connsiteX3" fmla="*/ 14 w 3652239"/>
                <a:gd name="connsiteY3" fmla="*/ 3544418 h 3549346"/>
                <a:gd name="connsiteX0" fmla="*/ 28995 w 3681220"/>
                <a:gd name="connsiteY0" fmla="*/ 3220205 h 3225133"/>
                <a:gd name="connsiteX1" fmla="*/ 0 w 3681220"/>
                <a:gd name="connsiteY1" fmla="*/ 0 h 3225133"/>
                <a:gd name="connsiteX2" fmla="*/ 3681220 w 3681220"/>
                <a:gd name="connsiteY2" fmla="*/ 3225133 h 3225133"/>
                <a:gd name="connsiteX3" fmla="*/ 28995 w 3681220"/>
                <a:gd name="connsiteY3" fmla="*/ 3220205 h 3225133"/>
                <a:gd name="connsiteX0" fmla="*/ 79 w 3652304"/>
                <a:gd name="connsiteY0" fmla="*/ 3199942 h 3204870"/>
                <a:gd name="connsiteX1" fmla="*/ 202844 w 3652304"/>
                <a:gd name="connsiteY1" fmla="*/ 0 h 3204870"/>
                <a:gd name="connsiteX2" fmla="*/ 3652304 w 3652304"/>
                <a:gd name="connsiteY2" fmla="*/ 3204870 h 3204870"/>
                <a:gd name="connsiteX3" fmla="*/ 79 w 3652304"/>
                <a:gd name="connsiteY3" fmla="*/ 3199942 h 3204870"/>
                <a:gd name="connsiteX0" fmla="*/ 762 w 3652987"/>
                <a:gd name="connsiteY0" fmla="*/ 3179679 h 3184607"/>
                <a:gd name="connsiteX1" fmla="*/ 10392 w 3652987"/>
                <a:gd name="connsiteY1" fmla="*/ 0 h 3184607"/>
                <a:gd name="connsiteX2" fmla="*/ 3652987 w 3652987"/>
                <a:gd name="connsiteY2" fmla="*/ 3184607 h 3184607"/>
                <a:gd name="connsiteX3" fmla="*/ 762 w 3652987"/>
                <a:gd name="connsiteY3" fmla="*/ 3179679 h 318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2987" h="3184607">
                  <a:moveTo>
                    <a:pt x="762" y="3179679"/>
                  </a:moveTo>
                  <a:cubicBezTo>
                    <a:pt x="-3979" y="1919804"/>
                    <a:pt x="15133" y="1259875"/>
                    <a:pt x="10392" y="0"/>
                  </a:cubicBezTo>
                  <a:lnTo>
                    <a:pt x="3652987" y="3184607"/>
                  </a:lnTo>
                  <a:lnTo>
                    <a:pt x="762" y="3179679"/>
                  </a:lnTo>
                  <a:close/>
                </a:path>
              </a:pathLst>
            </a:custGeom>
            <a:solidFill>
              <a:srgbClr val="00919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accent4"/>
                </a:solidFill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C05C914-B0D7-8F41-940B-FA699A23C9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247" y="5507126"/>
              <a:ext cx="1883572" cy="1883572"/>
            </a:xfrm>
            <a:prstGeom prst="rect">
              <a:avLst/>
            </a:prstGeom>
          </p:spPr>
        </p:pic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A7CFC05-ECAB-7E40-88CF-8ACF228E6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2720"/>
            <a:ext cx="10515600" cy="4351338"/>
          </a:xfrm>
        </p:spPr>
        <p:txBody>
          <a:bodyPr>
            <a:normAutofit/>
          </a:bodyPr>
          <a:lstStyle/>
          <a:p>
            <a:r>
              <a:rPr lang="ru-RU" sz="2000" b="1" kern="0" dirty="0">
                <a:latin typeface="Century Gothic" panose="020B0502020202020204" pitchFamily="34" charset="0"/>
                <a:cs typeface="Arial" pitchFamily="34" charset="0"/>
              </a:rPr>
              <a:t>Стандартные должностные инструкции </a:t>
            </a:r>
            <a:r>
              <a:rPr lang="en-US" sz="2000" b="1" kern="0" dirty="0">
                <a:latin typeface="Century Gothic" panose="020B0502020202020204" pitchFamily="34" charset="0"/>
                <a:cs typeface="Arial" pitchFamily="34" charset="0"/>
              </a:rPr>
              <a:t>- </a:t>
            </a:r>
            <a:r>
              <a:rPr lang="ru-RU" sz="2000" kern="0" dirty="0">
                <a:latin typeface="Century Gothic" panose="020B0502020202020204" pitchFamily="34" charset="0"/>
                <a:cs typeface="Arial" pitchFamily="34" charset="0"/>
              </a:rPr>
              <a:t>с незначительными отклонениями</a:t>
            </a:r>
          </a:p>
          <a:p>
            <a:r>
              <a:rPr lang="ru-RU" sz="2000" b="1" kern="0" dirty="0">
                <a:latin typeface="Century Gothic" panose="020B0502020202020204" pitchFamily="34" charset="0"/>
                <a:cs typeface="Arial" pitchFamily="34" charset="0"/>
              </a:rPr>
              <a:t>Минимальные квалификационные требования </a:t>
            </a:r>
            <a:r>
              <a:rPr lang="en-US" sz="2000" b="1" kern="0" dirty="0">
                <a:latin typeface="Century Gothic" panose="020B0502020202020204" pitchFamily="34" charset="0"/>
                <a:cs typeface="Arial" pitchFamily="34" charset="0"/>
              </a:rPr>
              <a:t>- </a:t>
            </a:r>
            <a:r>
              <a:rPr lang="ru-RU" sz="2000" kern="0" dirty="0">
                <a:latin typeface="Century Gothic" panose="020B0502020202020204" pitchFamily="34" charset="0"/>
                <a:cs typeface="Arial" pitchFamily="34" charset="0"/>
              </a:rPr>
              <a:t>соответствуют требованиям только для должностей начального уровня</a:t>
            </a:r>
          </a:p>
          <a:p>
            <a:r>
              <a:rPr lang="ru-RU" sz="2000" b="1" kern="0" dirty="0">
                <a:latin typeface="Century Gothic" panose="020B0502020202020204" pitchFamily="34" charset="0"/>
                <a:cs typeface="Arial" pitchFamily="34" charset="0"/>
              </a:rPr>
              <a:t>Количество должностей и различные названия должностей </a:t>
            </a:r>
            <a:r>
              <a:rPr lang="en-US" sz="2000" b="1" kern="0" dirty="0">
                <a:latin typeface="Century Gothic" panose="020B0502020202020204" pitchFamily="34" charset="0"/>
                <a:cs typeface="Arial" pitchFamily="34" charset="0"/>
              </a:rPr>
              <a:t>-</a:t>
            </a:r>
            <a:r>
              <a:rPr lang="ru-RU" sz="2000" kern="0" dirty="0">
                <a:latin typeface="Century Gothic" panose="020B0502020202020204" pitchFamily="34" charset="0"/>
                <a:cs typeface="Arial" pitchFamily="34" charset="0"/>
              </a:rPr>
              <a:t> Согласно инвентаризации, в настоящее время существует 33 различных должности по компонентам ВИЧ и ТБ. Хотя назначены аналогичные функции, названия должностей различаются.</a:t>
            </a:r>
          </a:p>
          <a:p>
            <a:r>
              <a:rPr lang="ru-RU" sz="2000" b="1" kern="0" dirty="0">
                <a:latin typeface="Century Gothic" panose="020B0502020202020204" pitchFamily="34" charset="0"/>
                <a:cs typeface="Arial" pitchFamily="34" charset="0"/>
              </a:rPr>
              <a:t>Отсутствие структуры / матрицы должностей</a:t>
            </a:r>
          </a:p>
          <a:p>
            <a:r>
              <a:rPr lang="ru-RU" sz="2000" b="1" kern="0" dirty="0">
                <a:latin typeface="Century Gothic" panose="020B0502020202020204" pitchFamily="34" charset="0"/>
                <a:cs typeface="Arial" pitchFamily="34" charset="0"/>
              </a:rPr>
              <a:t>Значительная разница в зарплате </a:t>
            </a:r>
            <a:r>
              <a:rPr lang="ru-RU" sz="2000" kern="0" dirty="0">
                <a:latin typeface="Century Gothic" panose="020B0502020202020204" pitchFamily="34" charset="0"/>
                <a:cs typeface="Arial" pitchFamily="34" charset="0"/>
              </a:rPr>
              <a:t>между СР на одной и той же должности</a:t>
            </a:r>
          </a:p>
          <a:p>
            <a:r>
              <a:rPr lang="ru-RU" sz="2000" b="1" kern="0" dirty="0">
                <a:latin typeface="Century Gothic" panose="020B0502020202020204" pitchFamily="34" charset="0"/>
                <a:cs typeface="Arial" pitchFamily="34" charset="0"/>
              </a:rPr>
              <a:t>Зарплаты СР намного </a:t>
            </a:r>
            <a:r>
              <a:rPr lang="ru-RU" sz="2000" kern="0" dirty="0">
                <a:latin typeface="Century Gothic" panose="020B0502020202020204" pitchFamily="34" charset="0"/>
                <a:cs typeface="Arial" pitchFamily="34" charset="0"/>
              </a:rPr>
              <a:t>выше зарплат в секторе здравоохранения</a:t>
            </a:r>
            <a:endParaRPr lang="en-US" sz="2000" kern="0" dirty="0">
              <a:latin typeface="Century Gothic" panose="020B0502020202020204" pitchFamily="34" charset="0"/>
              <a:cs typeface="Arial" pitchFamily="34" charset="0"/>
            </a:endParaRPr>
          </a:p>
          <a:p>
            <a:endParaRPr lang="en-US" sz="2000" kern="0" dirty="0">
              <a:latin typeface="Century Gothic" panose="020B0502020202020204" pitchFamily="34" charset="0"/>
              <a:cs typeface="Arial" pitchFamily="34" charset="0"/>
            </a:endParaRPr>
          </a:p>
          <a:p>
            <a:endParaRPr lang="ru-RU" sz="2000" kern="0" dirty="0">
              <a:latin typeface="Century Gothic" panose="020B0502020202020204" pitchFamily="34" charset="0"/>
              <a:cs typeface="Arial" pitchFamily="34" charset="0"/>
            </a:endParaRPr>
          </a:p>
          <a:p>
            <a:endParaRPr lang="en-US" sz="2000" kern="0" dirty="0">
              <a:latin typeface="Century Gothic" panose="020B0502020202020204" pitchFamily="34" charset="0"/>
              <a:cs typeface="Arial" pitchFamily="34" charset="0"/>
            </a:endParaRPr>
          </a:p>
          <a:p>
            <a:endParaRPr lang="en-US" sz="2000" kern="0" dirty="0">
              <a:latin typeface="Century Gothic" panose="020B0502020202020204" pitchFamily="34" charset="0"/>
              <a:cs typeface="Arial" pitchFamily="34" charset="0"/>
            </a:endParaRPr>
          </a:p>
          <a:p>
            <a:endParaRPr lang="en-GE" sz="2000" dirty="0"/>
          </a:p>
        </p:txBody>
      </p:sp>
    </p:spTree>
    <p:extLst>
      <p:ext uri="{BB962C8B-B14F-4D97-AF65-F5344CB8AC3E}">
        <p14:creationId xmlns:p14="http://schemas.microsoft.com/office/powerpoint/2010/main" val="55566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499A6-A9E5-8542-BD0E-0148A2C15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Выявленные проблемы: разница в зарплате</a:t>
            </a:r>
            <a:endParaRPr lang="en-GE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2942BAB-52E8-0743-8A51-245B29C511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67543"/>
          <a:ext cx="10515600" cy="460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BB8DB1AA-F583-024E-97AF-8F006A1E2F12}"/>
              </a:ext>
            </a:extLst>
          </p:cNvPr>
          <p:cNvGrpSpPr/>
          <p:nvPr/>
        </p:nvGrpSpPr>
        <p:grpSpPr>
          <a:xfrm>
            <a:off x="-100247" y="4825280"/>
            <a:ext cx="2554162" cy="2565418"/>
            <a:chOff x="-100247" y="4825280"/>
            <a:chExt cx="2554162" cy="2565418"/>
          </a:xfrm>
        </p:grpSpPr>
        <p:sp>
          <p:nvSpPr>
            <p:cNvPr id="6" name="Isosceles Triangle 18">
              <a:extLst>
                <a:ext uri="{FF2B5EF4-FFF2-40B4-BE49-F238E27FC236}">
                  <a16:creationId xmlns:a16="http://schemas.microsoft.com/office/drawing/2014/main" id="{D0663B29-6765-534F-AB21-21338046D58F}"/>
                </a:ext>
              </a:extLst>
            </p:cNvPr>
            <p:cNvSpPr/>
            <p:nvPr/>
          </p:nvSpPr>
          <p:spPr>
            <a:xfrm>
              <a:off x="-16831" y="4825280"/>
              <a:ext cx="2470746" cy="2052978"/>
            </a:xfrm>
            <a:custGeom>
              <a:avLst/>
              <a:gdLst>
                <a:gd name="connsiteX0" fmla="*/ 0 w 6217025"/>
                <a:gd name="connsiteY0" fmla="*/ 4587637 h 4587637"/>
                <a:gd name="connsiteX1" fmla="*/ 3108513 w 6217025"/>
                <a:gd name="connsiteY1" fmla="*/ 0 h 4587637"/>
                <a:gd name="connsiteX2" fmla="*/ 6217025 w 6217025"/>
                <a:gd name="connsiteY2" fmla="*/ 4587637 h 4587637"/>
                <a:gd name="connsiteX3" fmla="*/ 0 w 6217025"/>
                <a:gd name="connsiteY3" fmla="*/ 4587637 h 4587637"/>
                <a:gd name="connsiteX0" fmla="*/ 0 w 3731402"/>
                <a:gd name="connsiteY0" fmla="*/ 4587637 h 4587637"/>
                <a:gd name="connsiteX1" fmla="*/ 622890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31402"/>
                <a:gd name="connsiteY0" fmla="*/ 4587637 h 4587637"/>
                <a:gd name="connsiteX1" fmla="*/ 120614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05644"/>
                <a:gd name="connsiteY0" fmla="*/ 4600515 h 4600515"/>
                <a:gd name="connsiteX1" fmla="*/ 94856 w 3705644"/>
                <a:gd name="connsiteY1" fmla="*/ 0 h 4600515"/>
                <a:gd name="connsiteX2" fmla="*/ 3705644 w 3705644"/>
                <a:gd name="connsiteY2" fmla="*/ 4587637 h 4600515"/>
                <a:gd name="connsiteX3" fmla="*/ 0 w 3705644"/>
                <a:gd name="connsiteY3" fmla="*/ 4600515 h 4600515"/>
                <a:gd name="connsiteX0" fmla="*/ 381662 w 3610788"/>
                <a:gd name="connsiteY0" fmla="*/ 4188391 h 4587637"/>
                <a:gd name="connsiteX1" fmla="*/ 0 w 3610788"/>
                <a:gd name="connsiteY1" fmla="*/ 0 h 4587637"/>
                <a:gd name="connsiteX2" fmla="*/ 3610788 w 3610788"/>
                <a:gd name="connsiteY2" fmla="*/ 4587637 h 4587637"/>
                <a:gd name="connsiteX3" fmla="*/ 381662 w 3610788"/>
                <a:gd name="connsiteY3" fmla="*/ 4188391 h 4587637"/>
                <a:gd name="connsiteX0" fmla="*/ 0 w 3628371"/>
                <a:gd name="connsiteY0" fmla="*/ 4574757 h 4587637"/>
                <a:gd name="connsiteX1" fmla="*/ 17583 w 3628371"/>
                <a:gd name="connsiteY1" fmla="*/ 0 h 4587637"/>
                <a:gd name="connsiteX2" fmla="*/ 3628371 w 3628371"/>
                <a:gd name="connsiteY2" fmla="*/ 4587637 h 4587637"/>
                <a:gd name="connsiteX3" fmla="*/ 0 w 3628371"/>
                <a:gd name="connsiteY3" fmla="*/ 4574757 h 4587637"/>
                <a:gd name="connsiteX0" fmla="*/ 0 w 3628371"/>
                <a:gd name="connsiteY0" fmla="*/ 3954555 h 3967435"/>
                <a:gd name="connsiteX1" fmla="*/ 1297743 w 3628371"/>
                <a:gd name="connsiteY1" fmla="*/ 0 h 3967435"/>
                <a:gd name="connsiteX2" fmla="*/ 3628371 w 3628371"/>
                <a:gd name="connsiteY2" fmla="*/ 3967435 h 3967435"/>
                <a:gd name="connsiteX3" fmla="*/ 0 w 3628371"/>
                <a:gd name="connsiteY3" fmla="*/ 3954555 h 3967435"/>
                <a:gd name="connsiteX0" fmla="*/ 14222 w 3642593"/>
                <a:gd name="connsiteY0" fmla="*/ 3779626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14222 w 3642593"/>
                <a:gd name="connsiteY3" fmla="*/ 3779626 h 3792506"/>
                <a:gd name="connsiteX0" fmla="*/ 340225 w 3642593"/>
                <a:gd name="connsiteY0" fmla="*/ 3143522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340225 w 3642593"/>
                <a:gd name="connsiteY3" fmla="*/ 3143522 h 3792506"/>
                <a:gd name="connsiteX0" fmla="*/ 762 w 3652987"/>
                <a:gd name="connsiteY0" fmla="*/ 3787578 h 3792506"/>
                <a:gd name="connsiteX1" fmla="*/ 10394 w 3652987"/>
                <a:gd name="connsiteY1" fmla="*/ 0 h 3792506"/>
                <a:gd name="connsiteX2" fmla="*/ 3652987 w 3652987"/>
                <a:gd name="connsiteY2" fmla="*/ 3792506 h 3792506"/>
                <a:gd name="connsiteX3" fmla="*/ 762 w 3652987"/>
                <a:gd name="connsiteY3" fmla="*/ 3787578 h 3792506"/>
                <a:gd name="connsiteX0" fmla="*/ 14 w 3652239"/>
                <a:gd name="connsiteY0" fmla="*/ 3544418 h 3549346"/>
                <a:gd name="connsiteX1" fmla="*/ 1245702 w 3652239"/>
                <a:gd name="connsiteY1" fmla="*/ 0 h 3549346"/>
                <a:gd name="connsiteX2" fmla="*/ 3652239 w 3652239"/>
                <a:gd name="connsiteY2" fmla="*/ 3549346 h 3549346"/>
                <a:gd name="connsiteX3" fmla="*/ 14 w 3652239"/>
                <a:gd name="connsiteY3" fmla="*/ 3544418 h 3549346"/>
                <a:gd name="connsiteX0" fmla="*/ 28995 w 3681220"/>
                <a:gd name="connsiteY0" fmla="*/ 3220205 h 3225133"/>
                <a:gd name="connsiteX1" fmla="*/ 0 w 3681220"/>
                <a:gd name="connsiteY1" fmla="*/ 0 h 3225133"/>
                <a:gd name="connsiteX2" fmla="*/ 3681220 w 3681220"/>
                <a:gd name="connsiteY2" fmla="*/ 3225133 h 3225133"/>
                <a:gd name="connsiteX3" fmla="*/ 28995 w 3681220"/>
                <a:gd name="connsiteY3" fmla="*/ 3220205 h 3225133"/>
                <a:gd name="connsiteX0" fmla="*/ 79 w 3652304"/>
                <a:gd name="connsiteY0" fmla="*/ 3199942 h 3204870"/>
                <a:gd name="connsiteX1" fmla="*/ 202844 w 3652304"/>
                <a:gd name="connsiteY1" fmla="*/ 0 h 3204870"/>
                <a:gd name="connsiteX2" fmla="*/ 3652304 w 3652304"/>
                <a:gd name="connsiteY2" fmla="*/ 3204870 h 3204870"/>
                <a:gd name="connsiteX3" fmla="*/ 79 w 3652304"/>
                <a:gd name="connsiteY3" fmla="*/ 3199942 h 3204870"/>
                <a:gd name="connsiteX0" fmla="*/ 762 w 3652987"/>
                <a:gd name="connsiteY0" fmla="*/ 3179679 h 3184607"/>
                <a:gd name="connsiteX1" fmla="*/ 10392 w 3652987"/>
                <a:gd name="connsiteY1" fmla="*/ 0 h 3184607"/>
                <a:gd name="connsiteX2" fmla="*/ 3652987 w 3652987"/>
                <a:gd name="connsiteY2" fmla="*/ 3184607 h 3184607"/>
                <a:gd name="connsiteX3" fmla="*/ 762 w 3652987"/>
                <a:gd name="connsiteY3" fmla="*/ 3179679 h 318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2987" h="3184607">
                  <a:moveTo>
                    <a:pt x="762" y="3179679"/>
                  </a:moveTo>
                  <a:cubicBezTo>
                    <a:pt x="-3979" y="1919804"/>
                    <a:pt x="15133" y="1259875"/>
                    <a:pt x="10392" y="0"/>
                  </a:cubicBezTo>
                  <a:lnTo>
                    <a:pt x="3652987" y="3184607"/>
                  </a:lnTo>
                  <a:lnTo>
                    <a:pt x="762" y="3179679"/>
                  </a:lnTo>
                  <a:close/>
                </a:path>
              </a:pathLst>
            </a:custGeom>
            <a:solidFill>
              <a:srgbClr val="00919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accent4"/>
                </a:solidFill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C05C914-B0D7-8F41-940B-FA699A23C9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00247" y="5507126"/>
              <a:ext cx="1883572" cy="18835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1652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id 9 Win - Grid Clipart Transparent PNG - 582x597 - Free Download on  NicePNG">
            <a:extLst>
              <a:ext uri="{FF2B5EF4-FFF2-40B4-BE49-F238E27FC236}">
                <a16:creationId xmlns:a16="http://schemas.microsoft.com/office/drawing/2014/main" id="{A949FFC5-9EAE-4640-A2BD-257DE3FAE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1129" y="317280"/>
            <a:ext cx="2499975" cy="206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aw Scales Justice Icon Symbol Law Stock Vector (Royalty Free) 1101685646">
            <a:extLst>
              <a:ext uri="{FF2B5EF4-FFF2-40B4-BE49-F238E27FC236}">
                <a16:creationId xmlns:a16="http://schemas.microsoft.com/office/drawing/2014/main" id="{01148560-5D29-C54A-9A2C-4159E81B65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6" b="16646"/>
          <a:stretch/>
        </p:blipFill>
        <p:spPr bwMode="auto">
          <a:xfrm>
            <a:off x="6141720" y="3738280"/>
            <a:ext cx="3647649" cy="285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5 tips to developing a successful DevOps culture - Best DevOps">
            <a:extLst>
              <a:ext uri="{FF2B5EF4-FFF2-40B4-BE49-F238E27FC236}">
                <a16:creationId xmlns:a16="http://schemas.microsoft.com/office/drawing/2014/main" id="{65A86860-436C-DF46-B4EF-8690548B4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7955" y="3548366"/>
            <a:ext cx="3501768" cy="196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mparison clipart 2 » Clipart Station">
            <a:extLst>
              <a:ext uri="{FF2B5EF4-FFF2-40B4-BE49-F238E27FC236}">
                <a16:creationId xmlns:a16="http://schemas.microsoft.com/office/drawing/2014/main" id="{A5B327E7-2FF9-534C-B79C-B380A87A50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1" t="8591" r="14387" b="11475"/>
          <a:stretch/>
        </p:blipFill>
        <p:spPr bwMode="auto">
          <a:xfrm>
            <a:off x="6548016" y="304910"/>
            <a:ext cx="2618844" cy="285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7924AE-C254-1F44-BFE8-70ED6D5A39B3}"/>
              </a:ext>
            </a:extLst>
          </p:cNvPr>
          <p:cNvSpPr/>
          <p:nvPr/>
        </p:nvSpPr>
        <p:spPr>
          <a:xfrm>
            <a:off x="740830" y="2415644"/>
            <a:ext cx="414889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1. </a:t>
            </a:r>
            <a:r>
              <a:rPr lang="ru-RU" sz="2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Создание Матрицы</a:t>
            </a:r>
          </a:p>
          <a:p>
            <a:r>
              <a:rPr lang="ru-RU" sz="2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 должностей</a:t>
            </a:r>
            <a:endParaRPr lang="en-GE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73CB6D-41A4-294A-B185-CAAD194595D4}"/>
              </a:ext>
            </a:extLst>
          </p:cNvPr>
          <p:cNvSpPr/>
          <p:nvPr/>
        </p:nvSpPr>
        <p:spPr>
          <a:xfrm>
            <a:off x="200374" y="5586613"/>
            <a:ext cx="58769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2. </a:t>
            </a:r>
            <a:r>
              <a:rPr lang="ru-RU" sz="2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Картирование должностей </a:t>
            </a:r>
          </a:p>
          <a:p>
            <a:r>
              <a:rPr lang="ru-RU" sz="2800" dirty="0">
                <a:latin typeface="Century Gothic" panose="020B0502020202020204" pitchFamily="34" charset="0"/>
                <a:cs typeface="Lato Light" charset="0"/>
              </a:rPr>
              <a:t>По новой матрице </a:t>
            </a:r>
            <a:r>
              <a:rPr lang="ru-RU" sz="2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должностей</a:t>
            </a:r>
            <a:endParaRPr lang="en-GE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BF5378-5EF4-DA48-BFED-3A4223FAFC3A}"/>
              </a:ext>
            </a:extLst>
          </p:cNvPr>
          <p:cNvSpPr/>
          <p:nvPr/>
        </p:nvSpPr>
        <p:spPr>
          <a:xfrm>
            <a:off x="9293142" y="1984756"/>
            <a:ext cx="27845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3. </a:t>
            </a:r>
            <a:r>
              <a:rPr lang="ru-RU" sz="2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Сравнение заработной платы</a:t>
            </a:r>
            <a:endParaRPr lang="en-GE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9D39CB-63EE-DF48-BFE3-EDB45445BF68}"/>
              </a:ext>
            </a:extLst>
          </p:cNvPr>
          <p:cNvSpPr/>
          <p:nvPr/>
        </p:nvSpPr>
        <p:spPr>
          <a:xfrm>
            <a:off x="9440883" y="4168228"/>
            <a:ext cx="24363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4. </a:t>
            </a:r>
            <a:r>
              <a:rPr lang="ru-RU" sz="28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Выравнивание заработной платы</a:t>
            </a:r>
            <a:endParaRPr lang="en-GE" sz="28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49C3BE7-5E08-BD4F-B356-FCF1B1E91187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92000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1945B8B-6051-674A-A9CB-D444DE7BFAD2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800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4B45E6C-165C-264A-A716-576F8979A257}"/>
              </a:ext>
            </a:extLst>
          </p:cNvPr>
          <p:cNvSpPr/>
          <p:nvPr/>
        </p:nvSpPr>
        <p:spPr>
          <a:xfrm>
            <a:off x="5888251" y="324433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E" dirty="0">
                <a:latin typeface="system-ui"/>
              </a:rPr>
              <a:t>🙏</a:t>
            </a:r>
            <a:r>
              <a:rPr lang="en-GE" dirty="0"/>
              <a:t>🙏</a:t>
            </a:r>
          </a:p>
        </p:txBody>
      </p:sp>
    </p:spTree>
    <p:extLst>
      <p:ext uri="{BB962C8B-B14F-4D97-AF65-F5344CB8AC3E}">
        <p14:creationId xmlns:p14="http://schemas.microsoft.com/office/powerpoint/2010/main" val="610767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14D1-F025-1444-BC00-F062724AB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4389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Century Gothic" panose="020B0502020202020204" pitchFamily="34" charset="0"/>
                <a:ea typeface="Lato Light" charset="0"/>
                <a:cs typeface="Lato Light" charset="0"/>
              </a:rPr>
              <a:t>Матрицы Должностей и картирование </a:t>
            </a:r>
            <a:endParaRPr lang="en-GE" sz="3200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3A757AF-701A-9944-A1CC-6838A19EF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883439"/>
              </p:ext>
            </p:extLst>
          </p:nvPr>
        </p:nvGraphicFramePr>
        <p:xfrm>
          <a:off x="486889" y="786843"/>
          <a:ext cx="11424061" cy="59328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73776">
                  <a:extLst>
                    <a:ext uri="{9D8B030D-6E8A-4147-A177-3AD203B41FA5}">
                      <a16:colId xmlns:a16="http://schemas.microsoft.com/office/drawing/2014/main" val="2605842384"/>
                    </a:ext>
                  </a:extLst>
                </a:gridCol>
                <a:gridCol w="2079366">
                  <a:extLst>
                    <a:ext uri="{9D8B030D-6E8A-4147-A177-3AD203B41FA5}">
                      <a16:colId xmlns:a16="http://schemas.microsoft.com/office/drawing/2014/main" val="278529266"/>
                    </a:ext>
                  </a:extLst>
                </a:gridCol>
                <a:gridCol w="2858898">
                  <a:extLst>
                    <a:ext uri="{9D8B030D-6E8A-4147-A177-3AD203B41FA5}">
                      <a16:colId xmlns:a16="http://schemas.microsoft.com/office/drawing/2014/main" val="1674951261"/>
                    </a:ext>
                  </a:extLst>
                </a:gridCol>
                <a:gridCol w="5512021">
                  <a:extLst>
                    <a:ext uri="{9D8B030D-6E8A-4147-A177-3AD203B41FA5}">
                      <a16:colId xmlns:a16="http://schemas.microsoft.com/office/drawing/2014/main" val="1731506282"/>
                    </a:ext>
                  </a:extLst>
                </a:gridCol>
              </a:tblGrid>
              <a:tr h="36381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Уровень</a:t>
                      </a:r>
                      <a:endParaRPr lang="en-GE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Подгруппа Должностей</a:t>
                      </a:r>
                      <a:endParaRPr lang="en-GE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Стандартное название должности</a:t>
                      </a:r>
                      <a:endParaRPr lang="en-GE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Должности СР включены в подгруппу</a:t>
                      </a:r>
                      <a:endParaRPr lang="en-GE" sz="1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 anchor="ctr"/>
                </a:tc>
                <a:extLst>
                  <a:ext uri="{0D108BD9-81ED-4DB2-BD59-A6C34878D82A}">
                    <a16:rowId xmlns:a16="http://schemas.microsoft.com/office/drawing/2014/main" val="1664432021"/>
                  </a:ext>
                </a:extLst>
              </a:tr>
              <a:tr h="374869">
                <a:tc row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E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Менеджер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Координатор/Менеджер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Координатор, менеджер программы / проекта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3563807037"/>
                  </a:ext>
                </a:extLst>
              </a:tr>
              <a:tr h="330636"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Старшие должностные лица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Финансовый менеджер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Финансовый директор, финансовый менеджер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3662328393"/>
                  </a:ext>
                </a:extLst>
              </a:tr>
              <a:tr h="109472"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Бухгалтер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Бухгалтер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Бухгалтер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4004292632"/>
                  </a:ext>
                </a:extLst>
              </a:tr>
              <a:tr h="522513">
                <a:tc rowSpan="5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E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Специалист с медицинским образованием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Специалист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Проктолог, Нарколог, Психиатр, Психолог, Специалист по ДКТ и др.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681469372"/>
                  </a:ext>
                </a:extLst>
              </a:tr>
              <a:tr h="109472"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Фармацевт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Фармацевт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1524096445"/>
                  </a:ext>
                </a:extLst>
              </a:tr>
              <a:tr h="142646"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Лабораторный специалист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Лабораторный специалист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260430579"/>
                  </a:ext>
                </a:extLst>
              </a:tr>
              <a:tr h="54181"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Медсестра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Медсестра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689860505"/>
                  </a:ext>
                </a:extLst>
              </a:tr>
              <a:tr h="938838"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Специалист не медицинского профиля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Специалист не медицинского профиля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Юрист, Специалист По Развитию Сообществ, ИТ-Специалист, Менеджер баз данных, Специалист по мониторингу и оценке и т. д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1511240317"/>
                  </a:ext>
                </a:extLst>
              </a:tr>
              <a:tr h="540742">
                <a:tc row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E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Общественные работники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Общественные работники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Social workers, outreach worker, peer to peer consultant</a:t>
                      </a:r>
                      <a:endParaRPr lang="en-GE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1844574121"/>
                  </a:ext>
                </a:extLst>
              </a:tr>
              <a:tr h="175821"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Онлайн-консультант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GE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Online Consultant</a:t>
                      </a:r>
                      <a:endParaRPr lang="en-GE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3433556390"/>
                  </a:ext>
                </a:extLst>
              </a:tr>
              <a:tr h="220054"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GE" sz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E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Работник по управлению мед продуктами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Работник по управлению мед продуктами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3771718762"/>
                  </a:ext>
                </a:extLst>
              </a:tr>
              <a:tr h="98413">
                <a:tc row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E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Вспомогательный персонал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Секретарь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Секретарь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231080483"/>
                  </a:ext>
                </a:extLst>
              </a:tr>
              <a:tr h="65239"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Вспомогательный персонал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 Водитель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10221048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</a:rPr>
                        <a:t>Другие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Грузчик</a:t>
                      </a:r>
                      <a:endParaRPr lang="en-GE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253" marR="4253" marT="0" marB="0"/>
                </a:tc>
                <a:extLst>
                  <a:ext uri="{0D108BD9-81ED-4DB2-BD59-A6C34878D82A}">
                    <a16:rowId xmlns:a16="http://schemas.microsoft.com/office/drawing/2014/main" val="3397548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99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A3232-3AD4-DA46-B8A5-C2C514319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937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Century Gothic" panose="020B0502020202020204" pitchFamily="34" charset="0"/>
              </a:rPr>
              <a:t>Варианты подхода для оптимизации</a:t>
            </a:r>
            <a:endParaRPr lang="en-GE" sz="32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54315FF-2628-A641-A81C-B0690C880D30}"/>
              </a:ext>
            </a:extLst>
          </p:cNvPr>
          <p:cNvGrpSpPr/>
          <p:nvPr/>
        </p:nvGrpSpPr>
        <p:grpSpPr>
          <a:xfrm>
            <a:off x="860434" y="3309332"/>
            <a:ext cx="1132343" cy="1943338"/>
            <a:chOff x="4476750" y="719137"/>
            <a:chExt cx="3241675" cy="5430837"/>
          </a:xfrm>
        </p:grpSpPr>
        <p:sp>
          <p:nvSpPr>
            <p:cNvPr id="14" name="Google Shape;510;p24">
              <a:extLst>
                <a:ext uri="{FF2B5EF4-FFF2-40B4-BE49-F238E27FC236}">
                  <a16:creationId xmlns:a16="http://schemas.microsoft.com/office/drawing/2014/main" id="{B751DF93-E08C-1C4C-9F8B-E47F633A471D}"/>
                </a:ext>
              </a:extLst>
            </p:cNvPr>
            <p:cNvSpPr/>
            <p:nvPr/>
          </p:nvSpPr>
          <p:spPr>
            <a:xfrm>
              <a:off x="4476750" y="719137"/>
              <a:ext cx="3241675" cy="5430837"/>
            </a:xfrm>
            <a:custGeom>
              <a:avLst/>
              <a:gdLst/>
              <a:ahLst/>
              <a:cxnLst/>
              <a:rect l="l" t="t" r="r" b="b"/>
              <a:pathLst>
                <a:path w="841" h="1408" extrusionOk="0">
                  <a:moveTo>
                    <a:pt x="421" y="704"/>
                  </a:moveTo>
                  <a:cubicBezTo>
                    <a:pt x="421" y="704"/>
                    <a:pt x="221" y="631"/>
                    <a:pt x="122" y="434"/>
                  </a:cubicBezTo>
                  <a:cubicBezTo>
                    <a:pt x="0" y="191"/>
                    <a:pt x="67" y="0"/>
                    <a:pt x="67" y="0"/>
                  </a:cubicBezTo>
                  <a:moveTo>
                    <a:pt x="421" y="704"/>
                  </a:moveTo>
                  <a:cubicBezTo>
                    <a:pt x="421" y="704"/>
                    <a:pt x="620" y="631"/>
                    <a:pt x="719" y="434"/>
                  </a:cubicBezTo>
                  <a:cubicBezTo>
                    <a:pt x="841" y="191"/>
                    <a:pt x="774" y="0"/>
                    <a:pt x="774" y="0"/>
                  </a:cubicBezTo>
                  <a:moveTo>
                    <a:pt x="774" y="1408"/>
                  </a:moveTo>
                  <a:cubicBezTo>
                    <a:pt x="774" y="1408"/>
                    <a:pt x="841" y="1217"/>
                    <a:pt x="719" y="974"/>
                  </a:cubicBezTo>
                  <a:cubicBezTo>
                    <a:pt x="620" y="777"/>
                    <a:pt x="421" y="704"/>
                    <a:pt x="421" y="704"/>
                  </a:cubicBezTo>
                  <a:moveTo>
                    <a:pt x="421" y="704"/>
                  </a:moveTo>
                  <a:cubicBezTo>
                    <a:pt x="421" y="704"/>
                    <a:pt x="221" y="777"/>
                    <a:pt x="122" y="974"/>
                  </a:cubicBezTo>
                  <a:cubicBezTo>
                    <a:pt x="0" y="1217"/>
                    <a:pt x="67" y="1408"/>
                    <a:pt x="67" y="1408"/>
                  </a:cubicBezTo>
                </a:path>
              </a:pathLst>
            </a:custGeom>
            <a:noFill/>
            <a:ln w="223825" cap="rnd" cmpd="sng">
              <a:solidFill>
                <a:srgbClr val="3333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" name="Google Shape;511;p24">
              <a:extLst>
                <a:ext uri="{FF2B5EF4-FFF2-40B4-BE49-F238E27FC236}">
                  <a16:creationId xmlns:a16="http://schemas.microsoft.com/office/drawing/2014/main" id="{576F85CC-20E5-234F-9EE1-2637D8A68470}"/>
                </a:ext>
              </a:extLst>
            </p:cNvPr>
            <p:cNvCxnSpPr/>
            <p:nvPr/>
          </p:nvCxnSpPr>
          <p:spPr>
            <a:xfrm>
              <a:off x="5583237" y="2635250"/>
              <a:ext cx="1009650" cy="0"/>
            </a:xfrm>
            <a:prstGeom prst="straightConnector1">
              <a:avLst/>
            </a:prstGeom>
            <a:noFill/>
            <a:ln w="147625" cap="rnd" cmpd="sng">
              <a:solidFill>
                <a:srgbClr val="8C133F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6" name="Google Shape;512;p24">
              <a:extLst>
                <a:ext uri="{FF2B5EF4-FFF2-40B4-BE49-F238E27FC236}">
                  <a16:creationId xmlns:a16="http://schemas.microsoft.com/office/drawing/2014/main" id="{58266DAC-E9EB-F849-9DE5-16BA737C6925}"/>
                </a:ext>
              </a:extLst>
            </p:cNvPr>
            <p:cNvCxnSpPr/>
            <p:nvPr/>
          </p:nvCxnSpPr>
          <p:spPr>
            <a:xfrm>
              <a:off x="5224462" y="2114550"/>
              <a:ext cx="1746250" cy="0"/>
            </a:xfrm>
            <a:prstGeom prst="straightConnector1">
              <a:avLst/>
            </a:prstGeom>
            <a:noFill/>
            <a:ln w="134925" cap="rnd" cmpd="sng">
              <a:solidFill>
                <a:srgbClr val="E24E5A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7" name="Google Shape;513;p24">
              <a:extLst>
                <a:ext uri="{FF2B5EF4-FFF2-40B4-BE49-F238E27FC236}">
                  <a16:creationId xmlns:a16="http://schemas.microsoft.com/office/drawing/2014/main" id="{6A5BB9EA-91AE-5F45-A0C9-651002D44E46}"/>
                </a:ext>
              </a:extLst>
            </p:cNvPr>
            <p:cNvCxnSpPr/>
            <p:nvPr/>
          </p:nvCxnSpPr>
          <p:spPr>
            <a:xfrm>
              <a:off x="5065712" y="1598612"/>
              <a:ext cx="2062162" cy="0"/>
            </a:xfrm>
            <a:prstGeom prst="straightConnector1">
              <a:avLst/>
            </a:prstGeom>
            <a:noFill/>
            <a:ln w="139700" cap="rnd" cmpd="sng">
              <a:solidFill>
                <a:srgbClr val="FF943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8" name="Google Shape;514;p24">
              <a:extLst>
                <a:ext uri="{FF2B5EF4-FFF2-40B4-BE49-F238E27FC236}">
                  <a16:creationId xmlns:a16="http://schemas.microsoft.com/office/drawing/2014/main" id="{3E25275A-BC9A-014D-898E-4DD30AD4E7CE}"/>
                </a:ext>
              </a:extLst>
            </p:cNvPr>
            <p:cNvCxnSpPr/>
            <p:nvPr/>
          </p:nvCxnSpPr>
          <p:spPr>
            <a:xfrm>
              <a:off x="5065712" y="5270500"/>
              <a:ext cx="2062162" cy="0"/>
            </a:xfrm>
            <a:prstGeom prst="straightConnector1">
              <a:avLst/>
            </a:prstGeom>
            <a:noFill/>
            <a:ln w="139700" cap="rnd" cmpd="sng">
              <a:solidFill>
                <a:srgbClr val="69D1DA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9" name="Google Shape;515;p24">
              <a:extLst>
                <a:ext uri="{FF2B5EF4-FFF2-40B4-BE49-F238E27FC236}">
                  <a16:creationId xmlns:a16="http://schemas.microsoft.com/office/drawing/2014/main" id="{BA68F7AA-2EB3-AC4B-B99C-B6AD764B0467}"/>
                </a:ext>
              </a:extLst>
            </p:cNvPr>
            <p:cNvCxnSpPr/>
            <p:nvPr/>
          </p:nvCxnSpPr>
          <p:spPr>
            <a:xfrm>
              <a:off x="5024437" y="1077912"/>
              <a:ext cx="2146300" cy="0"/>
            </a:xfrm>
            <a:prstGeom prst="straightConnector1">
              <a:avLst/>
            </a:prstGeom>
            <a:noFill/>
            <a:ln w="134925" cap="rnd" cmpd="sng">
              <a:solidFill>
                <a:srgbClr val="FFCC5E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0" name="Google Shape;516;p24">
              <a:extLst>
                <a:ext uri="{FF2B5EF4-FFF2-40B4-BE49-F238E27FC236}">
                  <a16:creationId xmlns:a16="http://schemas.microsoft.com/office/drawing/2014/main" id="{EC854B3D-484D-9E4A-8FB2-03A51C0BF121}"/>
                </a:ext>
              </a:extLst>
            </p:cNvPr>
            <p:cNvCxnSpPr/>
            <p:nvPr/>
          </p:nvCxnSpPr>
          <p:spPr>
            <a:xfrm rot="10800000">
              <a:off x="5602287" y="4232275"/>
              <a:ext cx="1009650" cy="0"/>
            </a:xfrm>
            <a:prstGeom prst="straightConnector1">
              <a:avLst/>
            </a:prstGeom>
            <a:noFill/>
            <a:ln w="147625" cap="rnd" cmpd="sng">
              <a:solidFill>
                <a:srgbClr val="095380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" name="Google Shape;517;p24">
              <a:extLst>
                <a:ext uri="{FF2B5EF4-FFF2-40B4-BE49-F238E27FC236}">
                  <a16:creationId xmlns:a16="http://schemas.microsoft.com/office/drawing/2014/main" id="{F7C2C01C-90B6-A149-BC96-7A0DA9CD4E22}"/>
                </a:ext>
              </a:extLst>
            </p:cNvPr>
            <p:cNvCxnSpPr/>
            <p:nvPr/>
          </p:nvCxnSpPr>
          <p:spPr>
            <a:xfrm rot="10800000">
              <a:off x="5224462" y="4752975"/>
              <a:ext cx="1746250" cy="0"/>
            </a:xfrm>
            <a:prstGeom prst="straightConnector1">
              <a:avLst/>
            </a:prstGeom>
            <a:noFill/>
            <a:ln w="134925" cap="rnd" cmpd="sng">
              <a:solidFill>
                <a:srgbClr val="39B3E3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2" name="Google Shape;518;p24">
              <a:extLst>
                <a:ext uri="{FF2B5EF4-FFF2-40B4-BE49-F238E27FC236}">
                  <a16:creationId xmlns:a16="http://schemas.microsoft.com/office/drawing/2014/main" id="{20385B2E-FCC7-4049-8D8B-FC03BF379353}"/>
                </a:ext>
              </a:extLst>
            </p:cNvPr>
            <p:cNvCxnSpPr/>
            <p:nvPr/>
          </p:nvCxnSpPr>
          <p:spPr>
            <a:xfrm rot="10800000">
              <a:off x="5024437" y="5791200"/>
              <a:ext cx="2146300" cy="0"/>
            </a:xfrm>
            <a:prstGeom prst="straightConnector1">
              <a:avLst/>
            </a:prstGeom>
            <a:noFill/>
            <a:ln w="134925" cap="rnd" cmpd="sng">
              <a:solidFill>
                <a:srgbClr val="69DAAB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4AE46CF-990A-8B49-B2FA-33AA9E9A5810}"/>
              </a:ext>
            </a:extLst>
          </p:cNvPr>
          <p:cNvGrpSpPr/>
          <p:nvPr/>
        </p:nvGrpSpPr>
        <p:grpSpPr>
          <a:xfrm>
            <a:off x="5734506" y="2555842"/>
            <a:ext cx="4725308" cy="3450317"/>
            <a:chOff x="1605991" y="1067354"/>
            <a:chExt cx="10635539" cy="5789057"/>
          </a:xfrm>
        </p:grpSpPr>
        <p:sp>
          <p:nvSpPr>
            <p:cNvPr id="24" name="Google Shape;126;p14">
              <a:extLst>
                <a:ext uri="{FF2B5EF4-FFF2-40B4-BE49-F238E27FC236}">
                  <a16:creationId xmlns:a16="http://schemas.microsoft.com/office/drawing/2014/main" id="{05EE530E-A227-ED49-A0F4-812E5F19019B}"/>
                </a:ext>
              </a:extLst>
            </p:cNvPr>
            <p:cNvSpPr txBox="1"/>
            <p:nvPr/>
          </p:nvSpPr>
          <p:spPr>
            <a:xfrm>
              <a:off x="1605991" y="1067354"/>
              <a:ext cx="10635539" cy="57890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5" name="Группа 4">
              <a:extLst>
                <a:ext uri="{FF2B5EF4-FFF2-40B4-BE49-F238E27FC236}">
                  <a16:creationId xmlns:a16="http://schemas.microsoft.com/office/drawing/2014/main" id="{F97765A9-D48B-7047-88BB-49CCD3EEEE92}"/>
                </a:ext>
              </a:extLst>
            </p:cNvPr>
            <p:cNvGrpSpPr/>
            <p:nvPr/>
          </p:nvGrpSpPr>
          <p:grpSpPr>
            <a:xfrm>
              <a:off x="3554412" y="1801813"/>
              <a:ext cx="5083174" cy="1220787"/>
              <a:chOff x="3554412" y="1801813"/>
              <a:chExt cx="5083174" cy="1220787"/>
            </a:xfrm>
          </p:grpSpPr>
          <p:sp>
            <p:nvSpPr>
              <p:cNvPr id="26" name="Google Shape;121;p14">
                <a:extLst>
                  <a:ext uri="{FF2B5EF4-FFF2-40B4-BE49-F238E27FC236}">
                    <a16:creationId xmlns:a16="http://schemas.microsoft.com/office/drawing/2014/main" id="{B04B3FBD-4F71-7245-9D50-6F91DA075029}"/>
                  </a:ext>
                </a:extLst>
              </p:cNvPr>
              <p:cNvSpPr/>
              <p:nvPr/>
            </p:nvSpPr>
            <p:spPr>
              <a:xfrm>
                <a:off x="3554412" y="1801813"/>
                <a:ext cx="5083174" cy="1220787"/>
              </a:xfrm>
              <a:custGeom>
                <a:avLst/>
                <a:gdLst/>
                <a:ahLst/>
                <a:cxnLst/>
                <a:rect l="l" t="t" r="r" b="b"/>
                <a:pathLst>
                  <a:path w="1113" h="267" extrusionOk="0">
                    <a:moveTo>
                      <a:pt x="557" y="66"/>
                    </a:moveTo>
                    <a:cubicBezTo>
                      <a:pt x="326" y="66"/>
                      <a:pt x="84" y="43"/>
                      <a:pt x="0" y="0"/>
                    </a:cubicBezTo>
                    <a:cubicBezTo>
                      <a:pt x="96" y="198"/>
                      <a:pt x="96" y="198"/>
                      <a:pt x="96" y="198"/>
                    </a:cubicBezTo>
                    <a:cubicBezTo>
                      <a:pt x="135" y="230"/>
                      <a:pt x="295" y="267"/>
                      <a:pt x="557" y="267"/>
                    </a:cubicBezTo>
                    <a:cubicBezTo>
                      <a:pt x="819" y="267"/>
                      <a:pt x="979" y="230"/>
                      <a:pt x="1017" y="198"/>
                    </a:cubicBezTo>
                    <a:cubicBezTo>
                      <a:pt x="1113" y="0"/>
                      <a:pt x="1113" y="0"/>
                      <a:pt x="1113" y="0"/>
                    </a:cubicBezTo>
                    <a:cubicBezTo>
                      <a:pt x="1029" y="43"/>
                      <a:pt x="787" y="66"/>
                      <a:pt x="557" y="66"/>
                    </a:cubicBezTo>
                    <a:close/>
                  </a:path>
                </a:pathLst>
              </a:custGeom>
              <a:solidFill>
                <a:srgbClr val="FFCA5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127;p14">
                <a:extLst>
                  <a:ext uri="{FF2B5EF4-FFF2-40B4-BE49-F238E27FC236}">
                    <a16:creationId xmlns:a16="http://schemas.microsoft.com/office/drawing/2014/main" id="{9B154D32-CD6D-334C-A185-11758BFD27FF}"/>
                  </a:ext>
                </a:extLst>
              </p:cNvPr>
              <p:cNvSpPr txBox="1"/>
              <p:nvPr/>
            </p:nvSpPr>
            <p:spPr>
              <a:xfrm>
                <a:off x="4591050" y="2181225"/>
                <a:ext cx="3009900" cy="6461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4200"/>
                  <a:buFont typeface="Open Sans"/>
                  <a:buNone/>
                  <a:tabLst/>
                  <a:defRPr/>
                </a:pPr>
                <a:r>
                  <a:rPr kumimoji="0" lang="ru-RU" sz="4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4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8" name="Группа 3">
              <a:extLst>
                <a:ext uri="{FF2B5EF4-FFF2-40B4-BE49-F238E27FC236}">
                  <a16:creationId xmlns:a16="http://schemas.microsoft.com/office/drawing/2014/main" id="{0966A034-6577-9543-AEB0-58FCDFB68CF4}"/>
                </a:ext>
              </a:extLst>
            </p:cNvPr>
            <p:cNvGrpSpPr/>
            <p:nvPr/>
          </p:nvGrpSpPr>
          <p:grpSpPr>
            <a:xfrm>
              <a:off x="4052887" y="2830513"/>
              <a:ext cx="4086224" cy="1184275"/>
              <a:chOff x="4052887" y="2830513"/>
              <a:chExt cx="4086224" cy="1184275"/>
            </a:xfrm>
          </p:grpSpPr>
          <p:sp>
            <p:nvSpPr>
              <p:cNvPr id="29" name="Google Shape;122;p14">
                <a:extLst>
                  <a:ext uri="{FF2B5EF4-FFF2-40B4-BE49-F238E27FC236}">
                    <a16:creationId xmlns:a16="http://schemas.microsoft.com/office/drawing/2014/main" id="{15BDC2AD-BF5B-9041-A6B5-D16BEEF1E224}"/>
                  </a:ext>
                </a:extLst>
              </p:cNvPr>
              <p:cNvSpPr/>
              <p:nvPr/>
            </p:nvSpPr>
            <p:spPr>
              <a:xfrm>
                <a:off x="4052887" y="2830513"/>
                <a:ext cx="4086224" cy="1184275"/>
              </a:xfrm>
              <a:custGeom>
                <a:avLst/>
                <a:gdLst/>
                <a:ahLst/>
                <a:cxnLst/>
                <a:rect l="l" t="t" r="r" b="b"/>
                <a:pathLst>
                  <a:path w="895" h="259" extrusionOk="0">
                    <a:moveTo>
                      <a:pt x="0" y="0"/>
                    </a:moveTo>
                    <a:cubicBezTo>
                      <a:pt x="94" y="193"/>
                      <a:pt x="94" y="193"/>
                      <a:pt x="94" y="193"/>
                    </a:cubicBezTo>
                    <a:cubicBezTo>
                      <a:pt x="130" y="227"/>
                      <a:pt x="266" y="259"/>
                      <a:pt x="448" y="259"/>
                    </a:cubicBezTo>
                    <a:cubicBezTo>
                      <a:pt x="630" y="259"/>
                      <a:pt x="765" y="227"/>
                      <a:pt x="802" y="193"/>
                    </a:cubicBezTo>
                    <a:cubicBezTo>
                      <a:pt x="895" y="0"/>
                      <a:pt x="895" y="0"/>
                      <a:pt x="895" y="0"/>
                    </a:cubicBezTo>
                    <a:cubicBezTo>
                      <a:pt x="815" y="38"/>
                      <a:pt x="627" y="58"/>
                      <a:pt x="448" y="58"/>
                    </a:cubicBezTo>
                    <a:cubicBezTo>
                      <a:pt x="268" y="58"/>
                      <a:pt x="81" y="38"/>
                      <a:pt x="0" y="0"/>
                    </a:cubicBezTo>
                    <a:close/>
                  </a:path>
                </a:pathLst>
              </a:custGeom>
              <a:solidFill>
                <a:srgbClr val="FE912A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128;p14">
                <a:extLst>
                  <a:ext uri="{FF2B5EF4-FFF2-40B4-BE49-F238E27FC236}">
                    <a16:creationId xmlns:a16="http://schemas.microsoft.com/office/drawing/2014/main" id="{8C6681C6-0865-9047-9895-CF8B945AB3B7}"/>
                  </a:ext>
                </a:extLst>
              </p:cNvPr>
              <p:cNvSpPr txBox="1"/>
              <p:nvPr/>
            </p:nvSpPr>
            <p:spPr>
              <a:xfrm>
                <a:off x="5130800" y="3217862"/>
                <a:ext cx="2006600" cy="5699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3700"/>
                  <a:buFont typeface="Open Sans"/>
                  <a:buNone/>
                  <a:tabLst/>
                  <a:defRPr/>
                </a:pPr>
                <a:r>
                  <a:rPr kumimoji="0" lang="ru-RU" sz="3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3</a:t>
                </a: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1" name="Группа 2">
              <a:extLst>
                <a:ext uri="{FF2B5EF4-FFF2-40B4-BE49-F238E27FC236}">
                  <a16:creationId xmlns:a16="http://schemas.microsoft.com/office/drawing/2014/main" id="{5D4D5DE0-D447-A34D-907E-944D850616B4}"/>
                </a:ext>
              </a:extLst>
            </p:cNvPr>
            <p:cNvGrpSpPr/>
            <p:nvPr/>
          </p:nvGrpSpPr>
          <p:grpSpPr>
            <a:xfrm>
              <a:off x="4540250" y="3841750"/>
              <a:ext cx="3109912" cy="1165225"/>
              <a:chOff x="4540250" y="3841750"/>
              <a:chExt cx="3109912" cy="1165225"/>
            </a:xfrm>
          </p:grpSpPr>
          <p:sp>
            <p:nvSpPr>
              <p:cNvPr id="32" name="Google Shape;120;p14">
                <a:extLst>
                  <a:ext uri="{FF2B5EF4-FFF2-40B4-BE49-F238E27FC236}">
                    <a16:creationId xmlns:a16="http://schemas.microsoft.com/office/drawing/2014/main" id="{6F4F0433-868B-A442-8063-D87F139A8873}"/>
                  </a:ext>
                </a:extLst>
              </p:cNvPr>
              <p:cNvSpPr/>
              <p:nvPr/>
            </p:nvSpPr>
            <p:spPr>
              <a:xfrm>
                <a:off x="4540250" y="3841750"/>
                <a:ext cx="3109912" cy="1165225"/>
              </a:xfrm>
              <a:custGeom>
                <a:avLst/>
                <a:gdLst/>
                <a:ahLst/>
                <a:cxnLst/>
                <a:rect l="l" t="t" r="r" b="b"/>
                <a:pathLst>
                  <a:path w="681" h="255" extrusionOk="0">
                    <a:moveTo>
                      <a:pt x="0" y="0"/>
                    </a:moveTo>
                    <a:cubicBezTo>
                      <a:pt x="55" y="112"/>
                      <a:pt x="55" y="112"/>
                      <a:pt x="55" y="112"/>
                    </a:cubicBezTo>
                    <a:cubicBezTo>
                      <a:pt x="95" y="195"/>
                      <a:pt x="95" y="195"/>
                      <a:pt x="95" y="195"/>
                    </a:cubicBezTo>
                    <a:cubicBezTo>
                      <a:pt x="126" y="227"/>
                      <a:pt x="217" y="255"/>
                      <a:pt x="341" y="255"/>
                    </a:cubicBezTo>
                    <a:cubicBezTo>
                      <a:pt x="464" y="255"/>
                      <a:pt x="555" y="227"/>
                      <a:pt x="587" y="195"/>
                    </a:cubicBezTo>
                    <a:cubicBezTo>
                      <a:pt x="627" y="112"/>
                      <a:pt x="627" y="112"/>
                      <a:pt x="627" y="112"/>
                    </a:cubicBezTo>
                    <a:cubicBezTo>
                      <a:pt x="681" y="0"/>
                      <a:pt x="681" y="0"/>
                      <a:pt x="681" y="0"/>
                    </a:cubicBezTo>
                    <a:cubicBezTo>
                      <a:pt x="624" y="30"/>
                      <a:pt x="508" y="54"/>
                      <a:pt x="341" y="54"/>
                    </a:cubicBezTo>
                    <a:cubicBezTo>
                      <a:pt x="173" y="54"/>
                      <a:pt x="58" y="30"/>
                      <a:pt x="0" y="0"/>
                    </a:cubicBezTo>
                    <a:close/>
                  </a:path>
                </a:pathLst>
              </a:custGeom>
              <a:solidFill>
                <a:srgbClr val="E34250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129;p14">
                <a:extLst>
                  <a:ext uri="{FF2B5EF4-FFF2-40B4-BE49-F238E27FC236}">
                    <a16:creationId xmlns:a16="http://schemas.microsoft.com/office/drawing/2014/main" id="{211F1BFD-FC33-CA4F-A0C2-692C2A715D1F}"/>
                  </a:ext>
                </a:extLst>
              </p:cNvPr>
              <p:cNvSpPr txBox="1"/>
              <p:nvPr/>
            </p:nvSpPr>
            <p:spPr>
              <a:xfrm>
                <a:off x="5253037" y="4256087"/>
                <a:ext cx="1771650" cy="492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3200"/>
                  <a:buFont typeface="Open Sans"/>
                  <a:buNone/>
                  <a:tabLst/>
                  <a:defRPr/>
                </a:pPr>
                <a:r>
                  <a:rPr kumimoji="0" lang="ru-RU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2</a:t>
                </a: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" name="Группа 1">
              <a:extLst>
                <a:ext uri="{FF2B5EF4-FFF2-40B4-BE49-F238E27FC236}">
                  <a16:creationId xmlns:a16="http://schemas.microsoft.com/office/drawing/2014/main" id="{4005EAC6-90FE-3340-AF05-84548A16C1F5}"/>
                </a:ext>
              </a:extLst>
            </p:cNvPr>
            <p:cNvGrpSpPr/>
            <p:nvPr/>
          </p:nvGrpSpPr>
          <p:grpSpPr>
            <a:xfrm>
              <a:off x="5043487" y="4873625"/>
              <a:ext cx="2109788" cy="1120775"/>
              <a:chOff x="5043487" y="4873625"/>
              <a:chExt cx="2109788" cy="1120775"/>
            </a:xfrm>
          </p:grpSpPr>
          <p:sp>
            <p:nvSpPr>
              <p:cNvPr id="35" name="Google Shape;119;p14">
                <a:extLst>
                  <a:ext uri="{FF2B5EF4-FFF2-40B4-BE49-F238E27FC236}">
                    <a16:creationId xmlns:a16="http://schemas.microsoft.com/office/drawing/2014/main" id="{200E0AD1-09DD-DB4F-92DB-7BFB11B9DB84}"/>
                  </a:ext>
                </a:extLst>
              </p:cNvPr>
              <p:cNvSpPr/>
              <p:nvPr/>
            </p:nvSpPr>
            <p:spPr>
              <a:xfrm>
                <a:off x="5043487" y="4873625"/>
                <a:ext cx="2109788" cy="1120775"/>
              </a:xfrm>
              <a:custGeom>
                <a:avLst/>
                <a:gdLst/>
                <a:ahLst/>
                <a:cxnLst/>
                <a:rect l="l" t="t" r="r" b="b"/>
                <a:pathLst>
                  <a:path w="462" h="245" extrusionOk="0">
                    <a:moveTo>
                      <a:pt x="0" y="0"/>
                    </a:moveTo>
                    <a:cubicBezTo>
                      <a:pt x="98" y="204"/>
                      <a:pt x="98" y="204"/>
                      <a:pt x="98" y="204"/>
                    </a:cubicBezTo>
                    <a:cubicBezTo>
                      <a:pt x="125" y="229"/>
                      <a:pt x="175" y="245"/>
                      <a:pt x="231" y="245"/>
                    </a:cubicBezTo>
                    <a:cubicBezTo>
                      <a:pt x="287" y="245"/>
                      <a:pt x="336" y="229"/>
                      <a:pt x="363" y="204"/>
                    </a:cubicBezTo>
                    <a:cubicBezTo>
                      <a:pt x="462" y="0"/>
                      <a:pt x="462" y="0"/>
                      <a:pt x="462" y="0"/>
                    </a:cubicBezTo>
                    <a:cubicBezTo>
                      <a:pt x="413" y="27"/>
                      <a:pt x="328" y="44"/>
                      <a:pt x="231" y="44"/>
                    </a:cubicBezTo>
                    <a:cubicBezTo>
                      <a:pt x="133" y="44"/>
                      <a:pt x="49" y="27"/>
                      <a:pt x="0" y="0"/>
                    </a:cubicBezTo>
                    <a:close/>
                  </a:path>
                </a:pathLst>
              </a:custGeom>
              <a:solidFill>
                <a:srgbClr val="8B103E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6" name="Google Shape;130;p14">
                <a:extLst>
                  <a:ext uri="{FF2B5EF4-FFF2-40B4-BE49-F238E27FC236}">
                    <a16:creationId xmlns:a16="http://schemas.microsoft.com/office/drawing/2014/main" id="{7510AB68-BE46-3E4A-A903-7D0B5DB9C3C8}"/>
                  </a:ext>
                </a:extLst>
              </p:cNvPr>
              <p:cNvSpPr txBox="1"/>
              <p:nvPr/>
            </p:nvSpPr>
            <p:spPr>
              <a:xfrm>
                <a:off x="5591175" y="5248275"/>
                <a:ext cx="1160462" cy="492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3200"/>
                  <a:buFont typeface="Open Sans"/>
                  <a:buNone/>
                  <a:tabLst/>
                  <a:defRPr/>
                </a:pPr>
                <a:r>
                  <a:rPr kumimoji="0" lang="ru-RU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/>
                    <a:ea typeface="Open Sans"/>
                    <a:cs typeface="Open Sans"/>
                    <a:sym typeface="Open Sans"/>
                  </a:rPr>
                  <a:t>1</a:t>
                </a: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D85230A7-A71B-1446-A4A5-94CB34121BC1}"/>
              </a:ext>
            </a:extLst>
          </p:cNvPr>
          <p:cNvSpPr txBox="1"/>
          <p:nvPr/>
        </p:nvSpPr>
        <p:spPr>
          <a:xfrm>
            <a:off x="578553" y="1534218"/>
            <a:ext cx="4249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Вариант 1: Усреднение зарплат</a:t>
            </a:r>
            <a:endParaRPr lang="en-GE" sz="2400" dirty="0">
              <a:latin typeface="Century Gothic" panose="020B0502020202020204" pitchFamily="34" charset="0"/>
            </a:endParaRPr>
          </a:p>
        </p:txBody>
      </p:sp>
      <p:sp>
        <p:nvSpPr>
          <p:cNvPr id="40" name="Down Arrow 39">
            <a:extLst>
              <a:ext uri="{FF2B5EF4-FFF2-40B4-BE49-F238E27FC236}">
                <a16:creationId xmlns:a16="http://schemas.microsoft.com/office/drawing/2014/main" id="{0F27257E-F23E-2B47-9B0A-D0588C2DEE2A}"/>
              </a:ext>
            </a:extLst>
          </p:cNvPr>
          <p:cNvSpPr/>
          <p:nvPr/>
        </p:nvSpPr>
        <p:spPr>
          <a:xfrm>
            <a:off x="3079919" y="3478847"/>
            <a:ext cx="1186454" cy="46442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E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DED3FE3-9B06-734E-AD5D-4990EF269E0A}"/>
              </a:ext>
            </a:extLst>
          </p:cNvPr>
          <p:cNvSpPr txBox="1"/>
          <p:nvPr/>
        </p:nvSpPr>
        <p:spPr>
          <a:xfrm>
            <a:off x="2089663" y="3994982"/>
            <a:ext cx="3960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0000"/>
                </a:solidFill>
                <a:latin typeface="Century Gothic" panose="020B0502020202020204" pitchFamily="34" charset="0"/>
              </a:rPr>
              <a:t>Де</a:t>
            </a:r>
            <a:r>
              <a:rPr lang="en-US" sz="1600" dirty="0">
                <a:solidFill>
                  <a:srgbClr val="FF0000"/>
                </a:solidFill>
                <a:latin typeface="Century Gothic" panose="020B0502020202020204" pitchFamily="34" charset="0"/>
              </a:rPr>
              <a:t>- </a:t>
            </a:r>
            <a:r>
              <a:rPr lang="ru-RU" sz="1600" dirty="0">
                <a:solidFill>
                  <a:srgbClr val="FF0000"/>
                </a:solidFill>
                <a:latin typeface="Century Gothic" panose="020B0502020202020204" pitchFamily="34" charset="0"/>
              </a:rPr>
              <a:t>мотивация большинство кадров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0000"/>
                </a:solidFill>
                <a:latin typeface="Century Gothic" panose="020B0502020202020204" pitchFamily="34" charset="0"/>
              </a:rPr>
              <a:t>Отток кадров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0000"/>
                </a:solidFill>
                <a:latin typeface="Century Gothic" panose="020B0502020202020204" pitchFamily="34" charset="0"/>
              </a:rPr>
              <a:t>Наем не профессиональных и  неопытных кадров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E" sz="1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441B947-D52B-284B-87E5-F1E7EDC4ED1D}"/>
              </a:ext>
            </a:extLst>
          </p:cNvPr>
          <p:cNvSpPr txBox="1"/>
          <p:nvPr/>
        </p:nvSpPr>
        <p:spPr>
          <a:xfrm>
            <a:off x="6600178" y="1498758"/>
            <a:ext cx="4972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Century Gothic" panose="020B0502020202020204" pitchFamily="34" charset="0"/>
              </a:rPr>
              <a:t>Вариант 2: Ранжирование зарплат по уровням должности</a:t>
            </a:r>
            <a:endParaRPr lang="en-GE" sz="2400" dirty="0">
              <a:latin typeface="Century Gothic" panose="020B0502020202020204" pitchFamily="34" charset="0"/>
            </a:endParaRPr>
          </a:p>
        </p:txBody>
      </p:sp>
      <p:sp>
        <p:nvSpPr>
          <p:cNvPr id="43" name="Down Arrow 42">
            <a:extLst>
              <a:ext uri="{FF2B5EF4-FFF2-40B4-BE49-F238E27FC236}">
                <a16:creationId xmlns:a16="http://schemas.microsoft.com/office/drawing/2014/main" id="{C5452DC9-B16C-9E42-BDAD-EF1A4C5F9301}"/>
              </a:ext>
            </a:extLst>
          </p:cNvPr>
          <p:cNvSpPr/>
          <p:nvPr/>
        </p:nvSpPr>
        <p:spPr>
          <a:xfrm rot="10800000">
            <a:off x="9236341" y="3256762"/>
            <a:ext cx="1186454" cy="4644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E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C15FA2-F83F-604C-BCF6-F184411DC615}"/>
              </a:ext>
            </a:extLst>
          </p:cNvPr>
          <p:cNvSpPr txBox="1"/>
          <p:nvPr/>
        </p:nvSpPr>
        <p:spPr>
          <a:xfrm>
            <a:off x="8555682" y="3895779"/>
            <a:ext cx="32589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Мотивация кадров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Потенциал для карьерного роста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Возможность сохранить профессиональных и  опытных кадров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E" sz="16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CA2D3DE-953F-0641-9F70-54CF7F560C14}"/>
              </a:ext>
            </a:extLst>
          </p:cNvPr>
          <p:cNvGrpSpPr/>
          <p:nvPr/>
        </p:nvGrpSpPr>
        <p:grpSpPr>
          <a:xfrm>
            <a:off x="-100247" y="4825280"/>
            <a:ext cx="2554162" cy="2565418"/>
            <a:chOff x="-100247" y="4825280"/>
            <a:chExt cx="2554162" cy="2565418"/>
          </a:xfrm>
        </p:grpSpPr>
        <p:sp>
          <p:nvSpPr>
            <p:cNvPr id="46" name="Isosceles Triangle 18">
              <a:extLst>
                <a:ext uri="{FF2B5EF4-FFF2-40B4-BE49-F238E27FC236}">
                  <a16:creationId xmlns:a16="http://schemas.microsoft.com/office/drawing/2014/main" id="{F32D767B-A791-D94F-903E-2551FBC5CB6E}"/>
                </a:ext>
              </a:extLst>
            </p:cNvPr>
            <p:cNvSpPr/>
            <p:nvPr/>
          </p:nvSpPr>
          <p:spPr>
            <a:xfrm>
              <a:off x="-16831" y="4825280"/>
              <a:ext cx="2470746" cy="2052978"/>
            </a:xfrm>
            <a:custGeom>
              <a:avLst/>
              <a:gdLst>
                <a:gd name="connsiteX0" fmla="*/ 0 w 6217025"/>
                <a:gd name="connsiteY0" fmla="*/ 4587637 h 4587637"/>
                <a:gd name="connsiteX1" fmla="*/ 3108513 w 6217025"/>
                <a:gd name="connsiteY1" fmla="*/ 0 h 4587637"/>
                <a:gd name="connsiteX2" fmla="*/ 6217025 w 6217025"/>
                <a:gd name="connsiteY2" fmla="*/ 4587637 h 4587637"/>
                <a:gd name="connsiteX3" fmla="*/ 0 w 6217025"/>
                <a:gd name="connsiteY3" fmla="*/ 4587637 h 4587637"/>
                <a:gd name="connsiteX0" fmla="*/ 0 w 3731402"/>
                <a:gd name="connsiteY0" fmla="*/ 4587637 h 4587637"/>
                <a:gd name="connsiteX1" fmla="*/ 622890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31402"/>
                <a:gd name="connsiteY0" fmla="*/ 4587637 h 4587637"/>
                <a:gd name="connsiteX1" fmla="*/ 120614 w 3731402"/>
                <a:gd name="connsiteY1" fmla="*/ 0 h 4587637"/>
                <a:gd name="connsiteX2" fmla="*/ 3731402 w 3731402"/>
                <a:gd name="connsiteY2" fmla="*/ 4587637 h 4587637"/>
                <a:gd name="connsiteX3" fmla="*/ 0 w 3731402"/>
                <a:gd name="connsiteY3" fmla="*/ 4587637 h 4587637"/>
                <a:gd name="connsiteX0" fmla="*/ 0 w 3705644"/>
                <a:gd name="connsiteY0" fmla="*/ 4600515 h 4600515"/>
                <a:gd name="connsiteX1" fmla="*/ 94856 w 3705644"/>
                <a:gd name="connsiteY1" fmla="*/ 0 h 4600515"/>
                <a:gd name="connsiteX2" fmla="*/ 3705644 w 3705644"/>
                <a:gd name="connsiteY2" fmla="*/ 4587637 h 4600515"/>
                <a:gd name="connsiteX3" fmla="*/ 0 w 3705644"/>
                <a:gd name="connsiteY3" fmla="*/ 4600515 h 4600515"/>
                <a:gd name="connsiteX0" fmla="*/ 381662 w 3610788"/>
                <a:gd name="connsiteY0" fmla="*/ 4188391 h 4587637"/>
                <a:gd name="connsiteX1" fmla="*/ 0 w 3610788"/>
                <a:gd name="connsiteY1" fmla="*/ 0 h 4587637"/>
                <a:gd name="connsiteX2" fmla="*/ 3610788 w 3610788"/>
                <a:gd name="connsiteY2" fmla="*/ 4587637 h 4587637"/>
                <a:gd name="connsiteX3" fmla="*/ 381662 w 3610788"/>
                <a:gd name="connsiteY3" fmla="*/ 4188391 h 4587637"/>
                <a:gd name="connsiteX0" fmla="*/ 0 w 3628371"/>
                <a:gd name="connsiteY0" fmla="*/ 4574757 h 4587637"/>
                <a:gd name="connsiteX1" fmla="*/ 17583 w 3628371"/>
                <a:gd name="connsiteY1" fmla="*/ 0 h 4587637"/>
                <a:gd name="connsiteX2" fmla="*/ 3628371 w 3628371"/>
                <a:gd name="connsiteY2" fmla="*/ 4587637 h 4587637"/>
                <a:gd name="connsiteX3" fmla="*/ 0 w 3628371"/>
                <a:gd name="connsiteY3" fmla="*/ 4574757 h 4587637"/>
                <a:gd name="connsiteX0" fmla="*/ 0 w 3628371"/>
                <a:gd name="connsiteY0" fmla="*/ 3954555 h 3967435"/>
                <a:gd name="connsiteX1" fmla="*/ 1297743 w 3628371"/>
                <a:gd name="connsiteY1" fmla="*/ 0 h 3967435"/>
                <a:gd name="connsiteX2" fmla="*/ 3628371 w 3628371"/>
                <a:gd name="connsiteY2" fmla="*/ 3967435 h 3967435"/>
                <a:gd name="connsiteX3" fmla="*/ 0 w 3628371"/>
                <a:gd name="connsiteY3" fmla="*/ 3954555 h 3967435"/>
                <a:gd name="connsiteX0" fmla="*/ 14222 w 3642593"/>
                <a:gd name="connsiteY0" fmla="*/ 3779626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14222 w 3642593"/>
                <a:gd name="connsiteY3" fmla="*/ 3779626 h 3792506"/>
                <a:gd name="connsiteX0" fmla="*/ 340225 w 3642593"/>
                <a:gd name="connsiteY0" fmla="*/ 3143522 h 3792506"/>
                <a:gd name="connsiteX1" fmla="*/ 0 w 3642593"/>
                <a:gd name="connsiteY1" fmla="*/ 0 h 3792506"/>
                <a:gd name="connsiteX2" fmla="*/ 3642593 w 3642593"/>
                <a:gd name="connsiteY2" fmla="*/ 3792506 h 3792506"/>
                <a:gd name="connsiteX3" fmla="*/ 340225 w 3642593"/>
                <a:gd name="connsiteY3" fmla="*/ 3143522 h 3792506"/>
                <a:gd name="connsiteX0" fmla="*/ 762 w 3652987"/>
                <a:gd name="connsiteY0" fmla="*/ 3787578 h 3792506"/>
                <a:gd name="connsiteX1" fmla="*/ 10394 w 3652987"/>
                <a:gd name="connsiteY1" fmla="*/ 0 h 3792506"/>
                <a:gd name="connsiteX2" fmla="*/ 3652987 w 3652987"/>
                <a:gd name="connsiteY2" fmla="*/ 3792506 h 3792506"/>
                <a:gd name="connsiteX3" fmla="*/ 762 w 3652987"/>
                <a:gd name="connsiteY3" fmla="*/ 3787578 h 3792506"/>
                <a:gd name="connsiteX0" fmla="*/ 14 w 3652239"/>
                <a:gd name="connsiteY0" fmla="*/ 3544418 h 3549346"/>
                <a:gd name="connsiteX1" fmla="*/ 1245702 w 3652239"/>
                <a:gd name="connsiteY1" fmla="*/ 0 h 3549346"/>
                <a:gd name="connsiteX2" fmla="*/ 3652239 w 3652239"/>
                <a:gd name="connsiteY2" fmla="*/ 3549346 h 3549346"/>
                <a:gd name="connsiteX3" fmla="*/ 14 w 3652239"/>
                <a:gd name="connsiteY3" fmla="*/ 3544418 h 3549346"/>
                <a:gd name="connsiteX0" fmla="*/ 28995 w 3681220"/>
                <a:gd name="connsiteY0" fmla="*/ 3220205 h 3225133"/>
                <a:gd name="connsiteX1" fmla="*/ 0 w 3681220"/>
                <a:gd name="connsiteY1" fmla="*/ 0 h 3225133"/>
                <a:gd name="connsiteX2" fmla="*/ 3681220 w 3681220"/>
                <a:gd name="connsiteY2" fmla="*/ 3225133 h 3225133"/>
                <a:gd name="connsiteX3" fmla="*/ 28995 w 3681220"/>
                <a:gd name="connsiteY3" fmla="*/ 3220205 h 3225133"/>
                <a:gd name="connsiteX0" fmla="*/ 79 w 3652304"/>
                <a:gd name="connsiteY0" fmla="*/ 3199942 h 3204870"/>
                <a:gd name="connsiteX1" fmla="*/ 202844 w 3652304"/>
                <a:gd name="connsiteY1" fmla="*/ 0 h 3204870"/>
                <a:gd name="connsiteX2" fmla="*/ 3652304 w 3652304"/>
                <a:gd name="connsiteY2" fmla="*/ 3204870 h 3204870"/>
                <a:gd name="connsiteX3" fmla="*/ 79 w 3652304"/>
                <a:gd name="connsiteY3" fmla="*/ 3199942 h 3204870"/>
                <a:gd name="connsiteX0" fmla="*/ 762 w 3652987"/>
                <a:gd name="connsiteY0" fmla="*/ 3179679 h 3184607"/>
                <a:gd name="connsiteX1" fmla="*/ 10392 w 3652987"/>
                <a:gd name="connsiteY1" fmla="*/ 0 h 3184607"/>
                <a:gd name="connsiteX2" fmla="*/ 3652987 w 3652987"/>
                <a:gd name="connsiteY2" fmla="*/ 3184607 h 3184607"/>
                <a:gd name="connsiteX3" fmla="*/ 762 w 3652987"/>
                <a:gd name="connsiteY3" fmla="*/ 3179679 h 318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2987" h="3184607">
                  <a:moveTo>
                    <a:pt x="762" y="3179679"/>
                  </a:moveTo>
                  <a:cubicBezTo>
                    <a:pt x="-3979" y="1919804"/>
                    <a:pt x="15133" y="1259875"/>
                    <a:pt x="10392" y="0"/>
                  </a:cubicBezTo>
                  <a:lnTo>
                    <a:pt x="3652987" y="3184607"/>
                  </a:lnTo>
                  <a:lnTo>
                    <a:pt x="762" y="3179679"/>
                  </a:lnTo>
                  <a:close/>
                </a:path>
              </a:pathLst>
            </a:custGeom>
            <a:solidFill>
              <a:srgbClr val="00919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accent4"/>
                </a:solidFill>
              </a:endParaRPr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FAF8A681-30C5-EC4C-BF90-B143E54713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00247" y="5507126"/>
              <a:ext cx="1883572" cy="18835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94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BB6D8-9437-A64C-93DA-1068FD1A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194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Century Gothic" panose="020B0502020202020204" pitchFamily="34" charset="0"/>
              </a:rPr>
              <a:t>Сравнительный анализ выравненных (30%) и текущих зарплат</a:t>
            </a:r>
            <a:r>
              <a:rPr lang="en-US" sz="3200" dirty="0">
                <a:latin typeface="Century Gothic" panose="020B0502020202020204" pitchFamily="34" charset="0"/>
              </a:rPr>
              <a:t> </a:t>
            </a:r>
            <a:r>
              <a:rPr lang="ru-RU" sz="3200" dirty="0">
                <a:latin typeface="Century Gothic" panose="020B0502020202020204" pitchFamily="34" charset="0"/>
              </a:rPr>
              <a:t>по уровням</a:t>
            </a:r>
            <a:endParaRPr lang="en-GE" sz="3200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C0C8E49E-1D77-3B44-9376-235237D26291}"/>
                  </a:ext>
                </a:extLst>
              </p:cNvPr>
              <p:cNvGraphicFramePr/>
              <p:nvPr/>
            </p:nvGraphicFramePr>
            <p:xfrm>
              <a:off x="1002255" y="1339247"/>
              <a:ext cx="4330700" cy="236465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C0C8E49E-1D77-3B44-9376-235237D2629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255" y="1339247"/>
                <a:ext cx="4330700" cy="23646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5441799C-244A-C040-AEF6-E5CD0699C59C}"/>
                  </a:ext>
                </a:extLst>
              </p:cNvPr>
              <p:cNvGraphicFramePr/>
              <p:nvPr/>
            </p:nvGraphicFramePr>
            <p:xfrm>
              <a:off x="6781800" y="1224021"/>
              <a:ext cx="4572000" cy="220497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5" name="Chart 4">
                <a:extLst>
                  <a:ext uri="{FF2B5EF4-FFF2-40B4-BE49-F238E27FC236}">
                    <a16:creationId xmlns:a16="http://schemas.microsoft.com/office/drawing/2014/main" id="{5441799C-244A-C040-AEF6-E5CD0699C59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81800" y="1224021"/>
                <a:ext cx="4572000" cy="22049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69F46FEF-A6D7-FE42-A66C-8629C6C300D2}"/>
                  </a:ext>
                </a:extLst>
              </p:cNvPr>
              <p:cNvGraphicFramePr/>
              <p:nvPr/>
            </p:nvGraphicFramePr>
            <p:xfrm>
              <a:off x="1002255" y="3848583"/>
              <a:ext cx="45720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7" name="Chart 6">
                <a:extLst>
                  <a:ext uri="{FF2B5EF4-FFF2-40B4-BE49-F238E27FC236}">
                    <a16:creationId xmlns:a16="http://schemas.microsoft.com/office/drawing/2014/main" id="{69F46FEF-A6D7-FE42-A66C-8629C6C300D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02255" y="3848583"/>
                <a:ext cx="4572000" cy="27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1FAD1888-D5F0-AF46-99D7-4335F03A4B20}"/>
                  </a:ext>
                </a:extLst>
              </p:cNvPr>
              <p:cNvGraphicFramePr/>
              <p:nvPr/>
            </p:nvGraphicFramePr>
            <p:xfrm>
              <a:off x="6767253" y="3848583"/>
              <a:ext cx="45720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 xmlns=""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1FAD1888-D5F0-AF46-99D7-4335F03A4B2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67253" y="3848583"/>
                <a:ext cx="4572000" cy="2743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C957C76D-8705-854F-9C4D-29F9B3E698D5}"/>
              </a:ext>
            </a:extLst>
          </p:cNvPr>
          <p:cNvGrpSpPr/>
          <p:nvPr/>
        </p:nvGrpSpPr>
        <p:grpSpPr>
          <a:xfrm>
            <a:off x="332508" y="1710047"/>
            <a:ext cx="1460666" cy="1857139"/>
            <a:chOff x="332508" y="1710047"/>
            <a:chExt cx="1460666" cy="185713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DF01E5D-1758-1A41-8685-1597074B0B7D}"/>
                </a:ext>
              </a:extLst>
            </p:cNvPr>
            <p:cNvSpPr txBox="1"/>
            <p:nvPr/>
          </p:nvSpPr>
          <p:spPr>
            <a:xfrm>
              <a:off x="332509" y="1710047"/>
              <a:ext cx="14606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4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0F6852-B4E5-EF40-9A24-9FF0719F285D}"/>
                </a:ext>
              </a:extLst>
            </p:cNvPr>
            <p:cNvSpPr txBox="1"/>
            <p:nvPr/>
          </p:nvSpPr>
          <p:spPr>
            <a:xfrm>
              <a:off x="332509" y="2265513"/>
              <a:ext cx="14606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3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CFFB743-5FEE-C343-9D12-FFF2C0F01994}"/>
                </a:ext>
              </a:extLst>
            </p:cNvPr>
            <p:cNvSpPr txBox="1"/>
            <p:nvPr/>
          </p:nvSpPr>
          <p:spPr>
            <a:xfrm>
              <a:off x="332508" y="2700294"/>
              <a:ext cx="14606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2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1557404-8134-D54C-A434-91FBA2D9353F}"/>
                </a:ext>
              </a:extLst>
            </p:cNvPr>
            <p:cNvSpPr txBox="1"/>
            <p:nvPr/>
          </p:nvSpPr>
          <p:spPr>
            <a:xfrm>
              <a:off x="332508" y="3197854"/>
              <a:ext cx="14606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1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79D431-8E05-E146-8707-5F02DE2DDFC8}"/>
              </a:ext>
            </a:extLst>
          </p:cNvPr>
          <p:cNvGrpSpPr/>
          <p:nvPr/>
        </p:nvGrpSpPr>
        <p:grpSpPr>
          <a:xfrm>
            <a:off x="332508" y="4396066"/>
            <a:ext cx="1460666" cy="1989291"/>
            <a:chOff x="332508" y="1710047"/>
            <a:chExt cx="1460666" cy="182701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79D6610-73A0-9543-B6D5-D743C6EC6E99}"/>
                </a:ext>
              </a:extLst>
            </p:cNvPr>
            <p:cNvSpPr txBox="1"/>
            <p:nvPr/>
          </p:nvSpPr>
          <p:spPr>
            <a:xfrm>
              <a:off x="332509" y="1710047"/>
              <a:ext cx="1460665" cy="339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4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B1A859F-B7A4-FF48-B366-168DD674EFCA}"/>
                </a:ext>
              </a:extLst>
            </p:cNvPr>
            <p:cNvSpPr txBox="1"/>
            <p:nvPr/>
          </p:nvSpPr>
          <p:spPr>
            <a:xfrm>
              <a:off x="332509" y="2265513"/>
              <a:ext cx="1460665" cy="339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3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82EF520-EDBF-EA48-B726-503E4ACBD875}"/>
                </a:ext>
              </a:extLst>
            </p:cNvPr>
            <p:cNvSpPr txBox="1"/>
            <p:nvPr/>
          </p:nvSpPr>
          <p:spPr>
            <a:xfrm>
              <a:off x="332508" y="2700294"/>
              <a:ext cx="1460665" cy="339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2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E1AF056-039F-AE42-90D7-B93DA5BEB010}"/>
                </a:ext>
              </a:extLst>
            </p:cNvPr>
            <p:cNvSpPr txBox="1"/>
            <p:nvPr/>
          </p:nvSpPr>
          <p:spPr>
            <a:xfrm>
              <a:off x="332508" y="3197854"/>
              <a:ext cx="1460665" cy="339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1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C7B0015-091C-8C43-8BFF-E165D6D2BABC}"/>
              </a:ext>
            </a:extLst>
          </p:cNvPr>
          <p:cNvGrpSpPr/>
          <p:nvPr/>
        </p:nvGrpSpPr>
        <p:grpSpPr>
          <a:xfrm>
            <a:off x="6096000" y="1562882"/>
            <a:ext cx="1460666" cy="1857139"/>
            <a:chOff x="332508" y="1710047"/>
            <a:chExt cx="1460666" cy="185713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AB3E0BB-8B6E-9A45-BC4F-C9B3027C8DF1}"/>
                </a:ext>
              </a:extLst>
            </p:cNvPr>
            <p:cNvSpPr txBox="1"/>
            <p:nvPr/>
          </p:nvSpPr>
          <p:spPr>
            <a:xfrm>
              <a:off x="332509" y="1710047"/>
              <a:ext cx="14606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4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C49741F-DC4F-9D42-A5E8-295F8F1F52DB}"/>
                </a:ext>
              </a:extLst>
            </p:cNvPr>
            <p:cNvSpPr txBox="1"/>
            <p:nvPr/>
          </p:nvSpPr>
          <p:spPr>
            <a:xfrm>
              <a:off x="332509" y="2265513"/>
              <a:ext cx="14606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3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FC52344-D9D4-1841-AEF1-56E2F2645B4C}"/>
                </a:ext>
              </a:extLst>
            </p:cNvPr>
            <p:cNvSpPr txBox="1"/>
            <p:nvPr/>
          </p:nvSpPr>
          <p:spPr>
            <a:xfrm>
              <a:off x="332508" y="2700294"/>
              <a:ext cx="14606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2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BCF3A55-14C5-6249-9A46-902B460B4398}"/>
                </a:ext>
              </a:extLst>
            </p:cNvPr>
            <p:cNvSpPr txBox="1"/>
            <p:nvPr/>
          </p:nvSpPr>
          <p:spPr>
            <a:xfrm>
              <a:off x="332508" y="3197854"/>
              <a:ext cx="14606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1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F5F9C0-6061-5B4C-9D48-7C8320DA06D4}"/>
              </a:ext>
            </a:extLst>
          </p:cNvPr>
          <p:cNvGrpSpPr/>
          <p:nvPr/>
        </p:nvGrpSpPr>
        <p:grpSpPr>
          <a:xfrm>
            <a:off x="6096000" y="4366548"/>
            <a:ext cx="1460666" cy="2012939"/>
            <a:chOff x="332508" y="1710047"/>
            <a:chExt cx="1460666" cy="182213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A736F7A-A4D8-B243-94EF-CDE9AEF199F2}"/>
                </a:ext>
              </a:extLst>
            </p:cNvPr>
            <p:cNvSpPr txBox="1"/>
            <p:nvPr/>
          </p:nvSpPr>
          <p:spPr>
            <a:xfrm>
              <a:off x="332509" y="1710047"/>
              <a:ext cx="1460665" cy="3343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4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D239C5-2AA5-824C-B5DD-AD8F796C7194}"/>
                </a:ext>
              </a:extLst>
            </p:cNvPr>
            <p:cNvSpPr txBox="1"/>
            <p:nvPr/>
          </p:nvSpPr>
          <p:spPr>
            <a:xfrm>
              <a:off x="332509" y="2265513"/>
              <a:ext cx="1460665" cy="3343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3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FFAEB9-F217-DC4F-8261-EF1A195025D2}"/>
                </a:ext>
              </a:extLst>
            </p:cNvPr>
            <p:cNvSpPr txBox="1"/>
            <p:nvPr/>
          </p:nvSpPr>
          <p:spPr>
            <a:xfrm>
              <a:off x="332508" y="2700294"/>
              <a:ext cx="1460665" cy="3343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2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30348EE-67C3-BD4D-8279-D84E2BB94B2E}"/>
                </a:ext>
              </a:extLst>
            </p:cNvPr>
            <p:cNvSpPr txBox="1"/>
            <p:nvPr/>
          </p:nvSpPr>
          <p:spPr>
            <a:xfrm>
              <a:off x="332508" y="3197854"/>
              <a:ext cx="1460665" cy="33432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>
                  <a:latin typeface="Century Gothic" panose="020B0502020202020204" pitchFamily="34" charset="0"/>
                </a:rPr>
                <a:t>Уровень 1</a:t>
              </a:r>
              <a:endParaRPr lang="en-GE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6219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531</Words>
  <Application>Microsoft Macintosh PowerPoint</Application>
  <PresentationFormat>Widescreen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Open Sans</vt:lpstr>
      <vt:lpstr>system-ui</vt:lpstr>
      <vt:lpstr>Office Theme</vt:lpstr>
      <vt:lpstr>Оптимизация затрат на заработные платы СР в рамках гранта ГФ  в Кыргызской Республике</vt:lpstr>
      <vt:lpstr>Почему оптимизация зарплат?</vt:lpstr>
      <vt:lpstr>Методология </vt:lpstr>
      <vt:lpstr>Выявленные проблемы</vt:lpstr>
      <vt:lpstr>Выявленные проблемы: разница в зарплате</vt:lpstr>
      <vt:lpstr>PowerPoint Presentation</vt:lpstr>
      <vt:lpstr>Матрицы Должностей и картирование </vt:lpstr>
      <vt:lpstr>Варианты подхода для оптимизации</vt:lpstr>
      <vt:lpstr>Сравнительный анализ выравненных (30%) и текущих зарплат по уровням</vt:lpstr>
      <vt:lpstr>Варианты оптимизации заработных плат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Gotsadze</dc:creator>
  <cp:lastModifiedBy>Tamar Gotsadze</cp:lastModifiedBy>
  <cp:revision>3</cp:revision>
  <dcterms:created xsi:type="dcterms:W3CDTF">2021-10-24T04:03:54Z</dcterms:created>
  <dcterms:modified xsi:type="dcterms:W3CDTF">2021-10-26T07:40:40Z</dcterms:modified>
</cp:coreProperties>
</file>