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1" r:id="rId6"/>
    <p:sldId id="267" r:id="rId7"/>
    <p:sldId id="269" r:id="rId8"/>
    <p:sldId id="268" r:id="rId9"/>
    <p:sldId id="270" r:id="rId10"/>
    <p:sldId id="271" r:id="rId11"/>
    <p:sldId id="272" r:id="rId12"/>
    <p:sldId id="265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8A5F9-0D8E-4572-8D31-3B940BD0BEF1}" v="33" dt="2022-06-24T04:39:33.996"/>
    <p1510:client id="{C577B466-877E-4A0E-8C96-686775B747D4}" v="1" dt="2022-06-24T06:45:06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C577B466-877E-4A0E-8C96-686775B747D4}"/>
    <pc:docChg chg="custSel modSld">
      <pc:chgData name="Inga Babicheva" userId="0f171498-083e-489f-aac5-c7d2c369acfe" providerId="ADAL" clId="{C577B466-877E-4A0E-8C96-686775B747D4}" dt="2022-06-24T06:50:27.574" v="609" actId="20577"/>
      <pc:docMkLst>
        <pc:docMk/>
      </pc:docMkLst>
      <pc:sldChg chg="modSp mod">
        <pc:chgData name="Inga Babicheva" userId="0f171498-083e-489f-aac5-c7d2c369acfe" providerId="ADAL" clId="{C577B466-877E-4A0E-8C96-686775B747D4}" dt="2022-06-24T06:38:18.610" v="138" actId="20577"/>
        <pc:sldMkLst>
          <pc:docMk/>
          <pc:sldMk cId="193183799" sldId="258"/>
        </pc:sldMkLst>
        <pc:spChg chg="mod">
          <ac:chgData name="Inga Babicheva" userId="0f171498-083e-489f-aac5-c7d2c369acfe" providerId="ADAL" clId="{C577B466-877E-4A0E-8C96-686775B747D4}" dt="2022-06-24T06:38:18.610" v="138" actId="20577"/>
          <ac:spMkLst>
            <pc:docMk/>
            <pc:sldMk cId="193183799" sldId="258"/>
            <ac:spMk id="3" creationId="{E0D9A14B-C338-49E7-B249-AEFCC80459A1}"/>
          </ac:spMkLst>
        </pc:spChg>
      </pc:sldChg>
      <pc:sldChg chg="modSp mod">
        <pc:chgData name="Inga Babicheva" userId="0f171498-083e-489f-aac5-c7d2c369acfe" providerId="ADAL" clId="{C577B466-877E-4A0E-8C96-686775B747D4}" dt="2022-06-24T06:44:01.386" v="295" actId="14100"/>
        <pc:sldMkLst>
          <pc:docMk/>
          <pc:sldMk cId="2237252878" sldId="261"/>
        </pc:sldMkLst>
        <pc:graphicFrameChg chg="mod modGraphic">
          <ac:chgData name="Inga Babicheva" userId="0f171498-083e-489f-aac5-c7d2c369acfe" providerId="ADAL" clId="{C577B466-877E-4A0E-8C96-686775B747D4}" dt="2022-06-24T06:44:01.386" v="295" actId="14100"/>
          <ac:graphicFrameMkLst>
            <pc:docMk/>
            <pc:sldMk cId="2237252878" sldId="261"/>
            <ac:graphicFrameMk id="4" creationId="{84C2F10C-0571-9B1D-0AD8-C5AD54E5323B}"/>
          </ac:graphicFrameMkLst>
        </pc:graphicFrameChg>
      </pc:sldChg>
      <pc:sldChg chg="modSp mod">
        <pc:chgData name="Inga Babicheva" userId="0f171498-083e-489f-aac5-c7d2c369acfe" providerId="ADAL" clId="{C577B466-877E-4A0E-8C96-686775B747D4}" dt="2022-06-24T06:47:48.767" v="515" actId="13926"/>
        <pc:sldMkLst>
          <pc:docMk/>
          <pc:sldMk cId="3461176003" sldId="271"/>
        </pc:sldMkLst>
        <pc:spChg chg="mod">
          <ac:chgData name="Inga Babicheva" userId="0f171498-083e-489f-aac5-c7d2c369acfe" providerId="ADAL" clId="{C577B466-877E-4A0E-8C96-686775B747D4}" dt="2022-06-24T06:47:48.767" v="515" actId="13926"/>
          <ac:spMkLst>
            <pc:docMk/>
            <pc:sldMk cId="3461176003" sldId="271"/>
            <ac:spMk id="3" creationId="{E32F31AD-D86F-9296-5098-747E78A02FB9}"/>
          </ac:spMkLst>
        </pc:spChg>
      </pc:sldChg>
      <pc:sldChg chg="delSp modSp mod">
        <pc:chgData name="Inga Babicheva" userId="0f171498-083e-489f-aac5-c7d2c369acfe" providerId="ADAL" clId="{C577B466-877E-4A0E-8C96-686775B747D4}" dt="2022-06-24T06:50:27.574" v="609" actId="20577"/>
        <pc:sldMkLst>
          <pc:docMk/>
          <pc:sldMk cId="3647518136" sldId="272"/>
        </pc:sldMkLst>
        <pc:spChg chg="del">
          <ac:chgData name="Inga Babicheva" userId="0f171498-083e-489f-aac5-c7d2c369acfe" providerId="ADAL" clId="{C577B466-877E-4A0E-8C96-686775B747D4}" dt="2022-06-24T06:47:56.095" v="516" actId="21"/>
          <ac:spMkLst>
            <pc:docMk/>
            <pc:sldMk cId="3647518136" sldId="272"/>
            <ac:spMk id="2" creationId="{E2BEB6CB-E6D7-4187-BA75-99720E70EB2C}"/>
          </ac:spMkLst>
        </pc:spChg>
        <pc:spChg chg="mod">
          <ac:chgData name="Inga Babicheva" userId="0f171498-083e-489f-aac5-c7d2c369acfe" providerId="ADAL" clId="{C577B466-877E-4A0E-8C96-686775B747D4}" dt="2022-06-24T06:50:27.574" v="609" actId="20577"/>
          <ac:spMkLst>
            <pc:docMk/>
            <pc:sldMk cId="3647518136" sldId="272"/>
            <ac:spMk id="3" creationId="{A388DD85-CD1F-40C7-B41A-F9ADF69489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5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71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7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24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13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5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55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49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1170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02" y="3614909"/>
            <a:ext cx="11783759" cy="1022224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r>
              <a:rPr lang="ru-RU" sz="4400" dirty="0"/>
              <a:t>Информация по ситуации с имеющимися запасами товаров по компонентам ВИЧ, ТБ, КОВИД Проекта ПРООН\ГФ на 24 июня 2022 г.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en-US" dirty="0"/>
              <a:t> </a:t>
            </a:r>
            <a:r>
              <a:rPr lang="ru-RU" dirty="0"/>
              <a:t>24 июня </a:t>
            </a:r>
            <a:r>
              <a:rPr lang="en-US" dirty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A903A-21D1-3AC3-A439-45280FE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над: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F31AD-D86F-9296-5098-747E78A0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Поиски нового складского помещения для поступающих товаров</a:t>
            </a:r>
          </a:p>
          <a:p>
            <a:r>
              <a:rPr lang="ru-RU" dirty="0"/>
              <a:t>Очень важно на данном этапе быстрое подписание планов распределения и разработка и утверждение технических спецификаций со стороны национальных партнеров, чтобы не было задержек</a:t>
            </a:r>
          </a:p>
          <a:p>
            <a:r>
              <a:rPr lang="ru-RU" dirty="0"/>
              <a:t>Получением товаров находящихся в минимальном количестве в стране</a:t>
            </a:r>
          </a:p>
          <a:p>
            <a:r>
              <a:rPr lang="ru-RU" dirty="0"/>
              <a:t>Получение страховки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7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DD85-CD1F-40C7-B41A-F9ADF694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завершении мы бы хотели подчеркнуть, что мы полностью убеждены, что сможем должным образом справиться с этим кризисом и что ни пациенты, ни программы не пострадают от каких-либо дополнительных негативных последствий этого инцидента</a:t>
            </a:r>
          </a:p>
        </p:txBody>
      </p:sp>
    </p:spTree>
    <p:extLst>
      <p:ext uri="{BB962C8B-B14F-4D97-AF65-F5344CB8AC3E}">
        <p14:creationId xmlns:p14="http://schemas.microsoft.com/office/powerpoint/2010/main" val="364751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F198-746D-4EEF-AF88-238464001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Спасибо за внимание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0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0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A14B-C338-49E7-B249-AEFCC804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0150"/>
            <a:ext cx="12125324" cy="5286375"/>
          </a:xfrm>
        </p:spPr>
        <p:txBody>
          <a:bodyPr>
            <a:normAutofit/>
          </a:bodyPr>
          <a:lstStyle/>
          <a:p>
            <a:r>
              <a:rPr lang="ru-RU" sz="3600" dirty="0"/>
              <a:t>22 июня 2022 г. около 6 часов утра на складах, где хранятся товары, приобретенные в рамках Проекта, сработала сигнальная система </a:t>
            </a:r>
            <a:r>
              <a:rPr lang="ru-RU" sz="3600" dirty="0" err="1"/>
              <a:t>пожароооповещения</a:t>
            </a:r>
            <a:endParaRPr lang="ru-RU" sz="3600" dirty="0"/>
          </a:p>
          <a:p>
            <a:r>
              <a:rPr lang="ru-RU" sz="3600" dirty="0"/>
              <a:t>Не смотря на предпринятые действия со стороны охраны складов, пожарной бригады,  произошло сгорание 2 из 3 складских помещений</a:t>
            </a:r>
          </a:p>
          <a:p>
            <a:r>
              <a:rPr lang="ru-RU" sz="3600" dirty="0"/>
              <a:t>Предварительная сумма сгоревших товаров составляет около </a:t>
            </a:r>
            <a:r>
              <a:rPr lang="en-US" sz="3600" dirty="0"/>
              <a:t>USD</a:t>
            </a:r>
            <a:r>
              <a:rPr lang="ru-RU" sz="3600" dirty="0"/>
              <a:t> </a:t>
            </a:r>
            <a:r>
              <a:rPr lang="en-US" sz="3600" dirty="0"/>
              <a:t>1.8</a:t>
            </a:r>
            <a:r>
              <a:rPr lang="ru-RU" sz="3600" dirty="0"/>
              <a:t> млн. Мы продолжаем работу по сверке данных и будем иметь полную картину в ближайшие несколько дней </a:t>
            </a:r>
            <a:endParaRPr lang="en-US" sz="3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1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8F1-DEF1-4788-A4D3-31CF95C8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0800"/>
            <a:ext cx="11844867" cy="54186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b="1" u="sng" dirty="0">
                <a:latin typeface="Verdana" panose="020B0604030504040204" pitchFamily="34" charset="0"/>
                <a:cs typeface="Calibri" panose="020F0502020204030204" pitchFamily="34" charset="0"/>
              </a:rPr>
              <a:t>Товары по компоненту ВИЧ, находившиеся на складах: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Мужские, женские презервативы, </a:t>
            </a:r>
            <a:r>
              <a:rPr lang="ru-RU" sz="2800" dirty="0" err="1">
                <a:latin typeface="Verdana" panose="020B0604030504040204" pitchFamily="34" charset="0"/>
                <a:cs typeface="Calibri" panose="020F0502020204030204" pitchFamily="34" charset="0"/>
              </a:rPr>
              <a:t>любриканты</a:t>
            </a:r>
            <a:endParaRPr lang="ru-RU" sz="2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Спиртовые салфетки, коробки для утилизации, шприцы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АРТ – </a:t>
            </a:r>
            <a:r>
              <a:rPr lang="ru-RU" sz="2800" dirty="0" err="1">
                <a:latin typeface="Verdana" panose="020B0604030504040204" pitchFamily="34" charset="0"/>
                <a:cs typeface="Calibri" panose="020F0502020204030204" pitchFamily="34" charset="0"/>
              </a:rPr>
              <a:t>невирапин</a:t>
            </a:r>
            <a:endParaRPr lang="ru-RU" sz="2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ЭТ на ВИЧ, пакеты для </a:t>
            </a:r>
            <a:r>
              <a:rPr lang="ru-RU" sz="2800" dirty="0" err="1">
                <a:latin typeface="Verdana" panose="020B0604030504040204" pitchFamily="34" charset="0"/>
                <a:cs typeface="Calibri" panose="020F0502020204030204" pitchFamily="34" charset="0"/>
              </a:rPr>
              <a:t>автоклавирования</a:t>
            </a:r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, спиртовые салфетки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Перчатки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Вода для инъекций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Печатная продукция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Планшеты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Мебель – стулья, уничтожитель бумаги</a:t>
            </a:r>
          </a:p>
          <a:p>
            <a:pPr lvl="1"/>
            <a:endParaRPr lang="ru-RU" sz="1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8F1-DEF1-4788-A4D3-31CF95C8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0800"/>
            <a:ext cx="11844867" cy="54186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b="1" u="sng" dirty="0">
                <a:latin typeface="Verdana" panose="020B0604030504040204" pitchFamily="34" charset="0"/>
                <a:cs typeface="Calibri" panose="020F0502020204030204" pitchFamily="34" charset="0"/>
              </a:rPr>
              <a:t>Товары по компоненту ТБ, находившиеся на складах: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Противотуберкулезные препараты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Расходные материалы для НРЛ</a:t>
            </a:r>
          </a:p>
          <a:p>
            <a:pPr marL="457200" lvl="1" indent="0">
              <a:buNone/>
            </a:pPr>
            <a:endParaRPr lang="ru-RU" sz="2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800" b="1" u="sng" dirty="0">
                <a:latin typeface="Verdana" panose="020B0604030504040204" pitchFamily="34" charset="0"/>
                <a:cs typeface="Calibri" panose="020F0502020204030204" pitchFamily="34" charset="0"/>
              </a:rPr>
              <a:t>Товары по компоненту КОВИД, находившиеся на складах: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Дата-</a:t>
            </a:r>
            <a:r>
              <a:rPr lang="ru-RU" sz="2800" dirty="0" err="1">
                <a:latin typeface="Verdana" panose="020B0604030504040204" pitchFamily="34" charset="0"/>
                <a:cs typeface="Calibri" panose="020F0502020204030204" pitchFamily="34" charset="0"/>
              </a:rPr>
              <a:t>логеры</a:t>
            </a:r>
            <a:endParaRPr lang="ru-RU" sz="2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Перчатки</a:t>
            </a:r>
          </a:p>
          <a:p>
            <a:pPr lvl="1"/>
            <a:r>
              <a:rPr lang="ru-RU" sz="2800" dirty="0">
                <a:latin typeface="Verdana" panose="020B0604030504040204" pitchFamily="34" charset="0"/>
                <a:cs typeface="Calibri" panose="020F0502020204030204" pitchFamily="34" charset="0"/>
              </a:rPr>
              <a:t>Дезинфектанты</a:t>
            </a:r>
          </a:p>
          <a:p>
            <a:pPr lvl="1"/>
            <a:endParaRPr lang="en-US" sz="1800" dirty="0"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 fontScale="90000"/>
          </a:bodyPr>
          <a:lstStyle/>
          <a:p>
            <a:r>
              <a:rPr lang="ru-RU" sz="3200"/>
              <a:t>Ситуация с наличием товаров и медицинских препаратов по компоненту ВИЧ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C2F10C-0571-9B1D-0AD8-C5AD54E53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24516"/>
              </p:ext>
            </p:extLst>
          </p:nvPr>
        </p:nvGraphicFramePr>
        <p:xfrm>
          <a:off x="203200" y="1191237"/>
          <a:ext cx="11704321" cy="5317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889">
                  <a:extLst>
                    <a:ext uri="{9D8B030D-6E8A-4147-A177-3AD203B41FA5}">
                      <a16:colId xmlns:a16="http://schemas.microsoft.com/office/drawing/2014/main" val="1692683532"/>
                    </a:ext>
                  </a:extLst>
                </a:gridCol>
                <a:gridCol w="2410741">
                  <a:extLst>
                    <a:ext uri="{9D8B030D-6E8A-4147-A177-3AD203B41FA5}">
                      <a16:colId xmlns:a16="http://schemas.microsoft.com/office/drawing/2014/main" val="1707404355"/>
                    </a:ext>
                  </a:extLst>
                </a:gridCol>
                <a:gridCol w="3266728">
                  <a:extLst>
                    <a:ext uri="{9D8B030D-6E8A-4147-A177-3AD203B41FA5}">
                      <a16:colId xmlns:a16="http://schemas.microsoft.com/office/drawing/2014/main" val="452725786"/>
                    </a:ext>
                  </a:extLst>
                </a:gridCol>
                <a:gridCol w="1921605">
                  <a:extLst>
                    <a:ext uri="{9D8B030D-6E8A-4147-A177-3AD203B41FA5}">
                      <a16:colId xmlns:a16="http://schemas.microsoft.com/office/drawing/2014/main" val="4143844835"/>
                    </a:ext>
                  </a:extLst>
                </a:gridCol>
                <a:gridCol w="2061358">
                  <a:extLst>
                    <a:ext uri="{9D8B030D-6E8A-4147-A177-3AD203B41FA5}">
                      <a16:colId xmlns:a16="http://schemas.microsoft.com/office/drawing/2014/main" val="2405896596"/>
                    </a:ext>
                  </a:extLst>
                </a:gridCol>
              </a:tblGrid>
              <a:tr h="91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товара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Закупки в процессе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Доступный бюджет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ru-RU" sz="2000" u="none" strike="noStrike" dirty="0">
                          <a:effectLst/>
                        </a:rPr>
                        <a:t>Возможная экономия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Действия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4589862"/>
                  </a:ext>
                </a:extLst>
              </a:tr>
              <a:tr h="1341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Шприцы, салфетки, контейнеры для утилизации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среднем по организациям до конца июля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Да, прибудут в июле 2022, закупленного количества будет достаточно до конца 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Бюджет 2023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может рассматриваться как экономия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Предлагается закупка буфера на 6 месяцев 2024 и бупренорфин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0649128"/>
                  </a:ext>
                </a:extLst>
              </a:tr>
              <a:tr h="1341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Презервативы мужские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среднем по организациям до конца июля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Да, прибудут в июле 2022, закупленного количества будет достаточно до конца 2023 и возможно буфер 3 месяца 2024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Бюджет 2023</a:t>
                      </a:r>
                      <a:r>
                        <a:rPr lang="en-US" sz="1600" u="none" strike="noStrike" dirty="0">
                          <a:effectLst/>
                        </a:rPr>
                        <a:t> (</a:t>
                      </a:r>
                      <a:r>
                        <a:rPr lang="ru-RU" sz="1600" u="none" strike="noStrike" dirty="0">
                          <a:effectLst/>
                        </a:rPr>
                        <a:t>на сегодняшний день не может быть рассмотрено как экономия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Предлагается закупка буфера на 3 дополнительных месяца 2024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0539309"/>
                  </a:ext>
                </a:extLst>
              </a:tr>
              <a:tr h="1708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Презервативы женские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среднем по организациям до конца августа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Нет, нужна новая закупка количества  до конца 2023 и  буфер 6 месяцев 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 счет бюджета 2023 будет закуплено количество необходимое до конца гранта и на буфер 6 месяцев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186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 fontScale="90000"/>
          </a:bodyPr>
          <a:lstStyle/>
          <a:p>
            <a:r>
              <a:rPr lang="ru-RU" sz="3200"/>
              <a:t>Ситуация с наличием товаров и медицинских препаратов по компоненту ВИЧ</a:t>
            </a:r>
            <a:endParaRPr lang="ru-RU" sz="3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B84316-820D-F0CA-BE59-DFCDE58E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266317"/>
              </p:ext>
            </p:extLst>
          </p:nvPr>
        </p:nvGraphicFramePr>
        <p:xfrm>
          <a:off x="285749" y="1228725"/>
          <a:ext cx="11544302" cy="520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946">
                  <a:extLst>
                    <a:ext uri="{9D8B030D-6E8A-4147-A177-3AD203B41FA5}">
                      <a16:colId xmlns:a16="http://schemas.microsoft.com/office/drawing/2014/main" val="451989706"/>
                    </a:ext>
                  </a:extLst>
                </a:gridCol>
                <a:gridCol w="2098855">
                  <a:extLst>
                    <a:ext uri="{9D8B030D-6E8A-4147-A177-3AD203B41FA5}">
                      <a16:colId xmlns:a16="http://schemas.microsoft.com/office/drawing/2014/main" val="3184230587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34390268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189348530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2363034043"/>
                    </a:ext>
                  </a:extLst>
                </a:gridCol>
              </a:tblGrid>
              <a:tr h="7402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000" u="none" strike="noStrike" dirty="0">
                          <a:effectLst/>
                        </a:rPr>
                        <a:t>именование товара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Закупки в процессе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Доступный бюджет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Действия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3972399542"/>
                  </a:ext>
                </a:extLst>
              </a:tr>
              <a:tr h="1328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Любриканты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среднем по организациям до конца августа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Нет, нужна новая закупка количества  до конца 2023 и  буфер 6 месяцев 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Бюджет 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 счет бюджета 2023 будет закуплено количество необходимое до конца гранта и на буфер 6 месяцев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778237081"/>
                  </a:ext>
                </a:extLst>
              </a:tr>
              <a:tr h="1480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Экспресс тесты на ВИЧ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среднем по организациям до конца сентября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сентябре 2022 придет 20 000 штук, данного количества достаточно будет до конца 2022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Бюджет 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 счет бюджета 2023 будет закуплено количество необходимое до конца гранта и на буфер 6 месяцев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1708476541"/>
                  </a:ext>
                </a:extLst>
              </a:tr>
              <a:tr h="1480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Принадлежности для ЭТ (пакеты, перчатки, салфетки)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среднем по организациям до конца сентября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Нет, нужна новая закупка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Бюджет 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 счет бюджета 2023 будет закуплено количество необходимое до конца гранта и на буфер 6 месяцев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882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 fontScale="90000"/>
          </a:bodyPr>
          <a:lstStyle/>
          <a:p>
            <a:r>
              <a:rPr lang="ru-RU" sz="3200"/>
              <a:t>Ситуация с наличием товаров и медицинских препаратов по компоненту ВИЧ</a:t>
            </a:r>
            <a:endParaRPr lang="ru-RU" sz="3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B84316-820D-F0CA-BE59-DFCDE58E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962997"/>
              </p:ext>
            </p:extLst>
          </p:nvPr>
        </p:nvGraphicFramePr>
        <p:xfrm>
          <a:off x="285749" y="1228725"/>
          <a:ext cx="11544302" cy="3607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946">
                  <a:extLst>
                    <a:ext uri="{9D8B030D-6E8A-4147-A177-3AD203B41FA5}">
                      <a16:colId xmlns:a16="http://schemas.microsoft.com/office/drawing/2014/main" val="451989706"/>
                    </a:ext>
                  </a:extLst>
                </a:gridCol>
                <a:gridCol w="2098855">
                  <a:extLst>
                    <a:ext uri="{9D8B030D-6E8A-4147-A177-3AD203B41FA5}">
                      <a16:colId xmlns:a16="http://schemas.microsoft.com/office/drawing/2014/main" val="3184230587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34390268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189348530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2363034043"/>
                    </a:ext>
                  </a:extLst>
                </a:gridCol>
              </a:tblGrid>
              <a:tr h="7402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000" u="none" strike="noStrike" dirty="0">
                          <a:effectLst/>
                        </a:rPr>
                        <a:t>именование товара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Закупки в процессе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Доступный бюджет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Действия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3972399542"/>
                  </a:ext>
                </a:extLst>
              </a:tr>
              <a:tr h="132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препараты были распределены в службу СПИД. На складе находилось 168 флаконов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невирапина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карантине), имеющегося количества в стране достаточно до конца года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Нет, нужна новая закупка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2023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бюджета 2023 будет закуплено количество необходимое 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7823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9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Ситуация с наличием товаров и медицинских препаратов по компоненту ТБ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B84316-820D-F0CA-BE59-DFCDE58E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353845"/>
              </p:ext>
            </p:extLst>
          </p:nvPr>
        </p:nvGraphicFramePr>
        <p:xfrm>
          <a:off x="285749" y="1228725"/>
          <a:ext cx="11544302" cy="2882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946">
                  <a:extLst>
                    <a:ext uri="{9D8B030D-6E8A-4147-A177-3AD203B41FA5}">
                      <a16:colId xmlns:a16="http://schemas.microsoft.com/office/drawing/2014/main" val="451989706"/>
                    </a:ext>
                  </a:extLst>
                </a:gridCol>
                <a:gridCol w="2098855">
                  <a:extLst>
                    <a:ext uri="{9D8B030D-6E8A-4147-A177-3AD203B41FA5}">
                      <a16:colId xmlns:a16="http://schemas.microsoft.com/office/drawing/2014/main" val="3184230587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34390268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189348530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2363034043"/>
                    </a:ext>
                  </a:extLst>
                </a:gridCol>
              </a:tblGrid>
              <a:tr h="7402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000" u="none" strike="noStrike" dirty="0">
                          <a:effectLst/>
                        </a:rPr>
                        <a:t>именование товара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Закупки в процессе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Доступный бюджет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Действия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3972399542"/>
                  </a:ext>
                </a:extLst>
              </a:tr>
              <a:tr h="66432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ПТП для лечения МЛУ ТБ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Имеющихся запасов достаточно включая август 2022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Да, очередная поставка будет в сентябре 2022, исключение -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клофаземин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моксифлоксацин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для них нужна срочная закупка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2023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Имеющегося бюджета достаточно для полного обеспечения страны ПТП 2-го ряда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78237081"/>
                  </a:ext>
                </a:extLst>
              </a:tr>
              <a:tr h="66432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Реагенты, расходные материалы для НРЛ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в процессе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Нет, необходима повторная закупка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2023</a:t>
                      </a:r>
                    </a:p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Имеющегося бюджета достаточно для </a:t>
                      </a:r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повторной закупки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3594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17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666C6-6C67-1D4F-FC0B-6AFC0AC3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+mn-lt"/>
                <a:ea typeface="+mn-ea"/>
                <a:cs typeface="+mn-cs"/>
              </a:rPr>
              <a:t>К</a:t>
            </a:r>
            <a:r>
              <a:rPr lang="ru-RU" sz="4400" u="none" strike="noStrike" kern="1200" dirty="0" err="1">
                <a:effectLst/>
                <a:latin typeface="+mn-lt"/>
                <a:ea typeface="+mn-ea"/>
                <a:cs typeface="+mn-cs"/>
              </a:rPr>
              <a:t>лофаземин</a:t>
            </a:r>
            <a:r>
              <a:rPr lang="ru-RU" sz="4400" u="none" strike="noStrike" kern="12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latin typeface="+mn-lt"/>
                <a:ea typeface="+mn-ea"/>
                <a:cs typeface="+mn-cs"/>
              </a:rPr>
              <a:t>М</a:t>
            </a:r>
            <a:r>
              <a:rPr lang="ru-RU" sz="4400" u="none" strike="noStrike" kern="1200" dirty="0" err="1">
                <a:effectLst/>
                <a:latin typeface="+mn-lt"/>
                <a:ea typeface="+mn-ea"/>
                <a:cs typeface="+mn-cs"/>
              </a:rPr>
              <a:t>оксифлоксацин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5979E-7031-256F-8A78-59CDA014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Быстрая закупка</a:t>
            </a:r>
          </a:p>
          <a:p>
            <a:r>
              <a:rPr lang="ru-RU" dirty="0"/>
              <a:t>Возможность получения необходимого количества препаратов из заказов других стран</a:t>
            </a:r>
          </a:p>
          <a:p>
            <a:r>
              <a:rPr lang="ru-RU" dirty="0"/>
              <a:t>Завоз из других стран</a:t>
            </a:r>
          </a:p>
        </p:txBody>
      </p:sp>
    </p:spTree>
    <p:extLst>
      <p:ext uri="{BB962C8B-B14F-4D97-AF65-F5344CB8AC3E}">
        <p14:creationId xmlns:p14="http://schemas.microsoft.com/office/powerpoint/2010/main" val="2487352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741</Words>
  <Application>Microsoft Office PowerPoint</Application>
  <PresentationFormat>Широкоэкранный</PresentationFormat>
  <Paragraphs>104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1_Office Theme</vt:lpstr>
      <vt:lpstr>  Информация по ситуации с имеющимися запасами товаров по компонентам ВИЧ, ТБ, КОВИД Проекта ПРООН\ГФ на 24 июня 2022 г.</vt:lpstr>
      <vt:lpstr>Презентация PowerPoint</vt:lpstr>
      <vt:lpstr>Презентация PowerPoint</vt:lpstr>
      <vt:lpstr>Презентация PowerPoint</vt:lpstr>
      <vt:lpstr>Ситуация с наличием товаров и медицинских препаратов по компоненту ВИЧ</vt:lpstr>
      <vt:lpstr>Ситуация с наличием товаров и медицинских препаратов по компоненту ВИЧ</vt:lpstr>
      <vt:lpstr>Ситуация с наличием товаров и медицинских препаратов по компоненту ВИЧ</vt:lpstr>
      <vt:lpstr>Ситуация с наличием товаров и медицинских препаратов по компоненту ТБ</vt:lpstr>
      <vt:lpstr>Клофаземин, Моксифлоксацин</vt:lpstr>
      <vt:lpstr>Работаем над:</vt:lpstr>
      <vt:lpstr>Презентация PowerPoint</vt:lpstr>
      <vt:lpstr>      Спасибо за внимание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steps towards HR costs alignment and RBF introduction in KGZ</dc:title>
  <dc:creator>Itana Labovic</dc:creator>
  <cp:lastModifiedBy>Inga Babicheva</cp:lastModifiedBy>
  <cp:revision>18</cp:revision>
  <dcterms:created xsi:type="dcterms:W3CDTF">2022-02-07T07:45:47Z</dcterms:created>
  <dcterms:modified xsi:type="dcterms:W3CDTF">2022-06-24T06:50:29Z</dcterms:modified>
</cp:coreProperties>
</file>