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301" r:id="rId2"/>
    <p:sldId id="347" r:id="rId3"/>
    <p:sldId id="414" r:id="rId4"/>
    <p:sldId id="422" r:id="rId5"/>
    <p:sldId id="417" r:id="rId6"/>
    <p:sldId id="418" r:id="rId7"/>
    <p:sldId id="424" r:id="rId8"/>
    <p:sldId id="410" r:id="rId9"/>
    <p:sldId id="433" r:id="rId10"/>
    <p:sldId id="411" r:id="rId11"/>
    <p:sldId id="394" r:id="rId12"/>
    <p:sldId id="415" r:id="rId13"/>
    <p:sldId id="416" r:id="rId14"/>
    <p:sldId id="393" r:id="rId15"/>
    <p:sldId id="409" r:id="rId16"/>
    <p:sldId id="391" r:id="rId17"/>
    <p:sldId id="434" r:id="rId18"/>
    <p:sldId id="435" r:id="rId19"/>
    <p:sldId id="421" r:id="rId20"/>
    <p:sldId id="423" r:id="rId21"/>
    <p:sldId id="431" r:id="rId22"/>
    <p:sldId id="432" r:id="rId23"/>
    <p:sldId id="407" r:id="rId24"/>
  </p:sldIdLst>
  <p:sldSz cx="9144000" cy="6858000" type="screen4x3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4" autoAdjust="0"/>
    <p:restoredTop sz="78863" autoAdjust="0"/>
  </p:normalViewPr>
  <p:slideViewPr>
    <p:cSldViewPr>
      <p:cViewPr varScale="1">
        <p:scale>
          <a:sx n="91" d="100"/>
          <a:sy n="91" d="100"/>
        </p:scale>
        <p:origin x="213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217" cy="498725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5982" y="0"/>
            <a:ext cx="2951217" cy="498725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/>
            </a:lvl1pPr>
          </a:lstStyle>
          <a:p>
            <a:fld id="{ED736892-C12C-4BE7-905C-359B54B25C26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2200"/>
            <a:ext cx="2951217" cy="498725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5982" y="9442200"/>
            <a:ext cx="2951217" cy="498725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/>
            </a:lvl1pPr>
          </a:lstStyle>
          <a:p>
            <a:fld id="{AB52D1B9-CA15-4A45-BC06-1F118CD317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2565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0475" cy="497046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9" y="1"/>
            <a:ext cx="2950475" cy="497046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/>
            </a:lvl1pPr>
          </a:lstStyle>
          <a:p>
            <a:fld id="{E732E242-9E14-4EA3-9BF8-94E5E368D639}" type="datetimeFigureOut">
              <a:rPr lang="ru-RU" smtClean="0"/>
              <a:t>23.12.2019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73638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0" tIns="45935" rIns="91870" bIns="45935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80" y="4721940"/>
            <a:ext cx="5447030" cy="4473416"/>
          </a:xfrm>
          <a:prstGeom prst="rect">
            <a:avLst/>
          </a:prstGeom>
        </p:spPr>
        <p:txBody>
          <a:bodyPr vert="horz" lIns="91870" tIns="45935" rIns="91870" bIns="4593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9" y="9442154"/>
            <a:ext cx="2950475" cy="497046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/>
            </a:lvl1pPr>
          </a:lstStyle>
          <a:p>
            <a:fld id="{1098491F-4888-4D59-AE35-4CCF42E2F7A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0935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8491F-4888-4D59-AE35-4CCF42E2F7A6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43261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8491F-4888-4D59-AE35-4CCF42E2F7A6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96049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8491F-4888-4D59-AE35-4CCF42E2F7A6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0442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8491F-4888-4D59-AE35-4CCF42E2F7A6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32295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8491F-4888-4D59-AE35-4CCF42E2F7A6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70357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8491F-4888-4D59-AE35-4CCF42E2F7A6}" type="slidenum">
              <a:rPr lang="ru-RU" smtClean="0"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0228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8491F-4888-4D59-AE35-4CCF42E2F7A6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9869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8491F-4888-4D59-AE35-4CCF42E2F7A6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8126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8491F-4888-4D59-AE35-4CCF42E2F7A6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4868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8491F-4888-4D59-AE35-4CCF42E2F7A6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7921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8491F-4888-4D59-AE35-4CCF42E2F7A6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3810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8491F-4888-4D59-AE35-4CCF42E2F7A6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51094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8491F-4888-4D59-AE35-4CCF42E2F7A6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1217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8491F-4888-4D59-AE35-4CCF42E2F7A6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4772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blue"/>
          <p:cNvPicPr>
            <a:picLocks noChangeAspect="1" noChangeArrowheads="1"/>
          </p:cNvPicPr>
          <p:nvPr/>
        </p:nvPicPr>
        <p:blipFill>
          <a:blip r:embed="rId2"/>
          <a:srcRect r="51984" b="1186"/>
          <a:stretch>
            <a:fillRect/>
          </a:stretch>
        </p:blipFill>
        <p:spPr bwMode="auto">
          <a:xfrm>
            <a:off x="0" y="0"/>
            <a:ext cx="91471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undp_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9600" y="228600"/>
            <a:ext cx="571500" cy="114300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" name="Picture 14" descr="undp_logotyp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990600"/>
            <a:ext cx="46196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2130425"/>
            <a:ext cx="7543800" cy="14700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Atlas Project Management Module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7543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>
                <a:latin typeface="Trebuchet MS" pitchFamily="34" charset="0"/>
              </a:defRPr>
            </a:lvl1pPr>
          </a:lstStyle>
          <a:p>
            <a:r>
              <a:rPr lang="en-US"/>
              <a:t>Improving Project Management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Март,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Management Practice - BRC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741124C-866D-45C7-A94C-52564DA99B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964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333399"/>
                </a:solidFill>
              </a:rPr>
              <a:t>Март, 2013</a:t>
            </a:r>
            <a:endParaRPr lang="en-US">
              <a:solidFill>
                <a:srgbClr val="333399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333399"/>
                </a:solidFill>
              </a:rPr>
              <a:t>Management Practice - BRC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374D0-A5BC-4C0C-98A7-7F6FC007EAE7}" type="slidenum">
              <a:rPr 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4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304800"/>
            <a:ext cx="21336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304800"/>
            <a:ext cx="6248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333399"/>
                </a:solidFill>
              </a:rPr>
              <a:t>Март, 2013</a:t>
            </a:r>
            <a:endParaRPr lang="en-US">
              <a:solidFill>
                <a:srgbClr val="333399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333399"/>
                </a:solidFill>
              </a:rPr>
              <a:t>Management Practice - BRC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35545-F914-4234-8C53-3504F03D97E7}" type="slidenum">
              <a:rPr 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250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7512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333399"/>
                </a:solidFill>
              </a:rPr>
              <a:t>Март, 2013</a:t>
            </a:r>
            <a:endParaRPr lang="en-US">
              <a:solidFill>
                <a:srgbClr val="333399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333399"/>
                </a:solidFill>
              </a:rPr>
              <a:t>Management Practice - BRC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7BB86-6CC5-4DA7-9CFA-E69A29E74EB9}" type="slidenum">
              <a:rPr 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841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333399"/>
                </a:solidFill>
              </a:rPr>
              <a:t>Март, 2013</a:t>
            </a:r>
            <a:endParaRPr lang="en-US">
              <a:solidFill>
                <a:srgbClr val="333399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333399"/>
                </a:solidFill>
              </a:rPr>
              <a:t>Management Practice - BRC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746297-B1CD-4EB8-8996-232BC1B6B368}" type="slidenum">
              <a:rPr 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205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1600200"/>
            <a:ext cx="3429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600200"/>
            <a:ext cx="3429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333399"/>
                </a:solidFill>
              </a:rPr>
              <a:t>Март, 2013</a:t>
            </a:r>
            <a:endParaRPr lang="en-US">
              <a:solidFill>
                <a:srgbClr val="333399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333399"/>
                </a:solidFill>
              </a:rPr>
              <a:t>Management Practice - BRC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72FEF-85E7-49FD-865D-BB54C2ECA36B}" type="slidenum">
              <a:rPr 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030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333399"/>
                </a:solidFill>
              </a:rPr>
              <a:t>Март, 2013</a:t>
            </a:r>
            <a:endParaRPr lang="en-US">
              <a:solidFill>
                <a:srgbClr val="333399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333399"/>
                </a:solidFill>
              </a:rPr>
              <a:t>Management Practice - BRC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2CA97-226C-4B29-A770-698FA7AD10CC}" type="slidenum">
              <a:rPr 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971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333399"/>
                </a:solidFill>
              </a:rPr>
              <a:t>Март, 2013</a:t>
            </a:r>
            <a:endParaRPr lang="en-US">
              <a:solidFill>
                <a:srgbClr val="333399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333399"/>
                </a:solidFill>
              </a:rPr>
              <a:t>Management Practice - BRC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D99C9-14A1-4930-ACC5-CAC247D4E837}" type="slidenum">
              <a:rPr 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808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333399"/>
                </a:solidFill>
              </a:rPr>
              <a:t>Март, 2013</a:t>
            </a:r>
            <a:endParaRPr lang="en-US">
              <a:solidFill>
                <a:srgbClr val="333399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333399"/>
                </a:solidFill>
              </a:rPr>
              <a:t>Management Practice - BRC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549E4-A80F-4383-AF59-FE63E638C827}" type="slidenum">
              <a:rPr 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59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333399"/>
                </a:solidFill>
              </a:rPr>
              <a:t>Март, 2013</a:t>
            </a:r>
            <a:endParaRPr lang="en-US">
              <a:solidFill>
                <a:srgbClr val="333399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333399"/>
                </a:solidFill>
              </a:rPr>
              <a:t>Management Practice - BRC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D5960-27E8-43D1-A853-467E798D3BA9}" type="slidenum">
              <a:rPr 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239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333399"/>
                </a:solidFill>
              </a:rPr>
              <a:t>Март, 2013</a:t>
            </a:r>
            <a:endParaRPr lang="en-US">
              <a:solidFill>
                <a:srgbClr val="333399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333399"/>
                </a:solidFill>
              </a:rPr>
              <a:t>Management Practice - BRC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0E4A04-E8FC-4318-A029-681CE74BA851}" type="slidenum">
              <a:rPr 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445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600200"/>
            <a:ext cx="7010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accent2"/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333399"/>
                </a:solidFill>
              </a:rPr>
              <a:t>Март, 2013</a:t>
            </a:r>
            <a:endParaRPr lang="en-US">
              <a:solidFill>
                <a:srgbClr val="333399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chemeClr val="accent2"/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333399"/>
                </a:solidFill>
              </a:rPr>
              <a:t>Management Practice - BRC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4F31DE-F426-412B-A15A-796718EB6F0C}" type="slidenum">
              <a:rPr lang="en-US">
                <a:solidFill>
                  <a:srgbClr val="3333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333399"/>
              </a:solidFill>
            </a:endParaRPr>
          </a:p>
        </p:txBody>
      </p:sp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286250" y="0"/>
            <a:ext cx="48577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3048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57150" cmpd="thinThick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3" name="Picture 11" descr="undp_logo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382000" y="228600"/>
            <a:ext cx="571500" cy="114300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57669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q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Verdan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Verdan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5464" y="1628800"/>
            <a:ext cx="7620000" cy="3960440"/>
          </a:xfrm>
        </p:spPr>
        <p:txBody>
          <a:bodyPr/>
          <a:lstStyle/>
          <a:p>
            <a:pPr algn="ctr"/>
            <a:r>
              <a:rPr lang="ru-RU" sz="2400" b="0" i="1" dirty="0" smtClean="0">
                <a:solidFill>
                  <a:srgbClr val="800080"/>
                </a:solidFill>
                <a:latin typeface="+mn-lt"/>
              </a:rPr>
              <a:t>Краткие рекомендации</a:t>
            </a:r>
            <a:r>
              <a:rPr lang="en-US" sz="2400" b="0" i="1" dirty="0" smtClean="0">
                <a:solidFill>
                  <a:srgbClr val="800080"/>
                </a:solidFill>
                <a:latin typeface="+mn-lt"/>
              </a:rPr>
              <a:t> </a:t>
            </a:r>
            <a:r>
              <a:rPr lang="ru-RU" sz="2400" b="0" i="1" dirty="0" smtClean="0">
                <a:solidFill>
                  <a:srgbClr val="800080"/>
                </a:solidFill>
                <a:latin typeface="+mn-lt"/>
              </a:rPr>
              <a:t>по подготовки заявки в Глобальный Фонд на новую аллокацию 2021-2023 </a:t>
            </a:r>
            <a:endParaRPr lang="en-US" sz="2400" b="0" i="1" dirty="0" smtClean="0">
              <a:solidFill>
                <a:srgbClr val="800080"/>
              </a:solidFill>
              <a:latin typeface="+mn-lt"/>
            </a:endParaRP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99592" y="4149080"/>
            <a:ext cx="7371572" cy="1944216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ru-RU" sz="1800" b="1" dirty="0" smtClean="0">
                <a:solidFill>
                  <a:schemeClr val="accent2"/>
                </a:solidFill>
                <a:latin typeface="+mn-lt"/>
              </a:rPr>
              <a:t>Заседание комитета по ВИЧ и ТБ КСОЗ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sz="1800" b="1" dirty="0" smtClean="0">
                <a:solidFill>
                  <a:schemeClr val="accent2"/>
                </a:solidFill>
                <a:latin typeface="+mn-lt"/>
              </a:rPr>
              <a:t>24 декабря 2019 г.</a:t>
            </a:r>
            <a:endParaRPr lang="ru-RU" sz="1800" b="1" dirty="0">
              <a:solidFill>
                <a:schemeClr val="accent2"/>
              </a:solidFill>
              <a:latin typeface="+mn-lt"/>
            </a:endParaRPr>
          </a:p>
          <a:p>
            <a:pPr algn="ctr" eaLnBrk="1" hangingPunct="1">
              <a:lnSpc>
                <a:spcPct val="90000"/>
              </a:lnSpc>
            </a:pPr>
            <a:endParaRPr lang="ru-RU" sz="1600" b="1" dirty="0">
              <a:solidFill>
                <a:schemeClr val="accent2"/>
              </a:solidFill>
              <a:latin typeface="+mn-lt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ru-RU" sz="1600" b="1" dirty="0" smtClean="0">
                <a:solidFill>
                  <a:schemeClr val="accent2"/>
                </a:solidFill>
                <a:latin typeface="+mn-lt"/>
              </a:rPr>
              <a:t> </a:t>
            </a:r>
            <a:endParaRPr lang="en-US" sz="1600" b="1" dirty="0" smtClean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312226" y="5727423"/>
            <a:ext cx="6546304" cy="1107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None/>
              <a:defRPr sz="3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Clr>
                <a:srgbClr val="333399"/>
              </a:buClr>
            </a:pPr>
            <a:endParaRPr lang="ru-RU" sz="1200" b="1" kern="0" dirty="0" smtClean="0">
              <a:solidFill>
                <a:srgbClr val="333399"/>
              </a:solidFill>
              <a:latin typeface="+mn-lt"/>
            </a:endParaRPr>
          </a:p>
          <a:p>
            <a:pPr algn="ctr" eaLnBrk="1" hangingPunct="1">
              <a:lnSpc>
                <a:spcPct val="90000"/>
              </a:lnSpc>
              <a:buClr>
                <a:srgbClr val="333399"/>
              </a:buClr>
            </a:pPr>
            <a:r>
              <a:rPr lang="ru-RU" sz="1800" b="1" kern="0" dirty="0" smtClean="0">
                <a:solidFill>
                  <a:srgbClr val="333399"/>
                </a:solidFill>
              </a:rPr>
              <a:t>Инга </a:t>
            </a:r>
            <a:r>
              <a:rPr lang="ru-RU" sz="1800" b="1" kern="0" dirty="0">
                <a:solidFill>
                  <a:srgbClr val="333399"/>
                </a:solidFill>
              </a:rPr>
              <a:t>Бабичева</a:t>
            </a:r>
          </a:p>
          <a:p>
            <a:pPr algn="ctr" eaLnBrk="1" hangingPunct="1">
              <a:lnSpc>
                <a:spcPct val="90000"/>
              </a:lnSpc>
              <a:buClr>
                <a:srgbClr val="333399"/>
              </a:buClr>
            </a:pPr>
            <a:r>
              <a:rPr lang="ru-RU" sz="1800" b="1" kern="0" dirty="0">
                <a:solidFill>
                  <a:srgbClr val="333399"/>
                </a:solidFill>
              </a:rPr>
              <a:t>Координатор по </a:t>
            </a:r>
            <a:r>
              <a:rPr lang="ru-RU" sz="1800" b="1" kern="0" dirty="0" smtClean="0">
                <a:solidFill>
                  <a:srgbClr val="333399"/>
                </a:solidFill>
              </a:rPr>
              <a:t>ВИЧ и ТБ\Заместитель программного </a:t>
            </a:r>
            <a:r>
              <a:rPr lang="ru-RU" sz="1800" b="1" kern="0" dirty="0">
                <a:solidFill>
                  <a:srgbClr val="333399"/>
                </a:solidFill>
              </a:rPr>
              <a:t>менеджера</a:t>
            </a:r>
          </a:p>
          <a:p>
            <a:pPr algn="ctr" eaLnBrk="1" hangingPunct="1">
              <a:lnSpc>
                <a:spcPct val="90000"/>
              </a:lnSpc>
              <a:buClr>
                <a:srgbClr val="333399"/>
              </a:buClr>
            </a:pPr>
            <a:endParaRPr lang="ru-RU" sz="1200" b="1" dirty="0">
              <a:solidFill>
                <a:schemeClr val="accent2"/>
              </a:solidFill>
              <a:latin typeface="+mn-lt"/>
            </a:endParaRPr>
          </a:p>
          <a:p>
            <a:pPr algn="ctr" eaLnBrk="1" hangingPunct="1">
              <a:lnSpc>
                <a:spcPct val="90000"/>
              </a:lnSpc>
              <a:buClr>
                <a:srgbClr val="333399"/>
              </a:buClr>
            </a:pPr>
            <a:endParaRPr lang="ru-RU" sz="1200" b="1" kern="0" dirty="0" smtClean="0">
              <a:solidFill>
                <a:srgbClr val="3333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96578787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Условия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736"/>
            <a:ext cx="9067800" cy="5544616"/>
          </a:xfrm>
        </p:spPr>
        <p:txBody>
          <a:bodyPr/>
          <a:lstStyle/>
          <a:p>
            <a:r>
              <a:rPr lang="ru-RU" sz="2800" dirty="0" smtClean="0"/>
              <a:t>Следование новым рекомендациям ВОЗ в отношении лечения МЛУ-ТБ и ВИЧ</a:t>
            </a:r>
          </a:p>
          <a:p>
            <a:r>
              <a:rPr lang="ru-RU" sz="2800" dirty="0"/>
              <a:t>Укрепление систем здравоохранения и сообществ (инвестиции, направленные достижение воздействия и устойчивости- лаборатории, цепочки поставок, системы данных, мониторинг на уровне сообществ, мобилизацию сообщества, кадровые ресурсы на уровне сообществ и учреждений</a:t>
            </a:r>
            <a:r>
              <a:rPr lang="ru-RU" sz="2800" dirty="0" smtClean="0"/>
              <a:t>)</a:t>
            </a:r>
            <a:endParaRPr lang="en-US" sz="2800" dirty="0" smtClean="0"/>
          </a:p>
          <a:p>
            <a:r>
              <a:rPr lang="ru-RU" sz="2800" dirty="0"/>
              <a:t>Минимизация расходов на ЧР и накладные расходы, согласование их с затратами, используемыми в национальных системах.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333399"/>
                </a:solidFill>
              </a:rPr>
              <a:t>Март, 2013</a:t>
            </a:r>
            <a:endParaRPr lang="en-US">
              <a:solidFill>
                <a:srgbClr val="33339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07BB86-6CC5-4DA7-9CFA-E69A29E74EB9}" type="slidenum">
              <a:rPr lang="en-US" smtClean="0">
                <a:solidFill>
                  <a:srgbClr val="333399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226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772400" cy="609600"/>
          </a:xfrm>
        </p:spPr>
        <p:txBody>
          <a:bodyPr/>
          <a:lstStyle/>
          <a:p>
            <a:pPr algn="ctr"/>
            <a:r>
              <a:rPr lang="ru-RU" sz="3200" dirty="0" smtClean="0">
                <a:latin typeface="+mn-lt"/>
              </a:rPr>
              <a:t>Условия</a:t>
            </a:r>
            <a:endParaRPr lang="ru-RU" sz="32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052736"/>
            <a:ext cx="8003232" cy="5616624"/>
          </a:xfrm>
        </p:spPr>
        <p:txBody>
          <a:bodyPr/>
          <a:lstStyle/>
          <a:p>
            <a:r>
              <a:rPr lang="ru-RU" sz="2800" kern="1200" dirty="0" smtClean="0"/>
              <a:t>Валюта – </a:t>
            </a:r>
            <a:r>
              <a:rPr lang="en-US" sz="2800" kern="1200" dirty="0" smtClean="0"/>
              <a:t>USD</a:t>
            </a:r>
            <a:r>
              <a:rPr lang="ru-RU" sz="2800" kern="1200" dirty="0" smtClean="0"/>
              <a:t>, рабочий план\бюджет в национальной валюте и </a:t>
            </a:r>
            <a:r>
              <a:rPr lang="en-US" sz="2800" kern="1200" dirty="0" smtClean="0"/>
              <a:t>USD (</a:t>
            </a:r>
            <a:r>
              <a:rPr lang="ru-RU" sz="2800" kern="1200" dirty="0" smtClean="0"/>
              <a:t>курсовая разница</a:t>
            </a:r>
            <a:r>
              <a:rPr lang="en-US" sz="2800" kern="1200" dirty="0" smtClean="0"/>
              <a:t>)</a:t>
            </a:r>
            <a:endParaRPr lang="ru-RU" sz="2800" kern="1200" dirty="0" smtClean="0"/>
          </a:p>
          <a:p>
            <a:r>
              <a:rPr lang="ru-RU" sz="2800" kern="1200" dirty="0"/>
              <a:t>Соотношение цены и </a:t>
            </a:r>
            <a:r>
              <a:rPr lang="ru-RU" sz="2800" kern="1200" dirty="0" smtClean="0"/>
              <a:t>качества – цены на ИМН и лекарственные препараты, тесты должны соответствовать прайс – листу ГФ, пре-квалифицированы ВОЗ; использование платформ ГФ, партнерства Стоп ТБ, при наличии разницы – страна покрывает ее из собственных средств, </a:t>
            </a:r>
            <a:r>
              <a:rPr lang="ru-RU" sz="2800" kern="1200" dirty="0"/>
              <a:t>р</a:t>
            </a:r>
            <a:r>
              <a:rPr lang="ru-RU" sz="2800" kern="1200" dirty="0" smtClean="0"/>
              <a:t>уководство по бюджетированию обновлено</a:t>
            </a:r>
          </a:p>
          <a:p>
            <a:r>
              <a:rPr lang="ru-RU" sz="2800" kern="1200" dirty="0"/>
              <a:t>Основные требования к заявке: 50</a:t>
            </a:r>
            <a:r>
              <a:rPr lang="ru-RU" sz="2800" kern="1200" dirty="0" smtClean="0"/>
              <a:t>% - на ключевые группы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14813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772400" cy="609600"/>
          </a:xfrm>
        </p:spPr>
        <p:txBody>
          <a:bodyPr/>
          <a:lstStyle/>
          <a:p>
            <a:pPr algn="ctr"/>
            <a:r>
              <a:rPr lang="ru-RU" sz="3200" dirty="0" smtClean="0">
                <a:latin typeface="+mn-lt"/>
              </a:rPr>
              <a:t>Условия</a:t>
            </a:r>
            <a:endParaRPr lang="ru-RU" sz="32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052736"/>
            <a:ext cx="8003232" cy="5616624"/>
          </a:xfrm>
        </p:spPr>
        <p:txBody>
          <a:bodyPr/>
          <a:lstStyle/>
          <a:p>
            <a:r>
              <a:rPr lang="ru-RU" sz="2800" kern="1200" dirty="0" smtClean="0"/>
              <a:t>Совместное </a:t>
            </a:r>
            <a:r>
              <a:rPr lang="ru-RU" sz="2800" kern="1200" dirty="0"/>
              <a:t>финансирование – минимально 3 965 459 долларов США в дополнение к внутренним инвестициям, сделанным в период реализации предыдущего цикла выделения </a:t>
            </a:r>
            <a:r>
              <a:rPr lang="ru-RU" sz="2800" kern="1200" dirty="0" smtClean="0"/>
              <a:t>средств</a:t>
            </a:r>
          </a:p>
          <a:p>
            <a:r>
              <a:rPr lang="ru-RU" sz="2800" kern="1200" dirty="0" smtClean="0"/>
              <a:t>Указать </a:t>
            </a:r>
            <a:r>
              <a:rPr lang="ru-RU" sz="2800" kern="1200" dirty="0"/>
              <a:t>конкретные виды </a:t>
            </a:r>
            <a:r>
              <a:rPr lang="ru-RU" sz="2800" kern="1200" dirty="0" smtClean="0"/>
              <a:t>деятельности и </a:t>
            </a:r>
            <a:r>
              <a:rPr lang="ru-RU" sz="2800" kern="1200" dirty="0"/>
              <a:t>то, как выполнение обязательств будет проверяться и сообщаться в </a:t>
            </a:r>
            <a:r>
              <a:rPr lang="ru-RU" sz="2800" kern="1200" dirty="0" smtClean="0"/>
              <a:t>ГФ, кем (</a:t>
            </a:r>
            <a:r>
              <a:rPr lang="ru-RU" sz="2800" kern="1200" dirty="0"/>
              <a:t>государственными органами, включая Министерство финансов или другие соответствующие органы</a:t>
            </a: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52403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772400" cy="609600"/>
          </a:xfrm>
        </p:spPr>
        <p:txBody>
          <a:bodyPr/>
          <a:lstStyle/>
          <a:p>
            <a:pPr algn="ctr"/>
            <a:r>
              <a:rPr lang="ru-RU" sz="3200" dirty="0" smtClean="0">
                <a:latin typeface="+mn-lt"/>
              </a:rPr>
              <a:t>Условия</a:t>
            </a:r>
            <a:endParaRPr lang="ru-RU" sz="32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052736"/>
            <a:ext cx="8003232" cy="5616624"/>
          </a:xfrm>
        </p:spPr>
        <p:txBody>
          <a:bodyPr/>
          <a:lstStyle/>
          <a:p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0926169"/>
              </p:ext>
            </p:extLst>
          </p:nvPr>
        </p:nvGraphicFramePr>
        <p:xfrm>
          <a:off x="323528" y="1054438"/>
          <a:ext cx="8003234" cy="56166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99826">
                  <a:extLst>
                    <a:ext uri="{9D8B030D-6E8A-4147-A177-3AD203B41FA5}">
                      <a16:colId xmlns:a16="http://schemas.microsoft.com/office/drawing/2014/main" val="332084342"/>
                    </a:ext>
                  </a:extLst>
                </a:gridCol>
                <a:gridCol w="1300852">
                  <a:extLst>
                    <a:ext uri="{9D8B030D-6E8A-4147-A177-3AD203B41FA5}">
                      <a16:colId xmlns:a16="http://schemas.microsoft.com/office/drawing/2014/main" val="1034073534"/>
                    </a:ext>
                  </a:extLst>
                </a:gridCol>
                <a:gridCol w="1300852">
                  <a:extLst>
                    <a:ext uri="{9D8B030D-6E8A-4147-A177-3AD203B41FA5}">
                      <a16:colId xmlns:a16="http://schemas.microsoft.com/office/drawing/2014/main" val="3045426551"/>
                    </a:ext>
                  </a:extLst>
                </a:gridCol>
                <a:gridCol w="1300852">
                  <a:extLst>
                    <a:ext uri="{9D8B030D-6E8A-4147-A177-3AD203B41FA5}">
                      <a16:colId xmlns:a16="http://schemas.microsoft.com/office/drawing/2014/main" val="1908116594"/>
                    </a:ext>
                  </a:extLst>
                </a:gridCol>
                <a:gridCol w="1300852">
                  <a:extLst>
                    <a:ext uri="{9D8B030D-6E8A-4147-A177-3AD203B41FA5}">
                      <a16:colId xmlns:a16="http://schemas.microsoft.com/office/drawing/2014/main" val="2987530396"/>
                    </a:ext>
                  </a:extLst>
                </a:gridCol>
              </a:tblGrid>
              <a:tr h="108608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Программа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2018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2019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2020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2021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3902832"/>
                  </a:ext>
                </a:extLst>
              </a:tr>
              <a:tr h="115023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ВИЧ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905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u="none" strike="noStrike" spc="0">
                          <a:effectLst/>
                        </a:rPr>
                        <a:t>1.47 M</a:t>
                      </a:r>
                      <a:endParaRPr lang="ru-RU" sz="1800" b="1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5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u="none" strike="noStrike" spc="0" dirty="0">
                          <a:effectLst/>
                        </a:rPr>
                        <a:t>1.55 M</a:t>
                      </a:r>
                      <a:endParaRPr lang="ru-RU" sz="1800" b="1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u="none" strike="noStrike" spc="0" dirty="0">
                          <a:effectLst/>
                        </a:rPr>
                        <a:t>1.57 M</a:t>
                      </a:r>
                      <a:endParaRPr lang="ru-RU" sz="1800" b="1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1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u="none" strike="noStrike" spc="0" dirty="0">
                          <a:effectLst/>
                        </a:rPr>
                        <a:t>1.62 M</a:t>
                      </a:r>
                      <a:endParaRPr lang="ru-RU" sz="1800" b="1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27994462"/>
                  </a:ext>
                </a:extLst>
              </a:tr>
              <a:tr h="115023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Туберкулез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270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u="none" strike="noStrike" spc="0">
                          <a:effectLst/>
                        </a:rPr>
                        <a:t>11.80 M</a:t>
                      </a:r>
                      <a:endParaRPr lang="ru-RU" sz="1800" b="1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1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u="none" strike="noStrike" spc="0">
                          <a:effectLst/>
                        </a:rPr>
                        <a:t>11.80 M</a:t>
                      </a:r>
                      <a:endParaRPr lang="ru-RU" sz="1800" b="1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905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u="none" strike="noStrike" spc="0" dirty="0">
                          <a:effectLst/>
                        </a:rPr>
                        <a:t>11.80 M</a:t>
                      </a:r>
                      <a:endParaRPr lang="ru-RU" sz="1800" b="1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78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u="none" strike="noStrike" spc="0" dirty="0">
                          <a:effectLst/>
                        </a:rPr>
                        <a:t>Н/Д</a:t>
                      </a:r>
                      <a:endParaRPr lang="ru-RU" sz="1800" b="1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15340444"/>
                  </a:ext>
                </a:extLst>
              </a:tr>
              <a:tr h="223007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Общий вклад правительства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270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u="none" strike="noStrike" spc="0">
                          <a:effectLst/>
                        </a:rPr>
                        <a:t>13.27 M</a:t>
                      </a:r>
                      <a:endParaRPr lang="ru-RU" sz="1800" b="1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01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u="none" strike="noStrike" spc="0">
                          <a:effectLst/>
                        </a:rPr>
                        <a:t>13.35 M</a:t>
                      </a:r>
                      <a:endParaRPr lang="ru-RU" sz="1800" b="1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905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u="none" strike="noStrike" spc="0">
                          <a:effectLst/>
                        </a:rPr>
                        <a:t>13.37 M</a:t>
                      </a:r>
                      <a:endParaRPr lang="ru-RU" sz="1800" b="1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01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u="none" strike="noStrike" spc="0" dirty="0">
                          <a:effectLst/>
                        </a:rPr>
                        <a:t>1.62 M</a:t>
                      </a:r>
                      <a:endParaRPr lang="ru-RU" sz="1800" b="1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677489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9224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772400" cy="609600"/>
          </a:xfrm>
        </p:spPr>
        <p:txBody>
          <a:bodyPr/>
          <a:lstStyle/>
          <a:p>
            <a:pPr algn="ctr"/>
            <a:r>
              <a:rPr lang="ru-RU" sz="3200" dirty="0" smtClean="0">
                <a:latin typeface="+mn-lt"/>
              </a:rPr>
              <a:t>Финансирование по результатам</a:t>
            </a:r>
            <a:endParaRPr lang="ru-RU" sz="32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052736"/>
            <a:ext cx="8003232" cy="5616624"/>
          </a:xfrm>
        </p:spPr>
        <p:txBody>
          <a:bodyPr/>
          <a:lstStyle/>
          <a:p>
            <a:r>
              <a:rPr lang="ru-RU" sz="2800" dirty="0" smtClean="0"/>
              <a:t>5 </a:t>
            </a:r>
            <a:r>
              <a:rPr lang="ru-RU" sz="2800" dirty="0"/>
              <a:t>стран уже реализовали гранты в такой модальности (включая Узбекистан по малярии</a:t>
            </a:r>
            <a:r>
              <a:rPr lang="ru-RU" sz="2800" dirty="0" smtClean="0"/>
              <a:t>)</a:t>
            </a:r>
            <a:endParaRPr lang="ru-RU" sz="2800" dirty="0"/>
          </a:p>
          <a:p>
            <a:r>
              <a:rPr lang="ru-RU" sz="2800" dirty="0"/>
              <a:t>Н</a:t>
            </a:r>
            <a:r>
              <a:rPr lang="ru-RU" sz="2800" dirty="0" smtClean="0"/>
              <a:t>овая </a:t>
            </a:r>
            <a:r>
              <a:rPr lang="ru-RU" sz="2800" dirty="0"/>
              <a:t>для </a:t>
            </a:r>
            <a:r>
              <a:rPr lang="ru-RU" sz="2800" dirty="0" smtClean="0"/>
              <a:t>ГФ модальность (методология </a:t>
            </a:r>
            <a:r>
              <a:rPr lang="ru-RU" sz="2800" dirty="0"/>
              <a:t>и официальное руководство </a:t>
            </a:r>
            <a:r>
              <a:rPr lang="ru-RU" sz="2800" dirty="0" smtClean="0"/>
              <a:t>будет готово ориентировочно к </a:t>
            </a:r>
            <a:r>
              <a:rPr lang="ru-RU" sz="2800" dirty="0"/>
              <a:t>началу </a:t>
            </a:r>
            <a:r>
              <a:rPr lang="ru-RU" sz="2800" dirty="0" smtClean="0"/>
              <a:t>2020 г.</a:t>
            </a:r>
            <a:r>
              <a:rPr lang="en-US" sz="2800" dirty="0" smtClean="0"/>
              <a:t>)</a:t>
            </a:r>
            <a:endParaRPr lang="ru-RU" sz="2800" dirty="0" smtClean="0"/>
          </a:p>
          <a:p>
            <a:r>
              <a:rPr lang="ru-RU" sz="2800" dirty="0" smtClean="0"/>
              <a:t>Выплата определенной части гранта в конце каждого года Проекта\в конце всего Проекта при достижении обозначенного результата</a:t>
            </a:r>
          </a:p>
          <a:p>
            <a:pPr marL="0" indent="0">
              <a:buNone/>
            </a:pPr>
            <a:endParaRPr lang="ru-RU" sz="2800" dirty="0" smtClean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93284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772400" cy="609600"/>
          </a:xfrm>
        </p:spPr>
        <p:txBody>
          <a:bodyPr/>
          <a:lstStyle/>
          <a:p>
            <a:pPr algn="ctr"/>
            <a:r>
              <a:rPr lang="ru-RU" sz="3200" dirty="0" smtClean="0">
                <a:latin typeface="+mn-lt"/>
              </a:rPr>
              <a:t>Финансирование по результатам</a:t>
            </a:r>
            <a:endParaRPr lang="ru-RU" sz="32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052736"/>
            <a:ext cx="8003232" cy="5616624"/>
          </a:xfrm>
        </p:spPr>
        <p:txBody>
          <a:bodyPr/>
          <a:lstStyle/>
          <a:p>
            <a:r>
              <a:rPr lang="ru-RU" sz="2800" dirty="0" smtClean="0"/>
              <a:t>Существенно упрощается отчетность (малое количество\отсутствие надобности предоставления подтверждающих документов) </a:t>
            </a:r>
          </a:p>
          <a:p>
            <a:r>
              <a:rPr lang="ru-RU" sz="2800" dirty="0" smtClean="0"/>
              <a:t>Уменьшается количество условий для страны, страна более свободна в использовании средств</a:t>
            </a:r>
          </a:p>
          <a:p>
            <a:r>
              <a:rPr lang="ru-RU" sz="2800" dirty="0" smtClean="0"/>
              <a:t>Возможность сохранения доплат медицинским работникам</a:t>
            </a:r>
            <a:endParaRPr lang="ru-RU" sz="2800" dirty="0"/>
          </a:p>
          <a:p>
            <a:endParaRPr lang="ru-RU" sz="2800" dirty="0" smtClean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91194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/>
              <a:t>Тренды, рекомендации</a:t>
            </a:r>
            <a:endParaRPr lang="ru-RU" sz="32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96752"/>
            <a:ext cx="8003232" cy="5308699"/>
          </a:xfrm>
        </p:spPr>
        <p:txBody>
          <a:bodyPr/>
          <a:lstStyle/>
          <a:p>
            <a:r>
              <a:rPr lang="ru-RU" sz="2400" kern="1200" dirty="0" smtClean="0"/>
              <a:t>Усилить программный фокус основываясь на лучшем использовании данных о КГН. Не нужно стараться покрыть все потребности всех, сконцентрироваться на приоритетах</a:t>
            </a:r>
            <a:endParaRPr lang="en-US" sz="2400" kern="1200" dirty="0"/>
          </a:p>
          <a:p>
            <a:r>
              <a:rPr lang="ru-RU" sz="2400" kern="1200" dirty="0" smtClean="0"/>
              <a:t>Пре – КП, ОЗТ</a:t>
            </a:r>
          </a:p>
          <a:p>
            <a:r>
              <a:rPr lang="ru-RU" sz="2400" kern="1200" dirty="0" smtClean="0"/>
              <a:t>Необходимо преодоление разделения профилактики и лечения и разработать интегрированный подход (государственные организации и НПО)</a:t>
            </a:r>
          </a:p>
          <a:p>
            <a:r>
              <a:rPr lang="ru-RU" sz="2400" kern="1200" dirty="0" smtClean="0"/>
              <a:t>Достижению каскада может помочь клиент-центрированный подход</a:t>
            </a:r>
            <a:r>
              <a:rPr lang="en-US" sz="2400" kern="1200" dirty="0" smtClean="0"/>
              <a:t> </a:t>
            </a:r>
            <a:endParaRPr lang="ru-RU" sz="2400" kern="1200" dirty="0" smtClean="0"/>
          </a:p>
          <a:p>
            <a:r>
              <a:rPr lang="ru-RU" sz="2400" kern="1200" dirty="0" smtClean="0"/>
              <a:t>Достижение устойчивости программ для КГН должно случиться до того, как закончится финансирование ГФ</a:t>
            </a:r>
            <a:endParaRPr lang="ru-RU" sz="2400" kern="1200" dirty="0" smtClean="0"/>
          </a:p>
          <a:p>
            <a:endParaRPr lang="ru-RU" sz="2400" kern="1200" dirty="0" smtClean="0"/>
          </a:p>
          <a:p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3884136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Freeform 100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" name="Freeform 101"/>
          <p:cNvSpPr/>
          <p:nvPr/>
        </p:nvSpPr>
        <p:spPr>
          <a:xfrm>
            <a:off x="1102613" y="763"/>
            <a:ext cx="6982969" cy="836676"/>
          </a:xfrm>
          <a:custGeom>
            <a:avLst/>
            <a:gdLst/>
            <a:ahLst/>
            <a:cxnLst/>
            <a:rect l="0" t="0" r="0" b="0"/>
            <a:pathLst>
              <a:path w="6982969" h="836676">
                <a:moveTo>
                  <a:pt x="0" y="836676"/>
                </a:moveTo>
                <a:lnTo>
                  <a:pt x="6982969" y="836676"/>
                </a:lnTo>
                <a:lnTo>
                  <a:pt x="6982969" y="0"/>
                </a:lnTo>
                <a:lnTo>
                  <a:pt x="0" y="0"/>
                </a:lnTo>
                <a:lnTo>
                  <a:pt x="0" y="836676"/>
                </a:lnTo>
                <a:close/>
              </a:path>
            </a:pathLst>
          </a:custGeom>
          <a:solidFill>
            <a:srgbClr val="95B3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" name="Picture 10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8097" y="0"/>
            <a:ext cx="7112000" cy="901953"/>
          </a:xfrm>
          <a:prstGeom prst="rect">
            <a:avLst/>
          </a:prstGeom>
          <a:noFill/>
          <a:extLst/>
        </p:spPr>
      </p:pic>
      <p:sp>
        <p:nvSpPr>
          <p:cNvPr id="103" name="Freeform 103"/>
          <p:cNvSpPr/>
          <p:nvPr/>
        </p:nvSpPr>
        <p:spPr>
          <a:xfrm>
            <a:off x="571500" y="1461517"/>
            <a:ext cx="7801356" cy="583692"/>
          </a:xfrm>
          <a:custGeom>
            <a:avLst/>
            <a:gdLst/>
            <a:ahLst/>
            <a:cxnLst/>
            <a:rect l="0" t="0" r="0" b="0"/>
            <a:pathLst>
              <a:path w="7801356" h="583692">
                <a:moveTo>
                  <a:pt x="0" y="583692"/>
                </a:moveTo>
                <a:lnTo>
                  <a:pt x="7801356" y="583692"/>
                </a:lnTo>
                <a:lnTo>
                  <a:pt x="7801356" y="0"/>
                </a:lnTo>
                <a:lnTo>
                  <a:pt x="0" y="0"/>
                </a:lnTo>
                <a:lnTo>
                  <a:pt x="0" y="583692"/>
                </a:lnTo>
                <a:close/>
              </a:path>
            </a:pathLst>
          </a:custGeom>
          <a:solidFill>
            <a:srgbClr val="DCE6F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" name="Freeform 104"/>
          <p:cNvSpPr/>
          <p:nvPr/>
        </p:nvSpPr>
        <p:spPr>
          <a:xfrm>
            <a:off x="571500" y="1461517"/>
            <a:ext cx="7801356" cy="583692"/>
          </a:xfrm>
          <a:custGeom>
            <a:avLst/>
            <a:gdLst/>
            <a:ahLst/>
            <a:cxnLst/>
            <a:rect l="0" t="0" r="0" b="0"/>
            <a:pathLst>
              <a:path w="7801356" h="583692">
                <a:moveTo>
                  <a:pt x="0" y="583692"/>
                </a:moveTo>
                <a:lnTo>
                  <a:pt x="7801356" y="583692"/>
                </a:lnTo>
                <a:lnTo>
                  <a:pt x="7801356" y="0"/>
                </a:lnTo>
                <a:lnTo>
                  <a:pt x="0" y="0"/>
                </a:lnTo>
                <a:lnTo>
                  <a:pt x="0" y="583692"/>
                </a:lnTo>
                <a:close/>
              </a:path>
            </a:pathLst>
          </a:custGeom>
          <a:noFill/>
          <a:ln w="9144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" name="Freeform 105"/>
          <p:cNvSpPr/>
          <p:nvPr/>
        </p:nvSpPr>
        <p:spPr>
          <a:xfrm>
            <a:off x="143255" y="2651760"/>
            <a:ext cx="260833" cy="223775"/>
          </a:xfrm>
          <a:custGeom>
            <a:avLst/>
            <a:gdLst/>
            <a:ahLst/>
            <a:cxnLst/>
            <a:rect l="0" t="0" r="0" b="0"/>
            <a:pathLst>
              <a:path w="260833" h="223775">
                <a:moveTo>
                  <a:pt x="0" y="0"/>
                </a:moveTo>
                <a:lnTo>
                  <a:pt x="260833" y="223775"/>
                </a:lnTo>
              </a:path>
            </a:pathLst>
          </a:custGeom>
          <a:noFill/>
          <a:ln w="9144" cap="flat" cmpd="sng">
            <a:solidFill>
              <a:srgbClr val="C244C5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" name="Freeform 106"/>
          <p:cNvSpPr/>
          <p:nvPr/>
        </p:nvSpPr>
        <p:spPr>
          <a:xfrm>
            <a:off x="403859" y="2875789"/>
            <a:ext cx="1913383" cy="0"/>
          </a:xfrm>
          <a:custGeom>
            <a:avLst/>
            <a:gdLst/>
            <a:ahLst/>
            <a:cxnLst/>
            <a:rect l="0" t="0" r="0" b="0"/>
            <a:pathLst>
              <a:path w="1913383">
                <a:moveTo>
                  <a:pt x="0" y="0"/>
                </a:moveTo>
                <a:lnTo>
                  <a:pt x="1913383" y="0"/>
                </a:lnTo>
              </a:path>
            </a:pathLst>
          </a:custGeom>
          <a:noFill/>
          <a:ln w="9144" cap="flat" cmpd="sng">
            <a:solidFill>
              <a:srgbClr val="C244C5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" name="Freeform 107"/>
          <p:cNvSpPr/>
          <p:nvPr/>
        </p:nvSpPr>
        <p:spPr>
          <a:xfrm>
            <a:off x="106679" y="2616709"/>
            <a:ext cx="71628" cy="86868"/>
          </a:xfrm>
          <a:custGeom>
            <a:avLst/>
            <a:gdLst/>
            <a:ahLst/>
            <a:cxnLst/>
            <a:rect l="0" t="0" r="0" b="0"/>
            <a:pathLst>
              <a:path w="71628" h="86868">
                <a:moveTo>
                  <a:pt x="0" y="43433"/>
                </a:moveTo>
                <a:cubicBezTo>
                  <a:pt x="0" y="19431"/>
                  <a:pt x="16036" y="0"/>
                  <a:pt x="35815" y="0"/>
                </a:cubicBezTo>
                <a:cubicBezTo>
                  <a:pt x="55588" y="0"/>
                  <a:pt x="71628" y="19431"/>
                  <a:pt x="71628" y="43433"/>
                </a:cubicBezTo>
                <a:cubicBezTo>
                  <a:pt x="71628" y="67437"/>
                  <a:pt x="55588" y="86868"/>
                  <a:pt x="35815" y="86868"/>
                </a:cubicBezTo>
                <a:cubicBezTo>
                  <a:pt x="16036" y="86868"/>
                  <a:pt x="0" y="67437"/>
                  <a:pt x="0" y="43433"/>
                </a:cubicBezTo>
                <a:close/>
              </a:path>
            </a:pathLst>
          </a:custGeom>
          <a:solidFill>
            <a:srgbClr val="C244C5">
              <a:alpha val="100000"/>
            </a:srgbClr>
          </a:solidFill>
          <a:ln w="914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" name="Freeform 108"/>
          <p:cNvSpPr/>
          <p:nvPr/>
        </p:nvSpPr>
        <p:spPr>
          <a:xfrm>
            <a:off x="3438144" y="3781045"/>
            <a:ext cx="260858" cy="223773"/>
          </a:xfrm>
          <a:custGeom>
            <a:avLst/>
            <a:gdLst/>
            <a:ahLst/>
            <a:cxnLst/>
            <a:rect l="0" t="0" r="0" b="0"/>
            <a:pathLst>
              <a:path w="260858" h="223773">
                <a:moveTo>
                  <a:pt x="0" y="0"/>
                </a:moveTo>
                <a:lnTo>
                  <a:pt x="260858" y="223773"/>
                </a:lnTo>
              </a:path>
            </a:pathLst>
          </a:custGeom>
          <a:noFill/>
          <a:ln w="9144" cap="flat" cmpd="sng">
            <a:solidFill>
              <a:srgbClr val="FF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" name="Freeform 109"/>
          <p:cNvSpPr/>
          <p:nvPr/>
        </p:nvSpPr>
        <p:spPr>
          <a:xfrm>
            <a:off x="3698747" y="4005073"/>
            <a:ext cx="1913382" cy="0"/>
          </a:xfrm>
          <a:custGeom>
            <a:avLst/>
            <a:gdLst/>
            <a:ahLst/>
            <a:cxnLst/>
            <a:rect l="0" t="0" r="0" b="0"/>
            <a:pathLst>
              <a:path w="1913382">
                <a:moveTo>
                  <a:pt x="0" y="0"/>
                </a:moveTo>
                <a:lnTo>
                  <a:pt x="1913382" y="0"/>
                </a:lnTo>
              </a:path>
            </a:pathLst>
          </a:custGeom>
          <a:noFill/>
          <a:ln w="9144" cap="flat" cmpd="sng">
            <a:solidFill>
              <a:srgbClr val="FF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" name="Freeform 110"/>
          <p:cNvSpPr/>
          <p:nvPr/>
        </p:nvSpPr>
        <p:spPr>
          <a:xfrm>
            <a:off x="3403091" y="3745993"/>
            <a:ext cx="71629" cy="86868"/>
          </a:xfrm>
          <a:custGeom>
            <a:avLst/>
            <a:gdLst/>
            <a:ahLst/>
            <a:cxnLst/>
            <a:rect l="0" t="0" r="0" b="0"/>
            <a:pathLst>
              <a:path w="71629" h="86868">
                <a:moveTo>
                  <a:pt x="0" y="43434"/>
                </a:moveTo>
                <a:cubicBezTo>
                  <a:pt x="0" y="19431"/>
                  <a:pt x="16003" y="0"/>
                  <a:pt x="35814" y="0"/>
                </a:cubicBezTo>
                <a:cubicBezTo>
                  <a:pt x="55626" y="0"/>
                  <a:pt x="71629" y="19431"/>
                  <a:pt x="71629" y="43434"/>
                </a:cubicBezTo>
                <a:cubicBezTo>
                  <a:pt x="71629" y="67437"/>
                  <a:pt x="55626" y="86868"/>
                  <a:pt x="35814" y="86868"/>
                </a:cubicBezTo>
                <a:cubicBezTo>
                  <a:pt x="16003" y="86868"/>
                  <a:pt x="0" y="67437"/>
                  <a:pt x="0" y="43434"/>
                </a:cubicBezTo>
                <a:close/>
              </a:path>
            </a:pathLst>
          </a:custGeom>
          <a:solidFill>
            <a:srgbClr val="FF0000">
              <a:alpha val="100000"/>
            </a:srgbClr>
          </a:solidFill>
          <a:ln w="914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" name="Freeform 111"/>
          <p:cNvSpPr/>
          <p:nvPr/>
        </p:nvSpPr>
        <p:spPr>
          <a:xfrm>
            <a:off x="6199632" y="2619756"/>
            <a:ext cx="260858" cy="223774"/>
          </a:xfrm>
          <a:custGeom>
            <a:avLst/>
            <a:gdLst/>
            <a:ahLst/>
            <a:cxnLst/>
            <a:rect l="0" t="0" r="0" b="0"/>
            <a:pathLst>
              <a:path w="260858" h="223774">
                <a:moveTo>
                  <a:pt x="0" y="0"/>
                </a:moveTo>
                <a:lnTo>
                  <a:pt x="260858" y="223774"/>
                </a:lnTo>
              </a:path>
            </a:pathLst>
          </a:custGeom>
          <a:noFill/>
          <a:ln w="9144" cap="flat" cmpd="sng">
            <a:solidFill>
              <a:srgbClr val="00206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" name="Freeform 112"/>
          <p:cNvSpPr/>
          <p:nvPr/>
        </p:nvSpPr>
        <p:spPr>
          <a:xfrm>
            <a:off x="6460235" y="2843785"/>
            <a:ext cx="1913383" cy="0"/>
          </a:xfrm>
          <a:custGeom>
            <a:avLst/>
            <a:gdLst/>
            <a:ahLst/>
            <a:cxnLst/>
            <a:rect l="0" t="0" r="0" b="0"/>
            <a:pathLst>
              <a:path w="1913383">
                <a:moveTo>
                  <a:pt x="0" y="0"/>
                </a:moveTo>
                <a:lnTo>
                  <a:pt x="1913383" y="0"/>
                </a:lnTo>
              </a:path>
            </a:pathLst>
          </a:custGeom>
          <a:noFill/>
          <a:ln w="9144" cap="flat" cmpd="sng">
            <a:solidFill>
              <a:srgbClr val="00206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" name="Freeform 113"/>
          <p:cNvSpPr/>
          <p:nvPr/>
        </p:nvSpPr>
        <p:spPr>
          <a:xfrm>
            <a:off x="6163055" y="2584704"/>
            <a:ext cx="71629" cy="86868"/>
          </a:xfrm>
          <a:custGeom>
            <a:avLst/>
            <a:gdLst/>
            <a:ahLst/>
            <a:cxnLst/>
            <a:rect l="0" t="0" r="0" b="0"/>
            <a:pathLst>
              <a:path w="71629" h="86868">
                <a:moveTo>
                  <a:pt x="0" y="43435"/>
                </a:moveTo>
                <a:cubicBezTo>
                  <a:pt x="0" y="19431"/>
                  <a:pt x="16003" y="0"/>
                  <a:pt x="35815" y="0"/>
                </a:cubicBezTo>
                <a:cubicBezTo>
                  <a:pt x="55627" y="0"/>
                  <a:pt x="71629" y="19431"/>
                  <a:pt x="71629" y="43435"/>
                </a:cubicBezTo>
                <a:cubicBezTo>
                  <a:pt x="71629" y="67437"/>
                  <a:pt x="55627" y="86868"/>
                  <a:pt x="35815" y="86868"/>
                </a:cubicBezTo>
                <a:cubicBezTo>
                  <a:pt x="16003" y="86868"/>
                  <a:pt x="0" y="67437"/>
                  <a:pt x="0" y="43435"/>
                </a:cubicBezTo>
                <a:close/>
              </a:path>
            </a:pathLst>
          </a:custGeom>
          <a:solidFill>
            <a:srgbClr val="002060">
              <a:alpha val="100000"/>
            </a:srgbClr>
          </a:solidFill>
          <a:ln w="914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" name="Freeform 114"/>
          <p:cNvSpPr/>
          <p:nvPr/>
        </p:nvSpPr>
        <p:spPr>
          <a:xfrm>
            <a:off x="19811" y="3092197"/>
            <a:ext cx="3064765" cy="832103"/>
          </a:xfrm>
          <a:custGeom>
            <a:avLst/>
            <a:gdLst/>
            <a:ahLst/>
            <a:cxnLst/>
            <a:rect l="0" t="0" r="0" b="0"/>
            <a:pathLst>
              <a:path w="3064765" h="832103">
                <a:moveTo>
                  <a:pt x="0" y="832103"/>
                </a:moveTo>
                <a:lnTo>
                  <a:pt x="3064765" y="832103"/>
                </a:lnTo>
                <a:lnTo>
                  <a:pt x="3064765" y="0"/>
                </a:lnTo>
                <a:lnTo>
                  <a:pt x="0" y="0"/>
                </a:lnTo>
                <a:lnTo>
                  <a:pt x="0" y="832103"/>
                </a:lnTo>
                <a:close/>
              </a:path>
            </a:pathLst>
          </a:custGeom>
          <a:noFill/>
          <a:ln w="9144" cap="flat" cmpd="sng">
            <a:solidFill>
              <a:srgbClr val="0070C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5" name="Picture 11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35044" y="2907310"/>
            <a:ext cx="764514" cy="737082"/>
          </a:xfrm>
          <a:prstGeom prst="rect">
            <a:avLst/>
          </a:prstGeom>
          <a:noFill/>
          <a:extLst/>
        </p:spPr>
      </p:pic>
      <p:sp>
        <p:nvSpPr>
          <p:cNvPr id="116" name="Freeform 116"/>
          <p:cNvSpPr/>
          <p:nvPr/>
        </p:nvSpPr>
        <p:spPr>
          <a:xfrm>
            <a:off x="4086605" y="2958847"/>
            <a:ext cx="611124" cy="583692"/>
          </a:xfrm>
          <a:custGeom>
            <a:avLst/>
            <a:gdLst/>
            <a:ahLst/>
            <a:cxnLst/>
            <a:rect l="0" t="0" r="0" b="0"/>
            <a:pathLst>
              <a:path w="611124" h="583692">
                <a:moveTo>
                  <a:pt x="0" y="291845"/>
                </a:moveTo>
                <a:cubicBezTo>
                  <a:pt x="0" y="130682"/>
                  <a:pt x="136779" y="0"/>
                  <a:pt x="305562" y="0"/>
                </a:cubicBezTo>
                <a:cubicBezTo>
                  <a:pt x="474346" y="0"/>
                  <a:pt x="611124" y="130682"/>
                  <a:pt x="611124" y="291845"/>
                </a:cubicBezTo>
                <a:cubicBezTo>
                  <a:pt x="611124" y="453008"/>
                  <a:pt x="474346" y="583692"/>
                  <a:pt x="305562" y="583692"/>
                </a:cubicBezTo>
                <a:cubicBezTo>
                  <a:pt x="136779" y="583692"/>
                  <a:pt x="0" y="453008"/>
                  <a:pt x="0" y="291845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14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" name="Freeform 117"/>
          <p:cNvSpPr/>
          <p:nvPr/>
        </p:nvSpPr>
        <p:spPr>
          <a:xfrm>
            <a:off x="4086605" y="2958847"/>
            <a:ext cx="611124" cy="583692"/>
          </a:xfrm>
          <a:custGeom>
            <a:avLst/>
            <a:gdLst/>
            <a:ahLst/>
            <a:cxnLst/>
            <a:rect l="0" t="0" r="0" b="0"/>
            <a:pathLst>
              <a:path w="611124" h="583692">
                <a:moveTo>
                  <a:pt x="0" y="291845"/>
                </a:moveTo>
                <a:cubicBezTo>
                  <a:pt x="0" y="130682"/>
                  <a:pt x="136779" y="0"/>
                  <a:pt x="305562" y="0"/>
                </a:cubicBezTo>
                <a:cubicBezTo>
                  <a:pt x="474346" y="0"/>
                  <a:pt x="611124" y="130682"/>
                  <a:pt x="611124" y="291845"/>
                </a:cubicBezTo>
                <a:cubicBezTo>
                  <a:pt x="611124" y="453008"/>
                  <a:pt x="474346" y="583692"/>
                  <a:pt x="305562" y="583692"/>
                </a:cubicBezTo>
                <a:cubicBezTo>
                  <a:pt x="136779" y="583692"/>
                  <a:pt x="0" y="453008"/>
                  <a:pt x="0" y="291845"/>
                </a:cubicBezTo>
                <a:close/>
              </a:path>
            </a:pathLst>
          </a:custGeom>
          <a:noFill/>
          <a:ln w="25907" cap="flat" cmpd="sng">
            <a:solidFill>
              <a:srgbClr val="C0504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8" name="Picture 11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06110" y="3016309"/>
            <a:ext cx="221193" cy="522070"/>
          </a:xfrm>
          <a:prstGeom prst="rect">
            <a:avLst/>
          </a:prstGeom>
          <a:noFill/>
          <a:extLst/>
        </p:spPr>
      </p:pic>
      <p:pic>
        <p:nvPicPr>
          <p:cNvPr id="119" name="Picture 119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6988" y="2961145"/>
            <a:ext cx="710171" cy="701027"/>
          </a:xfrm>
          <a:prstGeom prst="rect">
            <a:avLst/>
          </a:prstGeom>
          <a:noFill/>
          <a:extLst/>
        </p:spPr>
      </p:pic>
      <p:pic>
        <p:nvPicPr>
          <p:cNvPr id="120" name="Picture 120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82896" y="2987040"/>
            <a:ext cx="608076" cy="598931"/>
          </a:xfrm>
          <a:prstGeom prst="rect">
            <a:avLst/>
          </a:prstGeom>
          <a:noFill/>
          <a:extLst/>
        </p:spPr>
      </p:pic>
      <p:sp>
        <p:nvSpPr>
          <p:cNvPr id="121" name="Freeform 121"/>
          <p:cNvSpPr/>
          <p:nvPr/>
        </p:nvSpPr>
        <p:spPr>
          <a:xfrm>
            <a:off x="71627" y="5132832"/>
            <a:ext cx="3063240" cy="830580"/>
          </a:xfrm>
          <a:custGeom>
            <a:avLst/>
            <a:gdLst/>
            <a:ahLst/>
            <a:cxnLst/>
            <a:rect l="0" t="0" r="0" b="0"/>
            <a:pathLst>
              <a:path w="3063240" h="830580">
                <a:moveTo>
                  <a:pt x="0" y="830580"/>
                </a:moveTo>
                <a:lnTo>
                  <a:pt x="3063240" y="830580"/>
                </a:lnTo>
                <a:lnTo>
                  <a:pt x="3063240" y="0"/>
                </a:lnTo>
                <a:lnTo>
                  <a:pt x="0" y="0"/>
                </a:lnTo>
                <a:lnTo>
                  <a:pt x="0" y="830580"/>
                </a:lnTo>
                <a:close/>
              </a:path>
            </a:pathLst>
          </a:custGeom>
          <a:noFill/>
          <a:ln w="9144" cap="flat" cmpd="sng">
            <a:solidFill>
              <a:srgbClr val="0070C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" name="Freeform 122"/>
          <p:cNvSpPr/>
          <p:nvPr/>
        </p:nvSpPr>
        <p:spPr>
          <a:xfrm>
            <a:off x="15240" y="4283964"/>
            <a:ext cx="3064764" cy="585216"/>
          </a:xfrm>
          <a:custGeom>
            <a:avLst/>
            <a:gdLst/>
            <a:ahLst/>
            <a:cxnLst/>
            <a:rect l="0" t="0" r="0" b="0"/>
            <a:pathLst>
              <a:path w="3064764" h="585216">
                <a:moveTo>
                  <a:pt x="0" y="585216"/>
                </a:moveTo>
                <a:lnTo>
                  <a:pt x="3064764" y="585216"/>
                </a:lnTo>
                <a:lnTo>
                  <a:pt x="3064764" y="0"/>
                </a:lnTo>
                <a:lnTo>
                  <a:pt x="0" y="0"/>
                </a:lnTo>
                <a:lnTo>
                  <a:pt x="0" y="585216"/>
                </a:lnTo>
                <a:close/>
              </a:path>
            </a:pathLst>
          </a:custGeom>
          <a:noFill/>
          <a:ln w="9144" cap="flat" cmpd="sng">
            <a:solidFill>
              <a:srgbClr val="0070C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" name="Freeform 123"/>
          <p:cNvSpPr/>
          <p:nvPr/>
        </p:nvSpPr>
        <p:spPr>
          <a:xfrm>
            <a:off x="6106667" y="2970277"/>
            <a:ext cx="2891028" cy="1075944"/>
          </a:xfrm>
          <a:custGeom>
            <a:avLst/>
            <a:gdLst/>
            <a:ahLst/>
            <a:cxnLst/>
            <a:rect l="0" t="0" r="0" b="0"/>
            <a:pathLst>
              <a:path w="2891028" h="1075944">
                <a:moveTo>
                  <a:pt x="0" y="1075944"/>
                </a:moveTo>
                <a:lnTo>
                  <a:pt x="2891028" y="1075944"/>
                </a:lnTo>
                <a:lnTo>
                  <a:pt x="2891028" y="0"/>
                </a:lnTo>
                <a:lnTo>
                  <a:pt x="0" y="0"/>
                </a:lnTo>
                <a:lnTo>
                  <a:pt x="0" y="1075944"/>
                </a:lnTo>
                <a:close/>
              </a:path>
            </a:pathLst>
          </a:custGeom>
          <a:noFill/>
          <a:ln w="9144" cap="flat" cmpd="sng">
            <a:solidFill>
              <a:srgbClr val="0070C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" name="Freeform 124"/>
          <p:cNvSpPr/>
          <p:nvPr/>
        </p:nvSpPr>
        <p:spPr>
          <a:xfrm>
            <a:off x="6056376" y="4178808"/>
            <a:ext cx="2941320" cy="585216"/>
          </a:xfrm>
          <a:custGeom>
            <a:avLst/>
            <a:gdLst/>
            <a:ahLst/>
            <a:cxnLst/>
            <a:rect l="0" t="0" r="0" b="0"/>
            <a:pathLst>
              <a:path w="2941320" h="585216">
                <a:moveTo>
                  <a:pt x="0" y="585216"/>
                </a:moveTo>
                <a:lnTo>
                  <a:pt x="2941320" y="585216"/>
                </a:lnTo>
                <a:lnTo>
                  <a:pt x="2941320" y="0"/>
                </a:lnTo>
                <a:lnTo>
                  <a:pt x="0" y="0"/>
                </a:lnTo>
                <a:lnTo>
                  <a:pt x="0" y="585216"/>
                </a:lnTo>
                <a:close/>
              </a:path>
            </a:pathLst>
          </a:custGeom>
          <a:noFill/>
          <a:ln w="9144" cap="flat" cmpd="sng">
            <a:solidFill>
              <a:srgbClr val="0070C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" name="Freeform 125"/>
          <p:cNvSpPr/>
          <p:nvPr/>
        </p:nvSpPr>
        <p:spPr>
          <a:xfrm>
            <a:off x="6056376" y="4922521"/>
            <a:ext cx="2958084" cy="1077468"/>
          </a:xfrm>
          <a:custGeom>
            <a:avLst/>
            <a:gdLst/>
            <a:ahLst/>
            <a:cxnLst/>
            <a:rect l="0" t="0" r="0" b="0"/>
            <a:pathLst>
              <a:path w="2958084" h="1077468">
                <a:moveTo>
                  <a:pt x="0" y="1077468"/>
                </a:moveTo>
                <a:lnTo>
                  <a:pt x="2958084" y="1077468"/>
                </a:lnTo>
                <a:lnTo>
                  <a:pt x="2958084" y="0"/>
                </a:lnTo>
                <a:lnTo>
                  <a:pt x="0" y="0"/>
                </a:lnTo>
                <a:lnTo>
                  <a:pt x="0" y="1077468"/>
                </a:lnTo>
                <a:close/>
              </a:path>
            </a:pathLst>
          </a:custGeom>
          <a:noFill/>
          <a:ln w="9144" cap="flat" cmpd="sng">
            <a:solidFill>
              <a:srgbClr val="0070C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6" name="Picture 126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89223" y="2910358"/>
            <a:ext cx="770635" cy="737082"/>
          </a:xfrm>
          <a:prstGeom prst="rect">
            <a:avLst/>
          </a:prstGeom>
          <a:noFill/>
          <a:extLst/>
        </p:spPr>
      </p:pic>
      <p:sp>
        <p:nvSpPr>
          <p:cNvPr id="127" name="Freeform 127"/>
          <p:cNvSpPr/>
          <p:nvPr/>
        </p:nvSpPr>
        <p:spPr>
          <a:xfrm>
            <a:off x="3240785" y="2961895"/>
            <a:ext cx="617220" cy="583691"/>
          </a:xfrm>
          <a:custGeom>
            <a:avLst/>
            <a:gdLst/>
            <a:ahLst/>
            <a:cxnLst/>
            <a:rect l="0" t="0" r="0" b="0"/>
            <a:pathLst>
              <a:path w="617220" h="583691">
                <a:moveTo>
                  <a:pt x="0" y="291846"/>
                </a:moveTo>
                <a:cubicBezTo>
                  <a:pt x="0" y="130683"/>
                  <a:pt x="138176" y="0"/>
                  <a:pt x="308611" y="0"/>
                </a:cubicBezTo>
                <a:cubicBezTo>
                  <a:pt x="479044" y="0"/>
                  <a:pt x="617220" y="130683"/>
                  <a:pt x="617220" y="291846"/>
                </a:cubicBezTo>
                <a:cubicBezTo>
                  <a:pt x="617220" y="453009"/>
                  <a:pt x="479044" y="583691"/>
                  <a:pt x="308611" y="583691"/>
                </a:cubicBezTo>
                <a:cubicBezTo>
                  <a:pt x="138176" y="583691"/>
                  <a:pt x="0" y="453009"/>
                  <a:pt x="0" y="291846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14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" name="Freeform 128"/>
          <p:cNvSpPr/>
          <p:nvPr/>
        </p:nvSpPr>
        <p:spPr>
          <a:xfrm>
            <a:off x="3240785" y="2961895"/>
            <a:ext cx="617220" cy="583691"/>
          </a:xfrm>
          <a:custGeom>
            <a:avLst/>
            <a:gdLst/>
            <a:ahLst/>
            <a:cxnLst/>
            <a:rect l="0" t="0" r="0" b="0"/>
            <a:pathLst>
              <a:path w="617220" h="583691">
                <a:moveTo>
                  <a:pt x="0" y="291846"/>
                </a:moveTo>
                <a:cubicBezTo>
                  <a:pt x="0" y="130683"/>
                  <a:pt x="138176" y="0"/>
                  <a:pt x="308611" y="0"/>
                </a:cubicBezTo>
                <a:cubicBezTo>
                  <a:pt x="479044" y="0"/>
                  <a:pt x="617220" y="130683"/>
                  <a:pt x="617220" y="291846"/>
                </a:cubicBezTo>
                <a:cubicBezTo>
                  <a:pt x="617220" y="453009"/>
                  <a:pt x="479044" y="583691"/>
                  <a:pt x="308611" y="583691"/>
                </a:cubicBezTo>
                <a:cubicBezTo>
                  <a:pt x="138176" y="583691"/>
                  <a:pt x="0" y="453009"/>
                  <a:pt x="0" y="291846"/>
                </a:cubicBezTo>
                <a:close/>
              </a:path>
            </a:pathLst>
          </a:custGeom>
          <a:noFill/>
          <a:ln w="25907" cap="flat" cmpd="sng">
            <a:solidFill>
              <a:srgbClr val="4F81B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9" name="Picture 129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42923" y="3024430"/>
            <a:ext cx="484465" cy="456819"/>
          </a:xfrm>
          <a:prstGeom prst="rect">
            <a:avLst/>
          </a:prstGeom>
          <a:noFill/>
          <a:extLst/>
        </p:spPr>
      </p:pic>
      <p:sp>
        <p:nvSpPr>
          <p:cNvPr id="130" name="Freeform 130"/>
          <p:cNvSpPr/>
          <p:nvPr/>
        </p:nvSpPr>
        <p:spPr>
          <a:xfrm>
            <a:off x="3403091" y="4335780"/>
            <a:ext cx="2427732" cy="338328"/>
          </a:xfrm>
          <a:custGeom>
            <a:avLst/>
            <a:gdLst/>
            <a:ahLst/>
            <a:cxnLst/>
            <a:rect l="0" t="0" r="0" b="0"/>
            <a:pathLst>
              <a:path w="2427732" h="338328">
                <a:moveTo>
                  <a:pt x="0" y="338328"/>
                </a:moveTo>
                <a:lnTo>
                  <a:pt x="2427732" y="338328"/>
                </a:lnTo>
                <a:lnTo>
                  <a:pt x="2427732" y="0"/>
                </a:lnTo>
                <a:lnTo>
                  <a:pt x="0" y="0"/>
                </a:lnTo>
                <a:lnTo>
                  <a:pt x="0" y="338328"/>
                </a:lnTo>
                <a:close/>
              </a:path>
            </a:pathLst>
          </a:custGeom>
          <a:noFill/>
          <a:ln w="9144" cap="flat" cmpd="sng">
            <a:solidFill>
              <a:srgbClr val="0070C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1" name="Freeform 131"/>
          <p:cNvSpPr/>
          <p:nvPr/>
        </p:nvSpPr>
        <p:spPr>
          <a:xfrm>
            <a:off x="3398520" y="4823461"/>
            <a:ext cx="2432304" cy="338328"/>
          </a:xfrm>
          <a:custGeom>
            <a:avLst/>
            <a:gdLst/>
            <a:ahLst/>
            <a:cxnLst/>
            <a:rect l="0" t="0" r="0" b="0"/>
            <a:pathLst>
              <a:path w="2432304" h="338328">
                <a:moveTo>
                  <a:pt x="0" y="338328"/>
                </a:moveTo>
                <a:lnTo>
                  <a:pt x="2432304" y="338328"/>
                </a:lnTo>
                <a:lnTo>
                  <a:pt x="2432304" y="0"/>
                </a:lnTo>
                <a:lnTo>
                  <a:pt x="0" y="0"/>
                </a:lnTo>
                <a:lnTo>
                  <a:pt x="0" y="338328"/>
                </a:lnTo>
                <a:close/>
              </a:path>
            </a:pathLst>
          </a:custGeom>
          <a:noFill/>
          <a:ln w="9144" cap="flat" cmpd="sng">
            <a:solidFill>
              <a:srgbClr val="0070C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" name="Freeform 132"/>
          <p:cNvSpPr/>
          <p:nvPr/>
        </p:nvSpPr>
        <p:spPr>
          <a:xfrm>
            <a:off x="3403091" y="5329428"/>
            <a:ext cx="2423160" cy="338328"/>
          </a:xfrm>
          <a:custGeom>
            <a:avLst/>
            <a:gdLst/>
            <a:ahLst/>
            <a:cxnLst/>
            <a:rect l="0" t="0" r="0" b="0"/>
            <a:pathLst>
              <a:path w="2423160" h="338328">
                <a:moveTo>
                  <a:pt x="0" y="338328"/>
                </a:moveTo>
                <a:lnTo>
                  <a:pt x="2423160" y="338328"/>
                </a:lnTo>
                <a:lnTo>
                  <a:pt x="2423160" y="0"/>
                </a:lnTo>
                <a:lnTo>
                  <a:pt x="0" y="0"/>
                </a:lnTo>
                <a:lnTo>
                  <a:pt x="0" y="338328"/>
                </a:lnTo>
                <a:close/>
              </a:path>
            </a:pathLst>
          </a:custGeom>
          <a:noFill/>
          <a:ln w="9144" cap="flat" cmpd="sng">
            <a:solidFill>
              <a:srgbClr val="0070C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3" name="Picture 133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8616" y="5977128"/>
            <a:ext cx="771144" cy="880872"/>
          </a:xfrm>
          <a:prstGeom prst="rect">
            <a:avLst/>
          </a:prstGeom>
          <a:noFill/>
          <a:extLst/>
        </p:spPr>
      </p:pic>
      <p:pic>
        <p:nvPicPr>
          <p:cNvPr id="134" name="Picture 134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69664" y="5693665"/>
            <a:ext cx="848867" cy="925067"/>
          </a:xfrm>
          <a:prstGeom prst="rect">
            <a:avLst/>
          </a:prstGeom>
          <a:noFill/>
          <a:extLst/>
        </p:spPr>
      </p:pic>
      <p:pic>
        <p:nvPicPr>
          <p:cNvPr id="135" name="Picture 135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26452" y="6012179"/>
            <a:ext cx="783336" cy="810768"/>
          </a:xfrm>
          <a:prstGeom prst="rect">
            <a:avLst/>
          </a:prstGeom>
          <a:noFill/>
          <a:extLst/>
        </p:spPr>
      </p:pic>
      <p:pic>
        <p:nvPicPr>
          <p:cNvPr id="136" name="Picture 136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34019" y="0"/>
            <a:ext cx="621309" cy="921003"/>
          </a:xfrm>
          <a:prstGeom prst="rect">
            <a:avLst/>
          </a:prstGeom>
          <a:noFill/>
          <a:extLst/>
        </p:spPr>
      </p:pic>
      <p:sp>
        <p:nvSpPr>
          <p:cNvPr id="137" name="Freeform 137"/>
          <p:cNvSpPr/>
          <p:nvPr/>
        </p:nvSpPr>
        <p:spPr>
          <a:xfrm>
            <a:off x="8085581" y="19050"/>
            <a:ext cx="467868" cy="800100"/>
          </a:xfrm>
          <a:custGeom>
            <a:avLst/>
            <a:gdLst/>
            <a:ahLst/>
            <a:cxnLst/>
            <a:rect l="0" t="0" r="0" b="0"/>
            <a:pathLst>
              <a:path w="467868" h="800100">
                <a:moveTo>
                  <a:pt x="0" y="800100"/>
                </a:moveTo>
                <a:lnTo>
                  <a:pt x="467868" y="800100"/>
                </a:lnTo>
                <a:lnTo>
                  <a:pt x="467868" y="0"/>
                </a:lnTo>
                <a:lnTo>
                  <a:pt x="0" y="0"/>
                </a:lnTo>
                <a:lnTo>
                  <a:pt x="0" y="800100"/>
                </a:lnTo>
                <a:close/>
              </a:path>
            </a:pathLst>
          </a:custGeom>
          <a:solidFill>
            <a:srgbClr val="C00000">
              <a:alpha val="100000"/>
            </a:srgbClr>
          </a:solidFill>
          <a:ln w="914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8" name="Picture 138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21065" y="0"/>
            <a:ext cx="596900" cy="883665"/>
          </a:xfrm>
          <a:prstGeom prst="rect">
            <a:avLst/>
          </a:prstGeom>
          <a:noFill/>
          <a:extLst/>
        </p:spPr>
      </p:pic>
      <p:pic>
        <p:nvPicPr>
          <p:cNvPr id="139" name="Picture 139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88756" y="0"/>
            <a:ext cx="555243" cy="921003"/>
          </a:xfrm>
          <a:prstGeom prst="rect">
            <a:avLst/>
          </a:prstGeom>
          <a:noFill/>
          <a:extLst/>
        </p:spPr>
      </p:pic>
      <p:sp>
        <p:nvSpPr>
          <p:cNvPr id="140" name="Freeform 140"/>
          <p:cNvSpPr/>
          <p:nvPr/>
        </p:nvSpPr>
        <p:spPr>
          <a:xfrm>
            <a:off x="8640318" y="19050"/>
            <a:ext cx="458724" cy="800100"/>
          </a:xfrm>
          <a:custGeom>
            <a:avLst/>
            <a:gdLst/>
            <a:ahLst/>
            <a:cxnLst/>
            <a:rect l="0" t="0" r="0" b="0"/>
            <a:pathLst>
              <a:path w="458724" h="800100">
                <a:moveTo>
                  <a:pt x="0" y="800100"/>
                </a:moveTo>
                <a:lnTo>
                  <a:pt x="458724" y="800100"/>
                </a:lnTo>
                <a:lnTo>
                  <a:pt x="458724" y="0"/>
                </a:lnTo>
                <a:lnTo>
                  <a:pt x="0" y="0"/>
                </a:lnTo>
                <a:lnTo>
                  <a:pt x="0" y="800100"/>
                </a:lnTo>
                <a:close/>
              </a:path>
            </a:pathLst>
          </a:custGeom>
          <a:solidFill>
            <a:srgbClr val="95B3D7">
              <a:alpha val="100000"/>
            </a:srgbClr>
          </a:solidFill>
          <a:ln w="2590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1" name="Picture 141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75802" y="0"/>
            <a:ext cx="568197" cy="883665"/>
          </a:xfrm>
          <a:prstGeom prst="rect">
            <a:avLst/>
          </a:prstGeom>
          <a:noFill/>
          <a:extLst/>
        </p:spPr>
      </p:pic>
      <p:sp>
        <p:nvSpPr>
          <p:cNvPr id="142" name="Freeform 142"/>
          <p:cNvSpPr/>
          <p:nvPr/>
        </p:nvSpPr>
        <p:spPr>
          <a:xfrm>
            <a:off x="24383" y="18289"/>
            <a:ext cx="1094233" cy="800100"/>
          </a:xfrm>
          <a:custGeom>
            <a:avLst/>
            <a:gdLst/>
            <a:ahLst/>
            <a:cxnLst/>
            <a:rect l="0" t="0" r="0" b="0"/>
            <a:pathLst>
              <a:path w="1094233" h="800100">
                <a:moveTo>
                  <a:pt x="0" y="800100"/>
                </a:moveTo>
                <a:lnTo>
                  <a:pt x="1094233" y="800100"/>
                </a:lnTo>
                <a:lnTo>
                  <a:pt x="1094233" y="0"/>
                </a:lnTo>
                <a:lnTo>
                  <a:pt x="0" y="0"/>
                </a:lnTo>
                <a:lnTo>
                  <a:pt x="0" y="8001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2590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3" name="Picture 143"/>
          <p:cNvPicPr>
            <a:picLocks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3" y="18314"/>
            <a:ext cx="1094232" cy="796010"/>
          </a:xfrm>
          <a:prstGeom prst="rect">
            <a:avLst/>
          </a:prstGeom>
          <a:noFill/>
          <a:extLst/>
        </p:spPr>
      </p:pic>
      <p:sp>
        <p:nvSpPr>
          <p:cNvPr id="144" name="Rectangle 144"/>
          <p:cNvSpPr/>
          <p:nvPr/>
        </p:nvSpPr>
        <p:spPr>
          <a:xfrm>
            <a:off x="1711198" y="140335"/>
            <a:ext cx="5815177" cy="54864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1" i="0" spc="0" baseline="0" dirty="0">
                <a:solidFill>
                  <a:srgbClr val="002060"/>
                </a:solidFill>
                <a:latin typeface="Calibri-Bold"/>
              </a:rPr>
              <a:t>Сис</a:t>
            </a:r>
            <a:r>
              <a:rPr lang="en-US" sz="1800" b="1" i="0" spc="-12" baseline="0" dirty="0">
                <a:solidFill>
                  <a:srgbClr val="002060"/>
                </a:solidFill>
                <a:latin typeface="Calibri-Bold"/>
              </a:rPr>
              <a:t>т</a:t>
            </a:r>
            <a:r>
              <a:rPr lang="en-US" sz="1800" b="1" i="0" spc="0" baseline="0" dirty="0">
                <a:solidFill>
                  <a:srgbClr val="002060"/>
                </a:solidFill>
                <a:latin typeface="Calibri-Bold"/>
              </a:rPr>
              <a:t>ема</a:t>
            </a:r>
            <a:r>
              <a:rPr lang="en-US" sz="1800" b="1" i="0" spc="-10" baseline="0" dirty="0">
                <a:solidFill>
                  <a:srgbClr val="002060"/>
                </a:solidFill>
                <a:latin typeface="Calibri-Bold"/>
              </a:rPr>
              <a:t> </a:t>
            </a:r>
            <a:r>
              <a:rPr lang="en-US" sz="1800" b="1" i="0" spc="-30" baseline="0" dirty="0">
                <a:solidFill>
                  <a:srgbClr val="002060"/>
                </a:solidFill>
                <a:latin typeface="Calibri-Bold"/>
              </a:rPr>
              <a:t>э</a:t>
            </a:r>
            <a:r>
              <a:rPr lang="en-US" sz="1800" b="1" i="0" spc="0" baseline="0" dirty="0">
                <a:solidFill>
                  <a:srgbClr val="002060"/>
                </a:solidFill>
                <a:latin typeface="Calibri-Bold"/>
              </a:rPr>
              <a:t>лектронно</a:t>
            </a:r>
            <a:r>
              <a:rPr lang="en-US" sz="1800" b="1" i="0" spc="-14" baseline="0" dirty="0">
                <a:solidFill>
                  <a:srgbClr val="002060"/>
                </a:solidFill>
                <a:latin typeface="Calibri-Bold"/>
              </a:rPr>
              <a:t>г</a:t>
            </a:r>
            <a:r>
              <a:rPr lang="en-US" sz="1800" b="1" i="0" spc="0" baseline="0" dirty="0">
                <a:solidFill>
                  <a:srgbClr val="002060"/>
                </a:solidFill>
                <a:latin typeface="Calibri-Bold"/>
              </a:rPr>
              <a:t>о</a:t>
            </a:r>
            <a:r>
              <a:rPr lang="en-US" sz="1800" b="1" i="0" spc="-30" baseline="0" dirty="0">
                <a:solidFill>
                  <a:srgbClr val="002060"/>
                </a:solidFill>
                <a:latin typeface="Calibri-Bold"/>
              </a:rPr>
              <a:t> </a:t>
            </a:r>
            <a:r>
              <a:rPr lang="en-US" sz="1800" b="1" i="0" spc="0" baseline="0" dirty="0">
                <a:solidFill>
                  <a:srgbClr val="002060"/>
                </a:solidFill>
                <a:latin typeface="Calibri-Bold"/>
              </a:rPr>
              <a:t>сл</a:t>
            </a:r>
            <a:r>
              <a:rPr lang="en-US" sz="1800" b="1" i="0" spc="-12" baseline="0" dirty="0">
                <a:solidFill>
                  <a:srgbClr val="002060"/>
                </a:solidFill>
                <a:latin typeface="Calibri-Bold"/>
              </a:rPr>
              <a:t>е</a:t>
            </a:r>
            <a:r>
              <a:rPr lang="en-US" sz="1800" b="1" i="0" spc="-18" baseline="0" dirty="0">
                <a:solidFill>
                  <a:srgbClr val="002060"/>
                </a:solidFill>
                <a:latin typeface="Calibri-Bold"/>
              </a:rPr>
              <a:t>ж</a:t>
            </a:r>
            <a:r>
              <a:rPr lang="en-US" sz="1800" b="1" i="0" spc="0" baseline="0" dirty="0">
                <a:solidFill>
                  <a:srgbClr val="002060"/>
                </a:solidFill>
                <a:latin typeface="Calibri-Bold"/>
              </a:rPr>
              <a:t>ения</a:t>
            </a:r>
            <a:r>
              <a:rPr lang="en-US" sz="1800" b="1" i="0" spc="-23" baseline="0" dirty="0">
                <a:solidFill>
                  <a:srgbClr val="002060"/>
                </a:solidFill>
                <a:latin typeface="Calibri-Bold"/>
              </a:rPr>
              <a:t> </a:t>
            </a:r>
            <a:r>
              <a:rPr lang="en-US" sz="1800" b="1" i="0" spc="0" baseline="0" dirty="0">
                <a:solidFill>
                  <a:srgbClr val="002060"/>
                </a:solidFill>
                <a:latin typeface="Calibri-Bold"/>
              </a:rPr>
              <a:t>за распространенностью </a:t>
            </a:r>
          </a:p>
          <a:p>
            <a:pPr marL="1707133">
              <a:lnSpc>
                <a:spcPts val="2160"/>
              </a:lnSpc>
            </a:pPr>
            <a:r>
              <a:rPr lang="en-US" sz="1800" b="1" i="0" spc="0" baseline="0" dirty="0">
                <a:solidFill>
                  <a:srgbClr val="002060"/>
                </a:solidFill>
                <a:latin typeface="Calibri-Bold"/>
              </a:rPr>
              <a:t>ВИЧ-инфекции</a:t>
            </a:r>
            <a:r>
              <a:rPr lang="en-US" sz="1800" b="1" i="0" spc="-10" baseline="0" dirty="0">
                <a:solidFill>
                  <a:srgbClr val="002060"/>
                </a:solidFill>
                <a:latin typeface="Calibri-Bold"/>
              </a:rPr>
              <a:t> </a:t>
            </a:r>
            <a:r>
              <a:rPr lang="en-US" sz="1800" b="1" i="0" spc="0" baseline="0" dirty="0">
                <a:solidFill>
                  <a:srgbClr val="002060"/>
                </a:solidFill>
                <a:latin typeface="Calibri-Bold"/>
              </a:rPr>
              <a:t> (е-ДЭН)</a:t>
            </a:r>
          </a:p>
        </p:txBody>
      </p:sp>
      <p:sp>
        <p:nvSpPr>
          <p:cNvPr id="147" name="Rectangle 147"/>
          <p:cNvSpPr/>
          <p:nvPr/>
        </p:nvSpPr>
        <p:spPr>
          <a:xfrm>
            <a:off x="663244" y="1475196"/>
            <a:ext cx="6919236" cy="51625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="1" i="0" spc="0" baseline="0" dirty="0">
                <a:solidFill>
                  <a:srgbClr val="002060"/>
                </a:solidFill>
                <a:latin typeface="Arial"/>
              </a:rPr>
              <a:t>Цель е-ДЭН </a:t>
            </a:r>
            <a:r>
              <a:rPr lang="en-US" sz="1596" b="1" i="0" spc="464" baseline="0" dirty="0">
                <a:solidFill>
                  <a:srgbClr val="002060"/>
                </a:solidFill>
                <a:latin typeface="Arial"/>
              </a:rPr>
              <a:t>-</a:t>
            </a:r>
            <a:r>
              <a:rPr lang="en-US" sz="1596" b="0" i="0" spc="0" baseline="0" dirty="0">
                <a:solidFill>
                  <a:srgbClr val="002060"/>
                </a:solidFill>
                <a:latin typeface="Times New Roman"/>
              </a:rPr>
              <a:t>совершенст</a:t>
            </a:r>
            <a:r>
              <a:rPr lang="en-US" sz="1596" b="0" i="0" spc="-14" baseline="0" dirty="0">
                <a:solidFill>
                  <a:srgbClr val="002060"/>
                </a:solidFill>
                <a:latin typeface="Times New Roman"/>
              </a:rPr>
              <a:t>в</a:t>
            </a:r>
            <a:r>
              <a:rPr lang="en-US" sz="1596" b="0" i="0" spc="0" baseline="0" dirty="0">
                <a:solidFill>
                  <a:srgbClr val="002060"/>
                </a:solidFill>
                <a:latin typeface="Times New Roman"/>
              </a:rPr>
              <a:t>о</a:t>
            </a:r>
            <a:r>
              <a:rPr lang="en-US" sz="1596" b="0" i="0" spc="-20" baseline="0" dirty="0">
                <a:solidFill>
                  <a:srgbClr val="002060"/>
                </a:solidFill>
                <a:latin typeface="Times New Roman"/>
              </a:rPr>
              <a:t>в</a:t>
            </a:r>
            <a:r>
              <a:rPr lang="en-US" sz="1596" b="0" i="0" spc="0" baseline="0" dirty="0">
                <a:solidFill>
                  <a:srgbClr val="002060"/>
                </a:solidFill>
                <a:latin typeface="Times New Roman"/>
              </a:rPr>
              <a:t>ание сбора и обраб</a:t>
            </a:r>
            <a:r>
              <a:rPr lang="en-US" sz="1596" b="0" i="0" spc="-14" baseline="0" dirty="0">
                <a:solidFill>
                  <a:srgbClr val="002060"/>
                </a:solidFill>
                <a:latin typeface="Times New Roman"/>
              </a:rPr>
              <a:t>о</a:t>
            </a:r>
            <a:r>
              <a:rPr lang="en-US" sz="1596" b="0" i="0" spc="0" baseline="0" dirty="0">
                <a:solidFill>
                  <a:srgbClr val="002060"/>
                </a:solidFill>
                <a:latin typeface="Times New Roman"/>
              </a:rPr>
              <a:t>тки данных ДЭН ср</a:t>
            </a:r>
            <a:r>
              <a:rPr lang="en-US" sz="1596" b="0" i="0" spc="-23" baseline="0" dirty="0">
                <a:solidFill>
                  <a:srgbClr val="002060"/>
                </a:solidFill>
                <a:latin typeface="Times New Roman"/>
              </a:rPr>
              <a:t>е</a:t>
            </a:r>
            <a:r>
              <a:rPr lang="en-US" sz="1596" b="0" i="0" spc="0" baseline="0" dirty="0">
                <a:solidFill>
                  <a:srgbClr val="002060"/>
                </a:solidFill>
                <a:latin typeface="Times New Roman"/>
              </a:rPr>
              <a:t>ди вс</a:t>
            </a:r>
            <a:r>
              <a:rPr lang="en-US" sz="1596" b="0" i="0" spc="-23" baseline="0" dirty="0">
                <a:solidFill>
                  <a:srgbClr val="002060"/>
                </a:solidFill>
                <a:latin typeface="Times New Roman"/>
              </a:rPr>
              <a:t>е</a:t>
            </a:r>
            <a:r>
              <a:rPr lang="en-US" sz="1596" b="0" i="0" spc="0" baseline="0" dirty="0">
                <a:solidFill>
                  <a:srgbClr val="002060"/>
                </a:solidFill>
                <a:latin typeface="Times New Roman"/>
              </a:rPr>
              <a:t>х </a:t>
            </a:r>
          </a:p>
          <a:p>
            <a:pPr marL="0">
              <a:lnSpc>
                <a:spcPts val="1919"/>
              </a:lnSpc>
            </a:pPr>
            <a:r>
              <a:rPr lang="en-US" sz="1596" b="0" i="0" spc="0" baseline="0" dirty="0">
                <a:solidFill>
                  <a:srgbClr val="002060"/>
                </a:solidFill>
                <a:latin typeface="Times New Roman"/>
              </a:rPr>
              <a:t>дозорных г</a:t>
            </a:r>
            <a:r>
              <a:rPr lang="en-US" sz="1596" b="0" i="0" spc="-15" baseline="0" dirty="0">
                <a:solidFill>
                  <a:srgbClr val="002060"/>
                </a:solidFill>
                <a:latin typeface="Times New Roman"/>
              </a:rPr>
              <a:t>р</a:t>
            </a:r>
            <a:r>
              <a:rPr lang="en-US" sz="1596" b="0" i="0" spc="0" baseline="0" dirty="0">
                <a:solidFill>
                  <a:srgbClr val="002060"/>
                </a:solidFill>
                <a:latin typeface="Times New Roman"/>
              </a:rPr>
              <a:t>упп путем применения веб-системы</a:t>
            </a:r>
          </a:p>
        </p:txBody>
      </p:sp>
      <p:sp>
        <p:nvSpPr>
          <p:cNvPr id="148" name="Rectangle 148"/>
          <p:cNvSpPr/>
          <p:nvPr/>
        </p:nvSpPr>
        <p:spPr>
          <a:xfrm>
            <a:off x="111556" y="3110308"/>
            <a:ext cx="2799582" cy="7569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="0" i="0" spc="-145" baseline="0" dirty="0">
                <a:solidFill>
                  <a:srgbClr val="002060"/>
                </a:solidFill>
                <a:latin typeface="TimesNewRomanPSMT"/>
              </a:rPr>
              <a:t>У</a:t>
            </a:r>
            <a:r>
              <a:rPr lang="en-US" sz="1596" b="0" i="0" spc="0" baseline="0" dirty="0">
                <a:solidFill>
                  <a:srgbClr val="002060"/>
                </a:solidFill>
                <a:latin typeface="TimesNewRomanPSMT"/>
              </a:rPr>
              <a:t>простить процессы вв</a:t>
            </a:r>
            <a:r>
              <a:rPr lang="en-US" sz="1596" b="0" i="0" spc="-41" baseline="0" dirty="0">
                <a:solidFill>
                  <a:srgbClr val="002060"/>
                </a:solidFill>
                <a:latin typeface="TimesNewRomanPSMT"/>
              </a:rPr>
              <a:t>о</a:t>
            </a:r>
            <a:r>
              <a:rPr lang="en-US" sz="1596" b="0" i="0" spc="0" baseline="0" dirty="0">
                <a:solidFill>
                  <a:srgbClr val="002060"/>
                </a:solidFill>
                <a:latin typeface="TimesNewRomanPSMT"/>
              </a:rPr>
              <a:t>да, </a:t>
            </a:r>
          </a:p>
          <a:p>
            <a:pPr marL="0">
              <a:lnSpc>
                <a:spcPts val="1919"/>
              </a:lnSpc>
            </a:pPr>
            <a:r>
              <a:rPr lang="en-US" sz="1596" b="0" i="0" spc="0" baseline="0" dirty="0">
                <a:solidFill>
                  <a:srgbClr val="002060"/>
                </a:solidFill>
                <a:latin typeface="TimesNewRomanPSMT"/>
              </a:rPr>
              <a:t>чистки, проверки и слияния баз </a:t>
            </a:r>
          </a:p>
          <a:p>
            <a:pPr marL="0">
              <a:lnSpc>
                <a:spcPts val="1920"/>
              </a:lnSpc>
            </a:pPr>
            <a:r>
              <a:rPr lang="en-US" sz="1596" b="0" i="0" spc="0" baseline="0" dirty="0">
                <a:solidFill>
                  <a:srgbClr val="002060"/>
                </a:solidFill>
                <a:latin typeface="TimesNewRomanPSMT"/>
              </a:rPr>
              <a:t>данных дозорных сай</a:t>
            </a:r>
            <a:r>
              <a:rPr lang="en-US" sz="1596" b="0" i="0" spc="-28" baseline="0" dirty="0">
                <a:solidFill>
                  <a:srgbClr val="002060"/>
                </a:solidFill>
                <a:latin typeface="TimesNewRomanPSMT"/>
              </a:rPr>
              <a:t>т</a:t>
            </a:r>
            <a:r>
              <a:rPr lang="en-US" sz="1596" b="0" i="0" spc="0" baseline="0" dirty="0">
                <a:solidFill>
                  <a:srgbClr val="002060"/>
                </a:solidFill>
                <a:latin typeface="TimesNewRomanPSMT"/>
              </a:rPr>
              <a:t>ов</a:t>
            </a:r>
          </a:p>
        </p:txBody>
      </p:sp>
      <p:sp>
        <p:nvSpPr>
          <p:cNvPr id="150" name="Rectangle 150"/>
          <p:cNvSpPr/>
          <p:nvPr/>
        </p:nvSpPr>
        <p:spPr>
          <a:xfrm>
            <a:off x="106984" y="962493"/>
            <a:ext cx="115061" cy="30367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0" i="0" spc="0" baseline="0" dirty="0">
                <a:solidFill>
                  <a:srgbClr val="002060"/>
                </a:solidFill>
                <a:latin typeface="Times New Roman"/>
              </a:rPr>
              <a:t>. </a:t>
            </a:r>
          </a:p>
        </p:txBody>
      </p:sp>
      <p:sp>
        <p:nvSpPr>
          <p:cNvPr id="151" name="Rectangle 151"/>
          <p:cNvSpPr/>
          <p:nvPr/>
        </p:nvSpPr>
        <p:spPr>
          <a:xfrm>
            <a:off x="162458" y="5150944"/>
            <a:ext cx="2522096" cy="75688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50292"/>
            <a:r>
              <a:rPr lang="en-US" sz="1596" b="0" i="0" spc="0" baseline="0" dirty="0">
                <a:solidFill>
                  <a:srgbClr val="002060"/>
                </a:solidFill>
                <a:latin typeface="TimesNewRomanPSMT"/>
              </a:rPr>
              <a:t>Повысить </a:t>
            </a:r>
            <a:r>
              <a:rPr lang="en-US" sz="1596" b="0" i="0" spc="-19" baseline="0" dirty="0">
                <a:solidFill>
                  <a:srgbClr val="002060"/>
                </a:solidFill>
                <a:latin typeface="TimesNewRomanPSMT"/>
              </a:rPr>
              <a:t>к</a:t>
            </a:r>
            <a:r>
              <a:rPr lang="en-US" sz="1596" b="0" i="0" spc="-60" baseline="0" dirty="0">
                <a:solidFill>
                  <a:srgbClr val="002060"/>
                </a:solidFill>
                <a:latin typeface="TimesNewRomanPSMT"/>
              </a:rPr>
              <a:t>а</a:t>
            </a:r>
            <a:r>
              <a:rPr lang="en-US" sz="1596" b="0" i="0" spc="0" baseline="0" dirty="0">
                <a:solidFill>
                  <a:srgbClr val="002060"/>
                </a:solidFill>
                <a:latin typeface="TimesNewRomanPSMT"/>
              </a:rPr>
              <a:t>чест</a:t>
            </a:r>
            <a:r>
              <a:rPr lang="en-US" sz="1596" b="0" i="0" spc="-11" baseline="0" dirty="0">
                <a:solidFill>
                  <a:srgbClr val="002060"/>
                </a:solidFill>
                <a:latin typeface="TimesNewRomanPSMT"/>
              </a:rPr>
              <a:t>в</a:t>
            </a:r>
            <a:r>
              <a:rPr lang="en-US" sz="1596" b="0" i="0" spc="0" baseline="0" dirty="0">
                <a:solidFill>
                  <a:srgbClr val="002060"/>
                </a:solidFill>
                <a:latin typeface="TimesNewRomanPSMT"/>
              </a:rPr>
              <a:t>о данных </a:t>
            </a:r>
          </a:p>
          <a:p>
            <a:pPr marL="0">
              <a:lnSpc>
                <a:spcPts val="1919"/>
              </a:lnSpc>
            </a:pPr>
            <a:r>
              <a:rPr lang="en-US" sz="1596" b="0" i="0" spc="0" baseline="0" dirty="0">
                <a:solidFill>
                  <a:srgbClr val="002060"/>
                </a:solidFill>
                <a:latin typeface="TimesNewRomanPSMT"/>
              </a:rPr>
              <a:t>(провер</a:t>
            </a:r>
            <a:r>
              <a:rPr lang="en-US" sz="1596" b="0" i="0" spc="-19" baseline="0" dirty="0">
                <a:solidFill>
                  <a:srgbClr val="002060"/>
                </a:solidFill>
                <a:latin typeface="TimesNewRomanPSMT"/>
              </a:rPr>
              <a:t>к</a:t>
            </a:r>
            <a:r>
              <a:rPr lang="en-US" sz="1596" b="0" i="0" spc="0" baseline="0" dirty="0">
                <a:solidFill>
                  <a:srgbClr val="002060"/>
                </a:solidFill>
                <a:latin typeface="TimesNewRomanPSMT"/>
              </a:rPr>
              <a:t>а при вв</a:t>
            </a:r>
            <a:r>
              <a:rPr lang="en-US" sz="1596" b="0" i="0" spc="-41" baseline="0" dirty="0">
                <a:solidFill>
                  <a:srgbClr val="002060"/>
                </a:solidFill>
                <a:latin typeface="TimesNewRomanPSMT"/>
              </a:rPr>
              <a:t>о</a:t>
            </a:r>
            <a:r>
              <a:rPr lang="en-US" sz="1596" b="0" i="0" spc="0" baseline="0" dirty="0">
                <a:solidFill>
                  <a:srgbClr val="002060"/>
                </a:solidFill>
                <a:latin typeface="TimesNewRomanPSMT"/>
              </a:rPr>
              <a:t>де, </a:t>
            </a:r>
          </a:p>
          <a:p>
            <a:pPr marL="0">
              <a:lnSpc>
                <a:spcPts val="1919"/>
              </a:lnSpc>
            </a:pPr>
            <a:r>
              <a:rPr lang="en-US" sz="1596" b="0" i="0" spc="0" baseline="0" dirty="0">
                <a:solidFill>
                  <a:srgbClr val="002060"/>
                </a:solidFill>
                <a:latin typeface="TimesNewRomanPSMT"/>
              </a:rPr>
              <a:t>со</a:t>
            </a:r>
            <a:r>
              <a:rPr lang="en-US" sz="1596" b="0" i="0" spc="-31" baseline="0" dirty="0">
                <a:solidFill>
                  <a:srgbClr val="002060"/>
                </a:solidFill>
                <a:latin typeface="TimesNewRomanPSMT"/>
              </a:rPr>
              <a:t>б</a:t>
            </a:r>
            <a:r>
              <a:rPr lang="en-US" sz="1596" b="0" i="0" spc="0" baseline="0" dirty="0">
                <a:solidFill>
                  <a:srgbClr val="002060"/>
                </a:solidFill>
                <a:latin typeface="TimesNewRomanPSMT"/>
              </a:rPr>
              <a:t>л</a:t>
            </a:r>
            <a:r>
              <a:rPr lang="en-US" sz="1596" b="0" i="0" spc="-92" baseline="0" dirty="0">
                <a:solidFill>
                  <a:srgbClr val="002060"/>
                </a:solidFill>
                <a:latin typeface="TimesNewRomanPSMT"/>
              </a:rPr>
              <a:t>ю</a:t>
            </a:r>
            <a:r>
              <a:rPr lang="en-US" sz="1596" b="0" i="0" spc="0" baseline="0" dirty="0">
                <a:solidFill>
                  <a:srgbClr val="002060"/>
                </a:solidFill>
                <a:latin typeface="TimesNewRomanPSMT"/>
              </a:rPr>
              <a:t>дение пер</a:t>
            </a:r>
            <a:r>
              <a:rPr lang="en-US" sz="1596" b="0" i="0" spc="-20" baseline="0" dirty="0">
                <a:solidFill>
                  <a:srgbClr val="002060"/>
                </a:solidFill>
                <a:latin typeface="TimesNewRomanPSMT"/>
              </a:rPr>
              <a:t>е</a:t>
            </a:r>
            <a:r>
              <a:rPr lang="en-US" sz="1596" b="0" i="0" spc="-54" baseline="0" dirty="0">
                <a:solidFill>
                  <a:srgbClr val="002060"/>
                </a:solidFill>
                <a:latin typeface="TimesNewRomanPSMT"/>
              </a:rPr>
              <a:t>х</a:t>
            </a:r>
            <a:r>
              <a:rPr lang="en-US" sz="1596" b="0" i="0" spc="-41" baseline="0" dirty="0">
                <a:solidFill>
                  <a:srgbClr val="002060"/>
                </a:solidFill>
                <a:latin typeface="TimesNewRomanPSMT"/>
              </a:rPr>
              <a:t>о</a:t>
            </a:r>
            <a:r>
              <a:rPr lang="en-US" sz="1596" b="0" i="0" spc="0" baseline="0" dirty="0">
                <a:solidFill>
                  <a:srgbClr val="002060"/>
                </a:solidFill>
                <a:latin typeface="TimesNewRomanPSMT"/>
              </a:rPr>
              <a:t>дов и </a:t>
            </a:r>
            <a:r>
              <a:rPr lang="en-US" sz="1596" b="0" i="0" spc="-121" baseline="0" dirty="0">
                <a:solidFill>
                  <a:srgbClr val="002060"/>
                </a:solidFill>
                <a:latin typeface="TimesNewRomanPSMT"/>
              </a:rPr>
              <a:t>т</a:t>
            </a:r>
            <a:r>
              <a:rPr lang="en-US" sz="1596" b="0" i="0" spc="0" baseline="0" dirty="0">
                <a:solidFill>
                  <a:srgbClr val="002060"/>
                </a:solidFill>
                <a:latin typeface="TimesNewRomanPSMT"/>
              </a:rPr>
              <a:t>.д.)</a:t>
            </a:r>
          </a:p>
        </p:txBody>
      </p:sp>
      <p:sp>
        <p:nvSpPr>
          <p:cNvPr id="152" name="Rectangle 152"/>
          <p:cNvSpPr/>
          <p:nvPr/>
        </p:nvSpPr>
        <p:spPr>
          <a:xfrm>
            <a:off x="106984" y="4301737"/>
            <a:ext cx="2241490" cy="5136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8" b="0" i="0" spc="0" baseline="0" dirty="0">
                <a:solidFill>
                  <a:srgbClr val="002060"/>
                </a:solidFill>
                <a:latin typeface="TimesNewRomanPSMT"/>
              </a:rPr>
              <a:t>А</a:t>
            </a:r>
            <a:r>
              <a:rPr lang="en-US" sz="1598" b="0" i="0" spc="-36" baseline="0" dirty="0">
                <a:solidFill>
                  <a:srgbClr val="002060"/>
                </a:solidFill>
                <a:latin typeface="TimesNewRomanPSMT"/>
              </a:rPr>
              <a:t>в</a:t>
            </a:r>
            <a:r>
              <a:rPr lang="en-US" sz="1598" b="0" i="0" spc="-27" baseline="0" dirty="0">
                <a:solidFill>
                  <a:srgbClr val="002060"/>
                </a:solidFill>
                <a:latin typeface="TimesNewRomanPSMT"/>
              </a:rPr>
              <a:t>т</a:t>
            </a:r>
            <a:r>
              <a:rPr lang="en-US" sz="1598" b="0" i="0" spc="-31" baseline="0" dirty="0">
                <a:solidFill>
                  <a:srgbClr val="002060"/>
                </a:solidFill>
                <a:latin typeface="TimesNewRomanPSMT"/>
              </a:rPr>
              <a:t>о</a:t>
            </a:r>
            <a:r>
              <a:rPr lang="en-US" sz="1598" b="0" i="0" spc="-15" baseline="0" dirty="0">
                <a:solidFill>
                  <a:srgbClr val="002060"/>
                </a:solidFill>
                <a:latin typeface="TimesNewRomanPSMT"/>
              </a:rPr>
              <a:t>м</a:t>
            </a:r>
            <a:r>
              <a:rPr lang="en-US" sz="1598" b="0" i="0" spc="-38" baseline="0" dirty="0">
                <a:solidFill>
                  <a:srgbClr val="002060"/>
                </a:solidFill>
                <a:latin typeface="TimesNewRomanPSMT"/>
              </a:rPr>
              <a:t>а</a:t>
            </a:r>
            <a:r>
              <a:rPr lang="en-US" sz="1598" b="0" i="0" spc="0" baseline="0" dirty="0">
                <a:solidFill>
                  <a:srgbClr val="002060"/>
                </a:solidFill>
                <a:latin typeface="TimesNewRomanPSMT"/>
              </a:rPr>
              <a:t>тизиро</a:t>
            </a:r>
            <a:r>
              <a:rPr lang="en-US" sz="1598" b="0" i="0" spc="-22" baseline="0" dirty="0">
                <a:solidFill>
                  <a:srgbClr val="002060"/>
                </a:solidFill>
                <a:latin typeface="TimesNewRomanPSMT"/>
              </a:rPr>
              <a:t>в</a:t>
            </a:r>
            <a:r>
              <a:rPr lang="en-US" sz="1598" b="0" i="0" spc="-38" baseline="0" dirty="0">
                <a:solidFill>
                  <a:srgbClr val="002060"/>
                </a:solidFill>
                <a:latin typeface="TimesNewRomanPSMT"/>
              </a:rPr>
              <a:t>а</a:t>
            </a:r>
            <a:r>
              <a:rPr lang="en-US" sz="1598" b="0" i="0" spc="0" baseline="0" dirty="0">
                <a:solidFill>
                  <a:srgbClr val="002060"/>
                </a:solidFill>
                <a:latin typeface="TimesNewRomanPSMT"/>
              </a:rPr>
              <a:t>ть ра</a:t>
            </a:r>
            <a:r>
              <a:rPr lang="en-US" sz="1598" b="0" i="0" spc="-39" baseline="0" dirty="0">
                <a:solidFill>
                  <a:srgbClr val="002060"/>
                </a:solidFill>
                <a:latin typeface="TimesNewRomanPSMT"/>
              </a:rPr>
              <a:t>с</a:t>
            </a:r>
            <a:r>
              <a:rPr lang="en-US" sz="1598" b="0" i="0" spc="0" baseline="0" dirty="0">
                <a:solidFill>
                  <a:srgbClr val="002060"/>
                </a:solidFill>
                <a:latin typeface="TimesNewRomanPSMT"/>
              </a:rPr>
              <a:t>чет </a:t>
            </a:r>
          </a:p>
          <a:p>
            <a:pPr marL="0">
              <a:lnSpc>
                <a:spcPts val="1921"/>
              </a:lnSpc>
            </a:pPr>
            <a:r>
              <a:rPr lang="en-US" sz="1596" b="0" i="0" spc="0" baseline="0" dirty="0">
                <a:solidFill>
                  <a:srgbClr val="002060"/>
                </a:solidFill>
                <a:latin typeface="TimesNewRomanPSMT"/>
              </a:rPr>
              <a:t>инди</a:t>
            </a:r>
            <a:r>
              <a:rPr lang="en-US" sz="1596" b="0" i="0" spc="-22" baseline="0" dirty="0">
                <a:solidFill>
                  <a:srgbClr val="002060"/>
                </a:solidFill>
                <a:latin typeface="TimesNewRomanPSMT"/>
              </a:rPr>
              <a:t>к</a:t>
            </a:r>
            <a:r>
              <a:rPr lang="en-US" sz="1596" b="0" i="0" spc="-36" baseline="0" dirty="0">
                <a:solidFill>
                  <a:srgbClr val="002060"/>
                </a:solidFill>
                <a:latin typeface="TimesNewRomanPSMT"/>
              </a:rPr>
              <a:t>а</a:t>
            </a:r>
            <a:r>
              <a:rPr lang="en-US" sz="1596" b="0" i="0" spc="-25" baseline="0" dirty="0">
                <a:solidFill>
                  <a:srgbClr val="002060"/>
                </a:solidFill>
                <a:latin typeface="TimesNewRomanPSMT"/>
              </a:rPr>
              <a:t>т</a:t>
            </a:r>
            <a:r>
              <a:rPr lang="en-US" sz="1596" b="0" i="0" spc="0" baseline="0" dirty="0">
                <a:solidFill>
                  <a:srgbClr val="002060"/>
                </a:solidFill>
                <a:latin typeface="TimesNewRomanPSMT"/>
              </a:rPr>
              <a:t>оров МиО</a:t>
            </a:r>
          </a:p>
        </p:txBody>
      </p:sp>
      <p:sp>
        <p:nvSpPr>
          <p:cNvPr id="153" name="Rectangle 153"/>
          <p:cNvSpPr/>
          <p:nvPr/>
        </p:nvSpPr>
        <p:spPr>
          <a:xfrm>
            <a:off x="6198996" y="2987118"/>
            <a:ext cx="2417413" cy="7569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50292"/>
            <a:r>
              <a:rPr lang="en-US" sz="1596" b="0" i="0" spc="0" baseline="0" dirty="0">
                <a:solidFill>
                  <a:srgbClr val="002060"/>
                </a:solidFill>
                <a:latin typeface="TimesNewRomanPSMT"/>
              </a:rPr>
              <a:t>А</a:t>
            </a:r>
            <a:r>
              <a:rPr lang="en-US" sz="1596" b="0" i="0" spc="-33" baseline="0" dirty="0">
                <a:solidFill>
                  <a:srgbClr val="002060"/>
                </a:solidFill>
                <a:latin typeface="TimesNewRomanPSMT"/>
              </a:rPr>
              <a:t>в</a:t>
            </a:r>
            <a:r>
              <a:rPr lang="en-US" sz="1596" b="0" i="0" spc="-25" baseline="0" dirty="0">
                <a:solidFill>
                  <a:srgbClr val="002060"/>
                </a:solidFill>
                <a:latin typeface="TimesNewRomanPSMT"/>
              </a:rPr>
              <a:t>т</a:t>
            </a:r>
            <a:r>
              <a:rPr lang="en-US" sz="1596" b="0" i="0" spc="-30" baseline="0" dirty="0">
                <a:solidFill>
                  <a:srgbClr val="002060"/>
                </a:solidFill>
                <a:latin typeface="TimesNewRomanPSMT"/>
              </a:rPr>
              <a:t>о</a:t>
            </a:r>
            <a:r>
              <a:rPr lang="en-US" sz="1596" b="0" i="0" spc="-14" baseline="0" dirty="0">
                <a:solidFill>
                  <a:srgbClr val="002060"/>
                </a:solidFill>
                <a:latin typeface="TimesNewRomanPSMT"/>
              </a:rPr>
              <a:t>м</a:t>
            </a:r>
            <a:r>
              <a:rPr lang="en-US" sz="1596" b="0" i="0" spc="-36" baseline="0" dirty="0">
                <a:solidFill>
                  <a:srgbClr val="002060"/>
                </a:solidFill>
                <a:latin typeface="TimesNewRomanPSMT"/>
              </a:rPr>
              <a:t>а</a:t>
            </a:r>
            <a:r>
              <a:rPr lang="en-US" sz="1596" b="0" i="0" spc="0" baseline="0" dirty="0">
                <a:solidFill>
                  <a:srgbClr val="002060"/>
                </a:solidFill>
                <a:latin typeface="TimesNewRomanPSMT"/>
              </a:rPr>
              <a:t>тический ра</a:t>
            </a:r>
            <a:r>
              <a:rPr lang="en-US" sz="1596" b="0" i="0" spc="-36" baseline="0" dirty="0">
                <a:solidFill>
                  <a:srgbClr val="002060"/>
                </a:solidFill>
                <a:latin typeface="TimesNewRomanPSMT"/>
              </a:rPr>
              <a:t>с</a:t>
            </a:r>
            <a:r>
              <a:rPr lang="en-US" sz="1596" b="0" i="0" spc="0" baseline="0" dirty="0">
                <a:solidFill>
                  <a:srgbClr val="002060"/>
                </a:solidFill>
                <a:latin typeface="TimesNewRomanPSMT"/>
              </a:rPr>
              <a:t>чет:</a:t>
            </a:r>
          </a:p>
          <a:p>
            <a:pPr marL="0">
              <a:lnSpc>
                <a:spcPts val="1920"/>
              </a:lnSpc>
            </a:pPr>
            <a:r>
              <a:rPr lang="en-US" sz="1596" b="0" i="0" spc="1724" baseline="0" dirty="0">
                <a:solidFill>
                  <a:srgbClr val="002060"/>
                </a:solidFill>
                <a:latin typeface="Times New Roman"/>
              </a:rPr>
              <a:t>-</a:t>
            </a:r>
            <a:r>
              <a:rPr lang="en-US" sz="1596" b="0" i="0" spc="0" baseline="0" dirty="0">
                <a:solidFill>
                  <a:srgbClr val="002060"/>
                </a:solidFill>
                <a:latin typeface="TimesNewRomanPSMT"/>
              </a:rPr>
              <a:t>о</a:t>
            </a:r>
            <a:r>
              <a:rPr lang="en-US" sz="1596" b="0" i="0" spc="-31" baseline="0" dirty="0">
                <a:solidFill>
                  <a:srgbClr val="002060"/>
                </a:solidFill>
                <a:latin typeface="TimesNewRomanPSMT"/>
              </a:rPr>
              <a:t>б</a:t>
            </a:r>
            <a:r>
              <a:rPr lang="en-US" sz="1596" b="0" i="0" spc="0" baseline="0" dirty="0">
                <a:solidFill>
                  <a:srgbClr val="002060"/>
                </a:solidFill>
                <a:latin typeface="TimesNewRomanPSMT"/>
              </a:rPr>
              <a:t>ъе</a:t>
            </a:r>
            <a:r>
              <a:rPr lang="en-US" sz="1596" b="0" i="0" spc="-12" baseline="0" dirty="0">
                <a:solidFill>
                  <a:srgbClr val="002060"/>
                </a:solidFill>
                <a:latin typeface="TimesNewRomanPSMT"/>
              </a:rPr>
              <a:t>м</a:t>
            </a:r>
            <a:r>
              <a:rPr lang="en-US" sz="1596" b="0" i="0" spc="0" baseline="0" dirty="0">
                <a:solidFill>
                  <a:srgbClr val="002060"/>
                </a:solidFill>
                <a:latin typeface="TimesNewRomanPSMT"/>
              </a:rPr>
              <a:t>а выборки;</a:t>
            </a:r>
          </a:p>
          <a:p>
            <a:pPr marL="0">
              <a:lnSpc>
                <a:spcPts val="1919"/>
              </a:lnSpc>
            </a:pPr>
            <a:r>
              <a:rPr lang="en-US" sz="1596" b="0" i="0" spc="1724" baseline="0" dirty="0">
                <a:solidFill>
                  <a:srgbClr val="002060"/>
                </a:solidFill>
                <a:latin typeface="Times New Roman"/>
              </a:rPr>
              <a:t>-</a:t>
            </a:r>
            <a:r>
              <a:rPr lang="en-US" sz="1596" b="0" i="0" spc="0" baseline="0" dirty="0">
                <a:solidFill>
                  <a:srgbClr val="002060"/>
                </a:solidFill>
                <a:latin typeface="TimesNewRomanPSMT"/>
              </a:rPr>
              <a:t>мн</a:t>
            </a:r>
            <a:r>
              <a:rPr lang="en-US" sz="1596" b="0" i="0" spc="-33" baseline="0" dirty="0">
                <a:solidFill>
                  <a:srgbClr val="002060"/>
                </a:solidFill>
                <a:latin typeface="TimesNewRomanPSMT"/>
              </a:rPr>
              <a:t>о</a:t>
            </a:r>
            <a:r>
              <a:rPr lang="en-US" sz="1596" b="0" i="0" spc="0" baseline="0" dirty="0">
                <a:solidFill>
                  <a:srgbClr val="002060"/>
                </a:solidFill>
                <a:latin typeface="TimesNewRomanPSMT"/>
              </a:rPr>
              <a:t>жителей для оценки </a:t>
            </a:r>
          </a:p>
        </p:txBody>
      </p:sp>
      <p:sp>
        <p:nvSpPr>
          <p:cNvPr id="154" name="Rectangle 154"/>
          <p:cNvSpPr/>
          <p:nvPr/>
        </p:nvSpPr>
        <p:spPr>
          <a:xfrm>
            <a:off x="6485509" y="3718892"/>
            <a:ext cx="1151290" cy="26925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="0" i="0" spc="0" baseline="0" dirty="0">
                <a:solidFill>
                  <a:srgbClr val="002060"/>
                </a:solidFill>
                <a:latin typeface="TimesNewRomanPSMT"/>
              </a:rPr>
              <a:t>численности </a:t>
            </a:r>
          </a:p>
        </p:txBody>
      </p:sp>
      <p:sp>
        <p:nvSpPr>
          <p:cNvPr id="155" name="Rectangle 155"/>
          <p:cNvSpPr/>
          <p:nvPr/>
        </p:nvSpPr>
        <p:spPr>
          <a:xfrm>
            <a:off x="6148451" y="4197174"/>
            <a:ext cx="2550451" cy="51316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="0" i="0" spc="0" baseline="0" dirty="0">
                <a:solidFill>
                  <a:srgbClr val="002060"/>
                </a:solidFill>
                <a:latin typeface="TimesNewRomanPSMT"/>
              </a:rPr>
              <a:t>А</a:t>
            </a:r>
            <a:r>
              <a:rPr lang="en-US" sz="1596" b="0" i="0" spc="-33" baseline="0" dirty="0">
                <a:solidFill>
                  <a:srgbClr val="002060"/>
                </a:solidFill>
                <a:latin typeface="TimesNewRomanPSMT"/>
              </a:rPr>
              <a:t>в</a:t>
            </a:r>
            <a:r>
              <a:rPr lang="en-US" sz="1596" b="0" i="0" spc="-25" baseline="0" dirty="0">
                <a:solidFill>
                  <a:srgbClr val="002060"/>
                </a:solidFill>
                <a:latin typeface="TimesNewRomanPSMT"/>
              </a:rPr>
              <a:t>т</a:t>
            </a:r>
            <a:r>
              <a:rPr lang="en-US" sz="1596" b="0" i="0" spc="-30" baseline="0" dirty="0">
                <a:solidFill>
                  <a:srgbClr val="002060"/>
                </a:solidFill>
                <a:latin typeface="TimesNewRomanPSMT"/>
              </a:rPr>
              <a:t>о</a:t>
            </a:r>
            <a:r>
              <a:rPr lang="en-US" sz="1596" b="0" i="0" spc="-14" baseline="0" dirty="0">
                <a:solidFill>
                  <a:srgbClr val="002060"/>
                </a:solidFill>
                <a:latin typeface="TimesNewRomanPSMT"/>
              </a:rPr>
              <a:t>м</a:t>
            </a:r>
            <a:r>
              <a:rPr lang="en-US" sz="1596" b="0" i="0" spc="-36" baseline="0" dirty="0">
                <a:solidFill>
                  <a:srgbClr val="002060"/>
                </a:solidFill>
                <a:latin typeface="TimesNewRomanPSMT"/>
              </a:rPr>
              <a:t>а</a:t>
            </a:r>
            <a:r>
              <a:rPr lang="en-US" sz="1596" b="0" i="0" spc="0" baseline="0" dirty="0">
                <a:solidFill>
                  <a:srgbClr val="002060"/>
                </a:solidFill>
                <a:latin typeface="TimesNewRomanPSMT"/>
              </a:rPr>
              <a:t>тизация  процесса </a:t>
            </a:r>
          </a:p>
          <a:p>
            <a:pPr marL="0">
              <a:lnSpc>
                <a:spcPts val="1920"/>
              </a:lnSpc>
            </a:pPr>
            <a:r>
              <a:rPr lang="en-US" sz="1598" b="0" i="0" spc="0" baseline="0" dirty="0">
                <a:solidFill>
                  <a:srgbClr val="002060"/>
                </a:solidFill>
                <a:latin typeface="TimesNewRomanPSMT"/>
              </a:rPr>
              <a:t>п</a:t>
            </a:r>
            <a:r>
              <a:rPr lang="en-US" sz="1598" b="0" i="0" spc="-22" baseline="0" dirty="0">
                <a:solidFill>
                  <a:srgbClr val="002060"/>
                </a:solidFill>
                <a:latin typeface="TimesNewRomanPSMT"/>
              </a:rPr>
              <a:t>о</a:t>
            </a:r>
            <a:r>
              <a:rPr lang="en-US" sz="1598" b="0" i="0" spc="0" baseline="0" dirty="0">
                <a:solidFill>
                  <a:srgbClr val="002060"/>
                </a:solidFill>
                <a:latin typeface="TimesNewRomanPSMT"/>
              </a:rPr>
              <a:t>лучения инди</a:t>
            </a:r>
            <a:r>
              <a:rPr lang="en-US" sz="1598" b="0" i="0" spc="-20" baseline="0" dirty="0">
                <a:solidFill>
                  <a:srgbClr val="002060"/>
                </a:solidFill>
                <a:latin typeface="TimesNewRomanPSMT"/>
              </a:rPr>
              <a:t>к</a:t>
            </a:r>
            <a:r>
              <a:rPr lang="en-US" sz="1598" b="0" i="0" spc="-38" baseline="0" dirty="0">
                <a:solidFill>
                  <a:srgbClr val="002060"/>
                </a:solidFill>
                <a:latin typeface="TimesNewRomanPSMT"/>
              </a:rPr>
              <a:t>а</a:t>
            </a:r>
            <a:r>
              <a:rPr lang="en-US" sz="1598" b="0" i="0" spc="-27" baseline="0" dirty="0">
                <a:solidFill>
                  <a:srgbClr val="002060"/>
                </a:solidFill>
                <a:latin typeface="TimesNewRomanPSMT"/>
              </a:rPr>
              <a:t>т</a:t>
            </a:r>
            <a:r>
              <a:rPr lang="en-US" sz="1598" b="0" i="0" spc="0" baseline="0" dirty="0">
                <a:solidFill>
                  <a:srgbClr val="002060"/>
                </a:solidFill>
                <a:latin typeface="TimesNewRomanPSMT"/>
              </a:rPr>
              <a:t>оров МиО</a:t>
            </a:r>
          </a:p>
        </p:txBody>
      </p:sp>
      <p:sp>
        <p:nvSpPr>
          <p:cNvPr id="156" name="Rectangle 156"/>
          <p:cNvSpPr/>
          <p:nvPr/>
        </p:nvSpPr>
        <p:spPr>
          <a:xfrm>
            <a:off x="6148451" y="4939997"/>
            <a:ext cx="2666170" cy="10007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="0" i="0" spc="0" baseline="0" dirty="0">
                <a:solidFill>
                  <a:srgbClr val="002060"/>
                </a:solidFill>
                <a:latin typeface="TimesNewRomanPSMT"/>
              </a:rPr>
              <a:t>Выг</a:t>
            </a:r>
            <a:r>
              <a:rPr lang="en-US" sz="1596" b="0" i="0" spc="-12" baseline="0" dirty="0">
                <a:solidFill>
                  <a:srgbClr val="002060"/>
                </a:solidFill>
                <a:latin typeface="TimesNewRomanPSMT"/>
              </a:rPr>
              <a:t>р</a:t>
            </a:r>
            <a:r>
              <a:rPr lang="en-US" sz="1596" b="0" i="0" spc="0" baseline="0" dirty="0">
                <a:solidFill>
                  <a:srgbClr val="002060"/>
                </a:solidFill>
                <a:latin typeface="TimesNewRomanPSMT"/>
              </a:rPr>
              <a:t>уз</a:t>
            </a:r>
            <a:r>
              <a:rPr lang="en-US" sz="1596" b="0" i="0" spc="-19" baseline="0" dirty="0">
                <a:solidFill>
                  <a:srgbClr val="002060"/>
                </a:solidFill>
                <a:latin typeface="TimesNewRomanPSMT"/>
              </a:rPr>
              <a:t>к</a:t>
            </a:r>
            <a:r>
              <a:rPr lang="en-US" sz="1596" b="0" i="0" spc="0" baseline="0" dirty="0">
                <a:solidFill>
                  <a:srgbClr val="002060"/>
                </a:solidFill>
                <a:latin typeface="TimesNewRomanPSMT"/>
              </a:rPr>
              <a:t>а данных для </a:t>
            </a:r>
          </a:p>
          <a:p>
            <a:pPr marL="0">
              <a:lnSpc>
                <a:spcPts val="1920"/>
              </a:lnSpc>
            </a:pPr>
            <a:r>
              <a:rPr lang="en-US" sz="1596" b="0" i="0" spc="0" baseline="0" dirty="0">
                <a:solidFill>
                  <a:srgbClr val="002060"/>
                </a:solidFill>
                <a:latin typeface="TimesNewRomanPSMT"/>
              </a:rPr>
              <a:t>посл</a:t>
            </a:r>
            <a:r>
              <a:rPr lang="en-US" sz="1596" b="0" i="0" spc="-23" baseline="0" dirty="0">
                <a:solidFill>
                  <a:srgbClr val="002060"/>
                </a:solidFill>
                <a:latin typeface="TimesNewRomanPSMT"/>
              </a:rPr>
              <a:t>е</a:t>
            </a:r>
            <a:r>
              <a:rPr lang="en-US" sz="1596" b="0" i="0" spc="0" baseline="0" dirty="0">
                <a:solidFill>
                  <a:srgbClr val="002060"/>
                </a:solidFill>
                <a:latin typeface="TimesNewRomanPSMT"/>
              </a:rPr>
              <a:t>дующе</a:t>
            </a:r>
            <a:r>
              <a:rPr lang="en-US" sz="1596" b="0" i="0" spc="-30" baseline="0" dirty="0">
                <a:solidFill>
                  <a:srgbClr val="002060"/>
                </a:solidFill>
                <a:latin typeface="TimesNewRomanPSMT"/>
              </a:rPr>
              <a:t>г</a:t>
            </a:r>
            <a:r>
              <a:rPr lang="en-US" sz="1596" b="0" i="0" spc="0" baseline="0" dirty="0">
                <a:solidFill>
                  <a:srgbClr val="002060"/>
                </a:solidFill>
                <a:latin typeface="TimesNewRomanPSMT"/>
              </a:rPr>
              <a:t>о анализа в RDS</a:t>
            </a:r>
            <a:r>
              <a:rPr lang="en-US" sz="1596" b="0" i="0" spc="0" baseline="0" dirty="0">
                <a:solidFill>
                  <a:srgbClr val="002060"/>
                </a:solidFill>
                <a:latin typeface="Times New Roman"/>
              </a:rPr>
              <a:t>-</a:t>
            </a:r>
          </a:p>
          <a:p>
            <a:pPr marL="0">
              <a:lnSpc>
                <a:spcPts val="1919"/>
              </a:lnSpc>
            </a:pPr>
            <a:r>
              <a:rPr lang="en-US" sz="1596" b="0" i="0" spc="0" baseline="0" dirty="0">
                <a:solidFill>
                  <a:srgbClr val="002060"/>
                </a:solidFill>
                <a:latin typeface="Times New Roman"/>
              </a:rPr>
              <a:t>Analyst, Ep</a:t>
            </a:r>
            <a:r>
              <a:rPr lang="en-US" sz="1596" b="0" i="0" spc="411" baseline="0" dirty="0">
                <a:solidFill>
                  <a:srgbClr val="002060"/>
                </a:solidFill>
                <a:latin typeface="Times New Roman"/>
              </a:rPr>
              <a:t>i</a:t>
            </a:r>
            <a:r>
              <a:rPr lang="en-US" sz="1596" b="0" i="0" spc="0" baseline="0" dirty="0">
                <a:solidFill>
                  <a:srgbClr val="002060"/>
                </a:solidFill>
                <a:latin typeface="TimesNewRomanPSMT"/>
              </a:rPr>
              <a:t>Info и д</a:t>
            </a:r>
            <a:r>
              <a:rPr lang="en-US" sz="1596" b="0" i="0" spc="-14" baseline="0" dirty="0">
                <a:solidFill>
                  <a:srgbClr val="002060"/>
                </a:solidFill>
                <a:latin typeface="TimesNewRomanPSMT"/>
              </a:rPr>
              <a:t>р</a:t>
            </a:r>
            <a:r>
              <a:rPr lang="en-US" sz="1596" b="0" i="0" spc="0" baseline="0" dirty="0">
                <a:solidFill>
                  <a:srgbClr val="002060"/>
                </a:solidFill>
                <a:latin typeface="TimesNewRomanPSMT"/>
              </a:rPr>
              <a:t>угие </a:t>
            </a:r>
          </a:p>
          <a:p>
            <a:pPr marL="0">
              <a:lnSpc>
                <a:spcPts val="1920"/>
              </a:lnSpc>
            </a:pPr>
            <a:r>
              <a:rPr lang="en-US" sz="1596" b="0" i="0" spc="0" baseline="0" dirty="0">
                <a:solidFill>
                  <a:srgbClr val="002060"/>
                </a:solidFill>
                <a:latin typeface="TimesNewRomanPSMT"/>
              </a:rPr>
              <a:t>ст</a:t>
            </a:r>
            <a:r>
              <a:rPr lang="en-US" sz="1596" b="0" i="0" spc="-36" baseline="0" dirty="0">
                <a:solidFill>
                  <a:srgbClr val="002060"/>
                </a:solidFill>
                <a:latin typeface="TimesNewRomanPSMT"/>
              </a:rPr>
              <a:t>а</a:t>
            </a:r>
            <a:r>
              <a:rPr lang="en-US" sz="1596" b="0" i="0" spc="0" baseline="0" dirty="0">
                <a:solidFill>
                  <a:srgbClr val="002060"/>
                </a:solidFill>
                <a:latin typeface="TimesNewRomanPSMT"/>
              </a:rPr>
              <a:t>тистические программы</a:t>
            </a:r>
          </a:p>
        </p:txBody>
      </p:sp>
      <p:sp>
        <p:nvSpPr>
          <p:cNvPr id="157" name="Rectangle 157"/>
          <p:cNvSpPr/>
          <p:nvPr/>
        </p:nvSpPr>
        <p:spPr>
          <a:xfrm>
            <a:off x="964387" y="2447123"/>
            <a:ext cx="7178547" cy="37593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5733338" algn="l"/>
              </a:tabLst>
            </a:pPr>
            <a:r>
              <a:rPr lang="en-US" sz="1800" b="1" i="0" spc="0" baseline="0" dirty="0">
                <a:solidFill>
                  <a:srgbClr val="CC3399"/>
                </a:solidFill>
                <a:latin typeface="TimesNewRomanPS-BoldMT"/>
              </a:rPr>
              <a:t>Зад</a:t>
            </a:r>
            <a:r>
              <a:rPr lang="en-US" sz="1800" b="1" i="0" spc="-73" baseline="0" dirty="0">
                <a:solidFill>
                  <a:srgbClr val="CC3399"/>
                </a:solidFill>
                <a:latin typeface="TimesNewRomanPS-BoldMT"/>
              </a:rPr>
              <a:t>а</a:t>
            </a:r>
            <a:r>
              <a:rPr lang="en-US" sz="1800" b="1" i="0" spc="0" baseline="0" dirty="0">
                <a:solidFill>
                  <a:srgbClr val="CC3399"/>
                </a:solidFill>
                <a:latin typeface="TimesNewRomanPS-BoldMT"/>
              </a:rPr>
              <a:t>чи:	</a:t>
            </a:r>
            <a:r>
              <a:rPr lang="en-US" sz="2727" b="1" i="0" spc="0" baseline="-31611" dirty="0">
                <a:solidFill>
                  <a:srgbClr val="002060"/>
                </a:solidFill>
                <a:latin typeface="TimesNewRomanPS-BoldMT"/>
              </a:rPr>
              <a:t>Во</a:t>
            </a:r>
            <a:r>
              <a:rPr lang="en-US" sz="2727" b="1" i="0" spc="-28" baseline="-31611" dirty="0">
                <a:solidFill>
                  <a:srgbClr val="002060"/>
                </a:solidFill>
                <a:latin typeface="TimesNewRomanPS-BoldMT"/>
              </a:rPr>
              <a:t>з</a:t>
            </a:r>
            <a:r>
              <a:rPr lang="en-US" sz="2727" b="1" i="0" spc="-25" baseline="-31611" dirty="0">
                <a:solidFill>
                  <a:srgbClr val="002060"/>
                </a:solidFill>
                <a:latin typeface="TimesNewRomanPS-BoldMT"/>
              </a:rPr>
              <a:t>м</a:t>
            </a:r>
            <a:r>
              <a:rPr lang="en-US" sz="2727" b="1" i="0" spc="-48" baseline="-31611" dirty="0">
                <a:solidFill>
                  <a:srgbClr val="002060"/>
                </a:solidFill>
                <a:latin typeface="TimesNewRomanPS-BoldMT"/>
              </a:rPr>
              <a:t>о</a:t>
            </a:r>
            <a:r>
              <a:rPr lang="en-US" sz="2727" b="1" i="0" spc="-21" baseline="-31611" dirty="0">
                <a:solidFill>
                  <a:srgbClr val="002060"/>
                </a:solidFill>
                <a:latin typeface="TimesNewRomanPS-BoldMT"/>
              </a:rPr>
              <a:t>ж</a:t>
            </a:r>
            <a:r>
              <a:rPr lang="en-US" sz="2727" b="1" i="0" spc="0" baseline="-31611" dirty="0">
                <a:solidFill>
                  <a:srgbClr val="002060"/>
                </a:solidFill>
                <a:latin typeface="TimesNewRomanPS-BoldMT"/>
              </a:rPr>
              <a:t>ности:</a:t>
            </a:r>
          </a:p>
        </p:txBody>
      </p:sp>
      <p:sp>
        <p:nvSpPr>
          <p:cNvPr id="159" name="Rectangle 159"/>
          <p:cNvSpPr/>
          <p:nvPr/>
        </p:nvSpPr>
        <p:spPr>
          <a:xfrm>
            <a:off x="3949319" y="3655401"/>
            <a:ext cx="1252067" cy="311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1" i="0" spc="-19" baseline="0" dirty="0">
                <a:solidFill>
                  <a:srgbClr val="FF0000"/>
                </a:solidFill>
                <a:latin typeface="TimesNewRomanPS-BoldMT"/>
              </a:rPr>
              <a:t>Р</a:t>
            </a:r>
            <a:r>
              <a:rPr lang="en-US" sz="1800" b="1" i="0" spc="0" baseline="0" dirty="0">
                <a:solidFill>
                  <a:srgbClr val="FF0000"/>
                </a:solidFill>
                <a:latin typeface="TimesNewRomanPS-BoldMT"/>
              </a:rPr>
              <a:t>е</a:t>
            </a:r>
            <a:r>
              <a:rPr lang="en-US" sz="1800" b="1" i="0" spc="-34" baseline="0" dirty="0">
                <a:solidFill>
                  <a:srgbClr val="FF0000"/>
                </a:solidFill>
                <a:latin typeface="TimesNewRomanPS-BoldMT"/>
              </a:rPr>
              <a:t>з</a:t>
            </a:r>
            <a:r>
              <a:rPr lang="en-US" sz="1800" b="1" i="0" spc="-36" baseline="0" dirty="0">
                <a:solidFill>
                  <a:srgbClr val="FF0000"/>
                </a:solidFill>
                <a:latin typeface="TimesNewRomanPS-BoldMT"/>
              </a:rPr>
              <a:t>у</a:t>
            </a:r>
            <a:r>
              <a:rPr lang="en-US" sz="1800" b="1" i="0" spc="0" baseline="0" dirty="0">
                <a:solidFill>
                  <a:srgbClr val="FF0000"/>
                </a:solidFill>
                <a:latin typeface="TimesNewRomanPS-BoldMT"/>
              </a:rPr>
              <a:t>л</a:t>
            </a:r>
            <a:r>
              <a:rPr lang="en-US" sz="1800" b="1" i="0" spc="-66" baseline="0" dirty="0">
                <a:solidFill>
                  <a:srgbClr val="FF0000"/>
                </a:solidFill>
                <a:latin typeface="TimesNewRomanPS-BoldMT"/>
              </a:rPr>
              <a:t>ь</a:t>
            </a:r>
            <a:r>
              <a:rPr lang="en-US" sz="1800" b="1" i="0" spc="0" baseline="0" dirty="0">
                <a:solidFill>
                  <a:srgbClr val="FF0000"/>
                </a:solidFill>
                <a:latin typeface="TimesNewRomanPS-BoldMT"/>
              </a:rPr>
              <a:t>т</a:t>
            </a:r>
            <a:r>
              <a:rPr lang="en-US" sz="1800" b="1" i="0" spc="-48" baseline="0" dirty="0">
                <a:solidFill>
                  <a:srgbClr val="FF0000"/>
                </a:solidFill>
                <a:latin typeface="TimesNewRomanPS-BoldMT"/>
              </a:rPr>
              <a:t>а</a:t>
            </a:r>
            <a:r>
              <a:rPr lang="en-US" sz="1800" b="1" i="0" spc="0" baseline="0" dirty="0">
                <a:solidFill>
                  <a:srgbClr val="FF0000"/>
                </a:solidFill>
                <a:latin typeface="TimesNewRomanPS-BoldMT"/>
              </a:rPr>
              <a:t>ты</a:t>
            </a:r>
            <a:r>
              <a:rPr lang="en-US" sz="1800" b="1" i="0" spc="0" baseline="0" dirty="0">
                <a:solidFill>
                  <a:srgbClr val="FF0000"/>
                </a:solidFill>
                <a:latin typeface="Calibri-Bold"/>
              </a:rPr>
              <a:t>:</a:t>
            </a:r>
          </a:p>
        </p:txBody>
      </p:sp>
      <p:sp>
        <p:nvSpPr>
          <p:cNvPr id="160" name="Rectangle 160"/>
          <p:cNvSpPr/>
          <p:nvPr/>
        </p:nvSpPr>
        <p:spPr>
          <a:xfrm>
            <a:off x="3544823" y="4353892"/>
            <a:ext cx="1525257" cy="26925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="0" i="0" spc="0" baseline="0" dirty="0">
                <a:solidFill>
                  <a:srgbClr val="002060"/>
                </a:solidFill>
                <a:latin typeface="TimesNewRomanPSMT"/>
              </a:rPr>
              <a:t>Сни</a:t>
            </a:r>
            <a:r>
              <a:rPr lang="en-US" sz="1596" b="0" i="0" spc="-22" baseline="0" dirty="0">
                <a:solidFill>
                  <a:srgbClr val="002060"/>
                </a:solidFill>
                <a:latin typeface="TimesNewRomanPSMT"/>
              </a:rPr>
              <a:t>ж</a:t>
            </a:r>
            <a:r>
              <a:rPr lang="en-US" sz="1596" b="0" i="0" spc="0" baseline="0" dirty="0">
                <a:solidFill>
                  <a:srgbClr val="002060"/>
                </a:solidFill>
                <a:latin typeface="TimesNewRomanPSMT"/>
              </a:rPr>
              <a:t>ение з</a:t>
            </a:r>
            <a:r>
              <a:rPr lang="en-US" sz="1596" b="0" i="0" spc="-36" baseline="0" dirty="0">
                <a:solidFill>
                  <a:srgbClr val="002060"/>
                </a:solidFill>
                <a:latin typeface="TimesNewRomanPSMT"/>
              </a:rPr>
              <a:t>а</a:t>
            </a:r>
            <a:r>
              <a:rPr lang="en-US" sz="1596" b="0" i="0" spc="0" baseline="0" dirty="0">
                <a:solidFill>
                  <a:srgbClr val="002060"/>
                </a:solidFill>
                <a:latin typeface="TimesNewRomanPSMT"/>
              </a:rPr>
              <a:t>тр</a:t>
            </a:r>
            <a:r>
              <a:rPr lang="en-US" sz="1596" b="0" i="0" spc="-36" baseline="0" dirty="0">
                <a:solidFill>
                  <a:srgbClr val="002060"/>
                </a:solidFill>
                <a:latin typeface="TimesNewRomanPSMT"/>
              </a:rPr>
              <a:t>а</a:t>
            </a:r>
            <a:r>
              <a:rPr lang="en-US" sz="1596" b="0" i="0" spc="0" baseline="0" dirty="0">
                <a:solidFill>
                  <a:srgbClr val="002060"/>
                </a:solidFill>
                <a:latin typeface="TimesNewRomanPSMT"/>
              </a:rPr>
              <a:t>т </a:t>
            </a:r>
          </a:p>
        </p:txBody>
      </p:sp>
      <p:sp>
        <p:nvSpPr>
          <p:cNvPr id="161" name="Rectangle 161"/>
          <p:cNvSpPr/>
          <p:nvPr/>
        </p:nvSpPr>
        <p:spPr>
          <a:xfrm>
            <a:off x="3540252" y="4841191"/>
            <a:ext cx="1636535" cy="26925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="0" i="0" spc="0" baseline="0" dirty="0">
                <a:solidFill>
                  <a:srgbClr val="002060"/>
                </a:solidFill>
                <a:latin typeface="TimesNewRomanPSMT"/>
              </a:rPr>
              <a:t>Э</a:t>
            </a:r>
            <a:r>
              <a:rPr lang="en-US" sz="1596" b="0" i="0" spc="-76" baseline="0" dirty="0">
                <a:solidFill>
                  <a:srgbClr val="002060"/>
                </a:solidFill>
                <a:latin typeface="TimesNewRomanPSMT"/>
              </a:rPr>
              <a:t>к</a:t>
            </a:r>
            <a:r>
              <a:rPr lang="en-US" sz="1596" b="0" i="0" spc="0" baseline="0" dirty="0">
                <a:solidFill>
                  <a:srgbClr val="002060"/>
                </a:solidFill>
                <a:latin typeface="TimesNewRomanPSMT"/>
              </a:rPr>
              <a:t>он</a:t>
            </a:r>
            <a:r>
              <a:rPr lang="en-US" sz="1596" b="0" i="0" spc="-31" baseline="0" dirty="0">
                <a:solidFill>
                  <a:srgbClr val="002060"/>
                </a:solidFill>
                <a:latin typeface="TimesNewRomanPSMT"/>
              </a:rPr>
              <a:t>о</a:t>
            </a:r>
            <a:r>
              <a:rPr lang="en-US" sz="1596" b="0" i="0" spc="0" baseline="0" dirty="0">
                <a:solidFill>
                  <a:srgbClr val="002060"/>
                </a:solidFill>
                <a:latin typeface="TimesNewRomanPSMT"/>
              </a:rPr>
              <a:t>мия времени</a:t>
            </a:r>
          </a:p>
        </p:txBody>
      </p:sp>
      <p:sp>
        <p:nvSpPr>
          <p:cNvPr id="162" name="Rectangle 162"/>
          <p:cNvSpPr/>
          <p:nvPr/>
        </p:nvSpPr>
        <p:spPr>
          <a:xfrm>
            <a:off x="3494532" y="5347794"/>
            <a:ext cx="1823822" cy="26925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="0" i="0" spc="0" baseline="0" dirty="0">
                <a:solidFill>
                  <a:srgbClr val="002060"/>
                </a:solidFill>
                <a:latin typeface="TimesNewRomanPSMT"/>
              </a:rPr>
              <a:t>Повышение </a:t>
            </a:r>
            <a:r>
              <a:rPr lang="en-US" sz="1596" b="0" i="0" spc="-19" baseline="0" dirty="0">
                <a:solidFill>
                  <a:srgbClr val="002060"/>
                </a:solidFill>
                <a:latin typeface="TimesNewRomanPSMT"/>
              </a:rPr>
              <a:t>к</a:t>
            </a:r>
            <a:r>
              <a:rPr lang="en-US" sz="1596" b="0" i="0" spc="-60" baseline="0" dirty="0">
                <a:solidFill>
                  <a:srgbClr val="002060"/>
                </a:solidFill>
                <a:latin typeface="TimesNewRomanPSMT"/>
              </a:rPr>
              <a:t>а</a:t>
            </a:r>
            <a:r>
              <a:rPr lang="en-US" sz="1596" b="0" i="0" spc="0" baseline="0" dirty="0">
                <a:solidFill>
                  <a:srgbClr val="002060"/>
                </a:solidFill>
                <a:latin typeface="TimesNewRomanPSMT"/>
              </a:rPr>
              <a:t>чест</a:t>
            </a:r>
            <a:r>
              <a:rPr lang="en-US" sz="1596" b="0" i="0" spc="-23" baseline="0" dirty="0">
                <a:solidFill>
                  <a:srgbClr val="002060"/>
                </a:solidFill>
                <a:latin typeface="TimesNewRomanPSMT"/>
              </a:rPr>
              <a:t>в</a:t>
            </a:r>
            <a:r>
              <a:rPr lang="en-US" sz="1596" b="0" i="0" spc="0" baseline="0" dirty="0">
                <a:solidFill>
                  <a:srgbClr val="002060"/>
                </a:solidFill>
                <a:latin typeface="TimesNewRomanPSMT"/>
              </a:rPr>
              <a:t>а</a:t>
            </a:r>
          </a:p>
        </p:txBody>
      </p:sp>
    </p:spTree>
    <p:extLst>
      <p:ext uri="{BB962C8B-B14F-4D97-AF65-F5344CB8AC3E}">
        <p14:creationId xmlns:p14="http://schemas.microsoft.com/office/powerpoint/2010/main" val="27619685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Freeform 100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1" name="Picture 10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459" y="1196341"/>
            <a:ext cx="8517635" cy="5401055"/>
          </a:xfrm>
          <a:prstGeom prst="rect">
            <a:avLst/>
          </a:prstGeom>
          <a:noFill/>
          <a:extLst/>
        </p:spPr>
      </p:pic>
      <p:pic>
        <p:nvPicPr>
          <p:cNvPr id="102" name="Picture 10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4100" y="0"/>
            <a:ext cx="7112000" cy="889000"/>
          </a:xfrm>
          <a:prstGeom prst="rect">
            <a:avLst/>
          </a:prstGeom>
          <a:noFill/>
          <a:extLst/>
        </p:spPr>
      </p:pic>
      <p:pic>
        <p:nvPicPr>
          <p:cNvPr id="103" name="Picture 10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55356" y="0"/>
            <a:ext cx="621309" cy="896620"/>
          </a:xfrm>
          <a:prstGeom prst="rect">
            <a:avLst/>
          </a:prstGeom>
          <a:noFill/>
          <a:extLst/>
        </p:spPr>
      </p:pic>
      <p:sp>
        <p:nvSpPr>
          <p:cNvPr id="104" name="Freeform 104"/>
          <p:cNvSpPr/>
          <p:nvPr/>
        </p:nvSpPr>
        <p:spPr>
          <a:xfrm>
            <a:off x="8106918" y="-6858"/>
            <a:ext cx="467868" cy="801624"/>
          </a:xfrm>
          <a:custGeom>
            <a:avLst/>
            <a:gdLst/>
            <a:ahLst/>
            <a:cxnLst/>
            <a:rect l="0" t="0" r="0" b="0"/>
            <a:pathLst>
              <a:path w="467868" h="801624">
                <a:moveTo>
                  <a:pt x="0" y="801624"/>
                </a:moveTo>
                <a:lnTo>
                  <a:pt x="467868" y="801624"/>
                </a:lnTo>
                <a:lnTo>
                  <a:pt x="467868" y="0"/>
                </a:lnTo>
                <a:lnTo>
                  <a:pt x="0" y="0"/>
                </a:lnTo>
                <a:lnTo>
                  <a:pt x="0" y="801624"/>
                </a:lnTo>
                <a:close/>
              </a:path>
            </a:pathLst>
          </a:custGeom>
          <a:solidFill>
            <a:srgbClr val="C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5" name="Picture 10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42402" y="0"/>
            <a:ext cx="596900" cy="859281"/>
          </a:xfrm>
          <a:prstGeom prst="rect">
            <a:avLst/>
          </a:prstGeom>
          <a:noFill/>
          <a:extLst/>
        </p:spPr>
      </p:pic>
      <p:pic>
        <p:nvPicPr>
          <p:cNvPr id="106" name="Picture 106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88756" y="0"/>
            <a:ext cx="555243" cy="896620"/>
          </a:xfrm>
          <a:prstGeom prst="rect">
            <a:avLst/>
          </a:prstGeom>
          <a:noFill/>
          <a:extLst/>
        </p:spPr>
      </p:pic>
      <p:sp>
        <p:nvSpPr>
          <p:cNvPr id="107" name="Freeform 107"/>
          <p:cNvSpPr/>
          <p:nvPr/>
        </p:nvSpPr>
        <p:spPr>
          <a:xfrm>
            <a:off x="8640318" y="-6858"/>
            <a:ext cx="458724" cy="801624"/>
          </a:xfrm>
          <a:custGeom>
            <a:avLst/>
            <a:gdLst/>
            <a:ahLst/>
            <a:cxnLst/>
            <a:rect l="0" t="0" r="0" b="0"/>
            <a:pathLst>
              <a:path w="458724" h="801624">
                <a:moveTo>
                  <a:pt x="0" y="801624"/>
                </a:moveTo>
                <a:lnTo>
                  <a:pt x="458724" y="801624"/>
                </a:lnTo>
                <a:lnTo>
                  <a:pt x="458724" y="0"/>
                </a:lnTo>
                <a:lnTo>
                  <a:pt x="0" y="0"/>
                </a:lnTo>
                <a:lnTo>
                  <a:pt x="0" y="801624"/>
                </a:lnTo>
                <a:close/>
              </a:path>
            </a:pathLst>
          </a:custGeom>
          <a:solidFill>
            <a:srgbClr val="95B3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8" name="Picture 108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75802" y="0"/>
            <a:ext cx="568197" cy="859281"/>
          </a:xfrm>
          <a:prstGeom prst="rect">
            <a:avLst/>
          </a:prstGeom>
          <a:noFill/>
          <a:extLst/>
        </p:spPr>
      </p:pic>
      <p:sp>
        <p:nvSpPr>
          <p:cNvPr id="109" name="Freeform 109"/>
          <p:cNvSpPr/>
          <p:nvPr/>
        </p:nvSpPr>
        <p:spPr>
          <a:xfrm>
            <a:off x="24383" y="18289"/>
            <a:ext cx="1094233" cy="800100"/>
          </a:xfrm>
          <a:custGeom>
            <a:avLst/>
            <a:gdLst/>
            <a:ahLst/>
            <a:cxnLst/>
            <a:rect l="0" t="0" r="0" b="0"/>
            <a:pathLst>
              <a:path w="1094233" h="800100">
                <a:moveTo>
                  <a:pt x="0" y="800100"/>
                </a:moveTo>
                <a:lnTo>
                  <a:pt x="1094233" y="800100"/>
                </a:lnTo>
                <a:lnTo>
                  <a:pt x="1094233" y="0"/>
                </a:lnTo>
                <a:lnTo>
                  <a:pt x="0" y="0"/>
                </a:lnTo>
                <a:lnTo>
                  <a:pt x="0" y="8001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0" name="Picture 110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3" y="18314"/>
            <a:ext cx="1094232" cy="796010"/>
          </a:xfrm>
          <a:prstGeom prst="rect">
            <a:avLst/>
          </a:prstGeom>
          <a:noFill/>
          <a:extLst/>
        </p:spPr>
      </p:pic>
      <p:sp>
        <p:nvSpPr>
          <p:cNvPr id="111" name="Rectangle 111"/>
          <p:cNvSpPr/>
          <p:nvPr/>
        </p:nvSpPr>
        <p:spPr>
          <a:xfrm>
            <a:off x="1769110" y="238532"/>
            <a:ext cx="5692861" cy="30540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04" b="1" i="0" spc="0" baseline="0" dirty="0">
                <a:solidFill>
                  <a:srgbClr val="002060"/>
                </a:solidFill>
                <a:latin typeface="Calibri-Bold"/>
              </a:rPr>
              <a:t>Скринш</a:t>
            </a:r>
            <a:r>
              <a:rPr lang="en-US" sz="2004" b="1" i="0" spc="-12" baseline="0" dirty="0">
                <a:solidFill>
                  <a:srgbClr val="002060"/>
                </a:solidFill>
                <a:latin typeface="Calibri-Bold"/>
              </a:rPr>
              <a:t>о</a:t>
            </a:r>
            <a:r>
              <a:rPr lang="en-US" sz="2004" b="1" i="0" spc="0" baseline="0" dirty="0">
                <a:solidFill>
                  <a:srgbClr val="002060"/>
                </a:solidFill>
                <a:latin typeface="Calibri-Bold"/>
              </a:rPr>
              <a:t>т</a:t>
            </a:r>
            <a:r>
              <a:rPr lang="en-US" sz="2004" b="1" i="0" spc="-22" baseline="0" dirty="0">
                <a:solidFill>
                  <a:srgbClr val="002060"/>
                </a:solidFill>
                <a:latin typeface="Calibri-Bold"/>
              </a:rPr>
              <a:t> </a:t>
            </a:r>
            <a:r>
              <a:rPr lang="en-US" sz="2004" b="1" i="0" spc="0" baseline="0" dirty="0">
                <a:solidFill>
                  <a:srgbClr val="002060"/>
                </a:solidFill>
                <a:latin typeface="Calibri-Bold"/>
              </a:rPr>
              <a:t>сис</a:t>
            </a:r>
            <a:r>
              <a:rPr lang="en-US" sz="2004" b="1" i="0" spc="-10" baseline="0" dirty="0">
                <a:solidFill>
                  <a:srgbClr val="002060"/>
                </a:solidFill>
                <a:latin typeface="Calibri-Bold"/>
              </a:rPr>
              <a:t>т</a:t>
            </a:r>
            <a:r>
              <a:rPr lang="en-US" sz="2004" b="1" i="0" spc="-12" baseline="0" dirty="0">
                <a:solidFill>
                  <a:srgbClr val="002060"/>
                </a:solidFill>
                <a:latin typeface="Calibri-Bold"/>
              </a:rPr>
              <a:t>е</a:t>
            </a:r>
            <a:r>
              <a:rPr lang="en-US" sz="2004" b="1" i="0" spc="0" baseline="0" dirty="0">
                <a:solidFill>
                  <a:srgbClr val="002060"/>
                </a:solidFill>
                <a:latin typeface="Calibri-Bold"/>
              </a:rPr>
              <a:t>мы</a:t>
            </a:r>
            <a:r>
              <a:rPr lang="en-US" sz="2004" b="1" i="0" spc="-17" baseline="0" dirty="0">
                <a:solidFill>
                  <a:srgbClr val="002060"/>
                </a:solidFill>
                <a:latin typeface="Calibri-Bold"/>
              </a:rPr>
              <a:t> </a:t>
            </a:r>
            <a:r>
              <a:rPr lang="en-US" sz="2004" b="1" i="0" spc="0" baseline="0" dirty="0">
                <a:solidFill>
                  <a:srgbClr val="002060"/>
                </a:solidFill>
                <a:latin typeface="Calibri-Bold"/>
              </a:rPr>
              <a:t>e-ДЭ</a:t>
            </a:r>
            <a:r>
              <a:rPr lang="en-US" sz="2004" b="1" i="0" spc="-10" baseline="0" dirty="0">
                <a:solidFill>
                  <a:srgbClr val="002060"/>
                </a:solidFill>
                <a:latin typeface="Calibri-Bold"/>
              </a:rPr>
              <a:t>Н</a:t>
            </a:r>
            <a:r>
              <a:rPr lang="en-US" sz="2004" b="1" i="0" spc="0" baseline="0" dirty="0">
                <a:solidFill>
                  <a:srgbClr val="002060"/>
                </a:solidFill>
                <a:latin typeface="Calibri-Bold"/>
              </a:rPr>
              <a:t>:</a:t>
            </a:r>
            <a:r>
              <a:rPr lang="en-US" sz="2004" b="1" i="0" spc="904" baseline="0" dirty="0">
                <a:solidFill>
                  <a:srgbClr val="002060"/>
                </a:solidFill>
                <a:latin typeface="Calibri-Bold"/>
              </a:rPr>
              <a:t> </a:t>
            </a:r>
            <a:r>
              <a:rPr lang="en-US" sz="2004" b="1" i="0" spc="0" baseline="0" dirty="0">
                <a:solidFill>
                  <a:srgbClr val="002060"/>
                </a:solidFill>
                <a:latin typeface="Calibri-Bold"/>
              </a:rPr>
              <a:t>п</a:t>
            </a:r>
            <a:r>
              <a:rPr lang="en-US" sz="2004" b="1" i="0" spc="-36" baseline="0" dirty="0">
                <a:solidFill>
                  <a:srgbClr val="002060"/>
                </a:solidFill>
                <a:latin typeface="Calibri-Bold"/>
              </a:rPr>
              <a:t>о</a:t>
            </a:r>
            <a:r>
              <a:rPr lang="en-US" sz="2004" b="1" i="0" spc="0" baseline="0" dirty="0">
                <a:solidFill>
                  <a:srgbClr val="002060"/>
                </a:solidFill>
                <a:latin typeface="Calibri-Bold"/>
              </a:rPr>
              <a:t>лучение</a:t>
            </a:r>
            <a:r>
              <a:rPr lang="en-US" sz="2004" b="1" i="0" spc="-19" baseline="0" dirty="0">
                <a:solidFill>
                  <a:srgbClr val="002060"/>
                </a:solidFill>
                <a:latin typeface="Calibri-Bold"/>
              </a:rPr>
              <a:t> </a:t>
            </a:r>
            <a:r>
              <a:rPr lang="en-US" sz="2004" b="1" i="0" spc="0" baseline="0" dirty="0">
                <a:solidFill>
                  <a:srgbClr val="002060"/>
                </a:solidFill>
                <a:latin typeface="Calibri-Bold"/>
              </a:rPr>
              <a:t>по</a:t>
            </a:r>
            <a:r>
              <a:rPr lang="en-US" sz="2004" b="1" i="0" spc="-14" baseline="0" dirty="0">
                <a:solidFill>
                  <a:srgbClr val="002060"/>
                </a:solidFill>
                <a:latin typeface="Calibri-Bold"/>
              </a:rPr>
              <a:t>к</a:t>
            </a:r>
            <a:r>
              <a:rPr lang="en-US" sz="2004" b="1" i="0" spc="0" baseline="0" dirty="0">
                <a:solidFill>
                  <a:srgbClr val="002060"/>
                </a:solidFill>
                <a:latin typeface="Calibri-Bold"/>
              </a:rPr>
              <a:t>аз</a:t>
            </a:r>
            <a:r>
              <a:rPr lang="en-US" sz="2004" b="1" i="0" spc="-16" baseline="0" dirty="0">
                <a:solidFill>
                  <a:srgbClr val="002060"/>
                </a:solidFill>
                <a:latin typeface="Calibri-Bold"/>
              </a:rPr>
              <a:t>а</a:t>
            </a:r>
            <a:r>
              <a:rPr lang="en-US" sz="2004" b="1" i="0" spc="-14" baseline="0" dirty="0">
                <a:solidFill>
                  <a:srgbClr val="002060"/>
                </a:solidFill>
                <a:latin typeface="Calibri-Bold"/>
              </a:rPr>
              <a:t>т</a:t>
            </a:r>
            <a:r>
              <a:rPr lang="en-US" sz="2004" b="1" i="0" spc="-34" baseline="0" dirty="0">
                <a:solidFill>
                  <a:srgbClr val="002060"/>
                </a:solidFill>
                <a:latin typeface="Calibri-Bold"/>
              </a:rPr>
              <a:t>е</a:t>
            </a:r>
            <a:r>
              <a:rPr lang="en-US" sz="2004" b="1" i="0" spc="0" baseline="0" dirty="0">
                <a:solidFill>
                  <a:srgbClr val="002060"/>
                </a:solidFill>
                <a:latin typeface="Calibri-Bold"/>
              </a:rPr>
              <a:t>лей</a:t>
            </a:r>
          </a:p>
        </p:txBody>
      </p:sp>
    </p:spTree>
    <p:extLst>
      <p:ext uri="{BB962C8B-B14F-4D97-AF65-F5344CB8AC3E}">
        <p14:creationId xmlns:p14="http://schemas.microsoft.com/office/powerpoint/2010/main" val="32638875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/>
              <a:t>Тренды, рекомендации</a:t>
            </a:r>
            <a:endParaRPr lang="ru-RU" sz="32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96752"/>
            <a:ext cx="8003232" cy="5308699"/>
          </a:xfrm>
        </p:spPr>
        <p:txBody>
          <a:bodyPr/>
          <a:lstStyle/>
          <a:p>
            <a:r>
              <a:rPr lang="ru-RU" sz="2400" kern="1200" dirty="0" smtClean="0"/>
              <a:t>Внесены изменения в индикаторы, появились новые, к примеру отражающие преодоление правовых барьеров, новые ключевые группы</a:t>
            </a:r>
            <a:endParaRPr lang="ru-RU" sz="2400" kern="1200" dirty="0" smtClean="0"/>
          </a:p>
          <a:p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3334115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772400" cy="609600"/>
          </a:xfrm>
        </p:spPr>
        <p:txBody>
          <a:bodyPr/>
          <a:lstStyle/>
          <a:p>
            <a:pPr algn="ctr"/>
            <a:r>
              <a:rPr lang="ru-RU" sz="3200" dirty="0" smtClean="0">
                <a:latin typeface="+mn-lt"/>
              </a:rPr>
              <a:t>Общая информация</a:t>
            </a:r>
            <a:endParaRPr lang="ru-RU" sz="32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052736"/>
            <a:ext cx="8003232" cy="5616624"/>
          </a:xfrm>
        </p:spPr>
        <p:txBody>
          <a:bodyPr/>
          <a:lstStyle/>
          <a:p>
            <a:r>
              <a:rPr lang="ru-RU" sz="2800" dirty="0" smtClean="0"/>
              <a:t>Общая сумма – </a:t>
            </a:r>
            <a:r>
              <a:rPr lang="ru-RU" sz="2800" dirty="0"/>
              <a:t>26 436 393 долларов США </a:t>
            </a:r>
            <a:endParaRPr lang="ru-RU" sz="2800" dirty="0" smtClean="0"/>
          </a:p>
          <a:p>
            <a:r>
              <a:rPr lang="ru-RU" sz="2800" dirty="0" smtClean="0"/>
              <a:t>В </a:t>
            </a:r>
            <a:r>
              <a:rPr lang="ru-RU" sz="2800" dirty="0" smtClean="0"/>
              <a:t>том </a:t>
            </a:r>
            <a:r>
              <a:rPr lang="ru-RU" sz="2800" dirty="0"/>
              <a:t>числе ВИЧ – </a:t>
            </a:r>
            <a:r>
              <a:rPr lang="ru-RU" sz="2800" dirty="0" smtClean="0"/>
              <a:t>11 491 690</a:t>
            </a:r>
            <a:r>
              <a:rPr lang="ru-RU" sz="2800" dirty="0"/>
              <a:t>, </a:t>
            </a:r>
            <a:r>
              <a:rPr lang="ru-RU" sz="2800" dirty="0" smtClean="0"/>
              <a:t>ТБ - 14 944 703 (может обсуждаться)</a:t>
            </a:r>
          </a:p>
          <a:p>
            <a:pPr marL="0" indent="0">
              <a:buNone/>
            </a:pPr>
            <a:endParaRPr lang="ru-RU" sz="2800" dirty="0" smtClean="0"/>
          </a:p>
          <a:p>
            <a:r>
              <a:rPr lang="ru-RU" sz="2800" dirty="0" smtClean="0"/>
              <a:t>Период </a:t>
            </a:r>
            <a:r>
              <a:rPr lang="ru-RU" sz="2800" dirty="0" smtClean="0"/>
              <a:t>имплементации – 1 </a:t>
            </a:r>
            <a:r>
              <a:rPr lang="ru-RU" sz="2800" dirty="0" smtClean="0"/>
              <a:t>января 2021 </a:t>
            </a:r>
            <a:r>
              <a:rPr lang="ru-RU" sz="2800" dirty="0" smtClean="0"/>
              <a:t>– 31 декабря </a:t>
            </a:r>
            <a:r>
              <a:rPr lang="ru-RU" sz="2800" dirty="0" smtClean="0"/>
              <a:t>2023</a:t>
            </a:r>
          </a:p>
          <a:p>
            <a:pPr marL="0" indent="0">
              <a:buNone/>
            </a:pPr>
            <a:endParaRPr lang="ru-RU" sz="2800" dirty="0" smtClean="0"/>
          </a:p>
          <a:p>
            <a:r>
              <a:rPr lang="ru-RU" sz="2800" dirty="0" smtClean="0"/>
              <a:t>Единая заявка (интегрированный подход)</a:t>
            </a:r>
          </a:p>
          <a:p>
            <a:pPr marL="0" indent="0">
              <a:buNone/>
            </a:pPr>
            <a:endParaRPr lang="ru-RU" sz="2800" dirty="0" smtClean="0"/>
          </a:p>
          <a:p>
            <a:r>
              <a:rPr lang="ru-RU" sz="2800" dirty="0" smtClean="0"/>
              <a:t>Один Принципиальный реципиент</a:t>
            </a:r>
          </a:p>
        </p:txBody>
      </p:sp>
    </p:spTree>
    <p:extLst>
      <p:ext uri="{BB962C8B-B14F-4D97-AF65-F5344CB8AC3E}">
        <p14:creationId xmlns:p14="http://schemas.microsoft.com/office/powerpoint/2010/main" val="30655199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Freeform 100"/>
          <p:cNvSpPr/>
          <p:nvPr/>
        </p:nvSpPr>
        <p:spPr>
          <a:xfrm>
            <a:off x="0" y="857250"/>
            <a:ext cx="9144000" cy="51435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1" name="Picture 101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8893" y="5602987"/>
            <a:ext cx="1072133" cy="128015"/>
          </a:xfrm>
          <a:prstGeom prst="rect">
            <a:avLst/>
          </a:prstGeom>
          <a:noFill/>
          <a:extLst/>
        </p:spPr>
      </p:pic>
      <p:pic>
        <p:nvPicPr>
          <p:cNvPr id="102" name="Picture 10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19605" y="1667638"/>
            <a:ext cx="7095744" cy="3946778"/>
          </a:xfrm>
          <a:prstGeom prst="rect">
            <a:avLst/>
          </a:prstGeom>
          <a:noFill/>
          <a:extLst/>
        </p:spPr>
      </p:pic>
      <p:sp>
        <p:nvSpPr>
          <p:cNvPr id="103" name="Freeform 103"/>
          <p:cNvSpPr/>
          <p:nvPr/>
        </p:nvSpPr>
        <p:spPr>
          <a:xfrm>
            <a:off x="1359026" y="1647064"/>
            <a:ext cx="1457325" cy="378333"/>
          </a:xfrm>
          <a:custGeom>
            <a:avLst/>
            <a:gdLst/>
            <a:ahLst/>
            <a:cxnLst/>
            <a:rect l="0" t="0" r="0" b="0"/>
            <a:pathLst>
              <a:path w="1943100" h="504444">
                <a:moveTo>
                  <a:pt x="0" y="504444"/>
                </a:moveTo>
                <a:lnTo>
                  <a:pt x="1943100" y="504444"/>
                </a:lnTo>
                <a:lnTo>
                  <a:pt x="1943100" y="0"/>
                </a:lnTo>
                <a:lnTo>
                  <a:pt x="0" y="0"/>
                </a:lnTo>
                <a:lnTo>
                  <a:pt x="0" y="504444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4" name="Picture 10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25050" y="1853566"/>
            <a:ext cx="481394" cy="481488"/>
          </a:xfrm>
          <a:prstGeom prst="rect">
            <a:avLst/>
          </a:prstGeom>
          <a:noFill/>
          <a:extLst/>
        </p:spPr>
      </p:pic>
      <p:pic>
        <p:nvPicPr>
          <p:cNvPr id="105" name="Picture 10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15755" y="2456594"/>
            <a:ext cx="557879" cy="245650"/>
          </a:xfrm>
          <a:prstGeom prst="rect">
            <a:avLst/>
          </a:prstGeom>
          <a:noFill/>
          <a:extLst/>
        </p:spPr>
      </p:pic>
      <p:pic>
        <p:nvPicPr>
          <p:cNvPr id="106" name="Picture 106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07886" y="3585686"/>
            <a:ext cx="619220" cy="76200"/>
          </a:xfrm>
          <a:prstGeom prst="rect">
            <a:avLst/>
          </a:prstGeom>
          <a:noFill/>
          <a:extLst/>
        </p:spPr>
      </p:pic>
      <p:pic>
        <p:nvPicPr>
          <p:cNvPr id="107" name="Picture 107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67596" y="3961067"/>
            <a:ext cx="714755" cy="95441"/>
          </a:xfrm>
          <a:prstGeom prst="rect">
            <a:avLst/>
          </a:prstGeom>
          <a:noFill/>
          <a:extLst/>
        </p:spPr>
      </p:pic>
      <p:pic>
        <p:nvPicPr>
          <p:cNvPr id="108" name="Picture 108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7503" y="2915794"/>
            <a:ext cx="1887092" cy="1004697"/>
          </a:xfrm>
          <a:prstGeom prst="rect">
            <a:avLst/>
          </a:prstGeom>
          <a:noFill/>
          <a:extLst/>
        </p:spPr>
      </p:pic>
      <p:sp>
        <p:nvSpPr>
          <p:cNvPr id="109" name="Freeform 109"/>
          <p:cNvSpPr/>
          <p:nvPr/>
        </p:nvSpPr>
        <p:spPr>
          <a:xfrm>
            <a:off x="7048880" y="4210813"/>
            <a:ext cx="1528191" cy="851535"/>
          </a:xfrm>
          <a:custGeom>
            <a:avLst/>
            <a:gdLst/>
            <a:ahLst/>
            <a:cxnLst/>
            <a:rect l="0" t="0" r="0" b="0"/>
            <a:pathLst>
              <a:path w="2037588" h="1135380">
                <a:moveTo>
                  <a:pt x="0" y="1135380"/>
                </a:moveTo>
                <a:lnTo>
                  <a:pt x="2037588" y="1135380"/>
                </a:lnTo>
                <a:lnTo>
                  <a:pt x="2037588" y="0"/>
                </a:lnTo>
                <a:lnTo>
                  <a:pt x="0" y="0"/>
                </a:lnTo>
                <a:lnTo>
                  <a:pt x="0" y="113538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" name="Freeform 110"/>
          <p:cNvSpPr/>
          <p:nvPr/>
        </p:nvSpPr>
        <p:spPr>
          <a:xfrm>
            <a:off x="7048880" y="4210813"/>
            <a:ext cx="1528191" cy="851535"/>
          </a:xfrm>
          <a:custGeom>
            <a:avLst/>
            <a:gdLst/>
            <a:ahLst/>
            <a:cxnLst/>
            <a:rect l="0" t="0" r="0" b="0"/>
            <a:pathLst>
              <a:path w="2037588" h="1135380">
                <a:moveTo>
                  <a:pt x="0" y="1135380"/>
                </a:moveTo>
                <a:lnTo>
                  <a:pt x="2037588" y="1135380"/>
                </a:lnTo>
                <a:lnTo>
                  <a:pt x="2037588" y="0"/>
                </a:lnTo>
                <a:lnTo>
                  <a:pt x="0" y="0"/>
                </a:lnTo>
                <a:lnTo>
                  <a:pt x="0" y="1135380"/>
                </a:lnTo>
                <a:close/>
              </a:path>
            </a:pathLst>
          </a:custGeom>
          <a:noFill/>
          <a:ln w="12191" cap="flat" cmpd="sng">
            <a:solidFill>
              <a:srgbClr val="FFFFFF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1" name="Picture 111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60686" y="4403599"/>
            <a:ext cx="636461" cy="223170"/>
          </a:xfrm>
          <a:prstGeom prst="rect">
            <a:avLst/>
          </a:prstGeom>
          <a:noFill/>
          <a:extLst/>
        </p:spPr>
      </p:pic>
      <p:pic>
        <p:nvPicPr>
          <p:cNvPr id="112" name="Picture 112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86163" y="1581532"/>
            <a:ext cx="481394" cy="481488"/>
          </a:xfrm>
          <a:prstGeom prst="rect">
            <a:avLst/>
          </a:prstGeom>
          <a:noFill/>
          <a:extLst/>
        </p:spPr>
      </p:pic>
      <p:pic>
        <p:nvPicPr>
          <p:cNvPr id="113" name="Picture 113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89261" y="2157603"/>
            <a:ext cx="480632" cy="320040"/>
          </a:xfrm>
          <a:prstGeom prst="rect">
            <a:avLst/>
          </a:prstGeom>
          <a:noFill/>
          <a:extLst/>
        </p:spPr>
      </p:pic>
      <p:pic>
        <p:nvPicPr>
          <p:cNvPr id="114" name="Picture 114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16268" y="3389948"/>
            <a:ext cx="565403" cy="129826"/>
          </a:xfrm>
          <a:prstGeom prst="rect">
            <a:avLst/>
          </a:prstGeom>
          <a:noFill/>
          <a:extLst/>
        </p:spPr>
      </p:pic>
      <p:pic>
        <p:nvPicPr>
          <p:cNvPr id="115" name="Picture 115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57975" y="4180619"/>
            <a:ext cx="681418" cy="150685"/>
          </a:xfrm>
          <a:prstGeom prst="rect">
            <a:avLst/>
          </a:prstGeom>
          <a:noFill/>
          <a:extLst/>
        </p:spPr>
      </p:pic>
      <p:sp>
        <p:nvSpPr>
          <p:cNvPr id="116" name="Rectangle 116"/>
          <p:cNvSpPr/>
          <p:nvPr/>
        </p:nvSpPr>
        <p:spPr>
          <a:xfrm>
            <a:off x="278663" y="949576"/>
            <a:ext cx="5986382" cy="6030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2252" dirty="0">
                <a:solidFill>
                  <a:srgbClr val="003F72"/>
                </a:solidFill>
                <a:latin typeface="ArialMT"/>
              </a:rPr>
              <a:t>Пр</a:t>
            </a:r>
            <a:r>
              <a:rPr lang="en-US" sz="2252" spc="-45" dirty="0">
                <a:solidFill>
                  <a:srgbClr val="003F72"/>
                </a:solidFill>
                <a:latin typeface="ArialMT"/>
              </a:rPr>
              <a:t>е</a:t>
            </a:r>
            <a:r>
              <a:rPr lang="en-US" sz="2252" dirty="0">
                <a:solidFill>
                  <a:srgbClr val="003F72"/>
                </a:solidFill>
                <a:latin typeface="ArialMT"/>
              </a:rPr>
              <a:t>дс</a:t>
            </a:r>
            <a:r>
              <a:rPr lang="en-US" sz="2252" spc="-23" dirty="0">
                <a:solidFill>
                  <a:srgbClr val="003F72"/>
                </a:solidFill>
                <a:latin typeface="ArialMT"/>
              </a:rPr>
              <a:t>т</a:t>
            </a:r>
            <a:r>
              <a:rPr lang="en-US" sz="2252" dirty="0">
                <a:solidFill>
                  <a:srgbClr val="003F72"/>
                </a:solidFill>
                <a:latin typeface="ArialMT"/>
              </a:rPr>
              <a:t>а</a:t>
            </a:r>
            <a:r>
              <a:rPr lang="en-US" sz="2252" spc="-54" dirty="0">
                <a:solidFill>
                  <a:srgbClr val="003F72"/>
                </a:solidFill>
                <a:latin typeface="ArialMT"/>
              </a:rPr>
              <a:t>в</a:t>
            </a:r>
            <a:r>
              <a:rPr lang="en-US" sz="2252" dirty="0">
                <a:solidFill>
                  <a:srgbClr val="003F72"/>
                </a:solidFill>
                <a:latin typeface="ArialMT"/>
              </a:rPr>
              <a:t>ление</a:t>
            </a:r>
            <a:r>
              <a:rPr lang="en-US" sz="2252" spc="-23" dirty="0">
                <a:solidFill>
                  <a:srgbClr val="003F72"/>
                </a:solidFill>
                <a:latin typeface="ArialMT"/>
              </a:rPr>
              <a:t> </a:t>
            </a:r>
            <a:r>
              <a:rPr lang="en-US" sz="2252" dirty="0">
                <a:solidFill>
                  <a:srgbClr val="003F72"/>
                </a:solidFill>
                <a:latin typeface="ArialMT"/>
              </a:rPr>
              <a:t>запроса</a:t>
            </a:r>
            <a:r>
              <a:rPr lang="en-US" sz="2252" spc="-20" dirty="0">
                <a:solidFill>
                  <a:srgbClr val="003F72"/>
                </a:solidFill>
                <a:latin typeface="ArialMT"/>
              </a:rPr>
              <a:t> </a:t>
            </a:r>
            <a:r>
              <a:rPr lang="en-US" sz="2252" dirty="0">
                <a:solidFill>
                  <a:srgbClr val="003F72"/>
                </a:solidFill>
                <a:latin typeface="ArialMT"/>
              </a:rPr>
              <a:t>на финансиро</a:t>
            </a:r>
            <a:r>
              <a:rPr lang="en-US" sz="2252" spc="-27" dirty="0">
                <a:solidFill>
                  <a:srgbClr val="003F72"/>
                </a:solidFill>
                <a:latin typeface="ArialMT"/>
              </a:rPr>
              <a:t>в</a:t>
            </a:r>
            <a:r>
              <a:rPr lang="en-US" sz="2252" dirty="0">
                <a:solidFill>
                  <a:srgbClr val="003F72"/>
                </a:solidFill>
                <a:latin typeface="ArialMT"/>
              </a:rPr>
              <a:t>ание</a:t>
            </a:r>
          </a:p>
          <a:p>
            <a:pPr>
              <a:lnSpc>
                <a:spcPts val="2049"/>
              </a:lnSpc>
            </a:pPr>
            <a:r>
              <a:rPr lang="en-US" sz="1503" dirty="0">
                <a:solidFill>
                  <a:srgbClr val="003F72"/>
                </a:solidFill>
                <a:latin typeface="ArialMT"/>
              </a:rPr>
              <a:t>Кл</a:t>
            </a:r>
            <a:r>
              <a:rPr lang="en-US" sz="1503" spc="-38" dirty="0">
                <a:solidFill>
                  <a:srgbClr val="003F72"/>
                </a:solidFill>
                <a:latin typeface="ArialMT"/>
              </a:rPr>
              <a:t>ю</a:t>
            </a:r>
            <a:r>
              <a:rPr lang="en-US" sz="1503" dirty="0">
                <a:solidFill>
                  <a:srgbClr val="003F72"/>
                </a:solidFill>
                <a:latin typeface="ArialMT"/>
              </a:rPr>
              <a:t>чевые</a:t>
            </a:r>
            <a:r>
              <a:rPr lang="en-US" sz="1503" spc="-23" dirty="0">
                <a:solidFill>
                  <a:srgbClr val="003F72"/>
                </a:solidFill>
                <a:latin typeface="ArialMT"/>
              </a:rPr>
              <a:t> </a:t>
            </a:r>
            <a:r>
              <a:rPr lang="en-US" sz="1503" spc="-38" dirty="0">
                <a:solidFill>
                  <a:srgbClr val="003F72"/>
                </a:solidFill>
                <a:latin typeface="ArialMT"/>
              </a:rPr>
              <a:t>э</a:t>
            </a:r>
            <a:r>
              <a:rPr lang="en-US" sz="1503" spc="-23" dirty="0">
                <a:solidFill>
                  <a:srgbClr val="003F72"/>
                </a:solidFill>
                <a:latin typeface="ArialMT"/>
              </a:rPr>
              <a:t>т</a:t>
            </a:r>
            <a:r>
              <a:rPr lang="en-US" sz="1503" dirty="0">
                <a:solidFill>
                  <a:srgbClr val="003F72"/>
                </a:solidFill>
                <a:latin typeface="ArialMT"/>
              </a:rPr>
              <a:t>апы про</a:t>
            </a:r>
            <a:r>
              <a:rPr lang="en-US" sz="1503" spc="-17" dirty="0">
                <a:solidFill>
                  <a:srgbClr val="003F72"/>
                </a:solidFill>
                <a:latin typeface="ArialMT"/>
              </a:rPr>
              <a:t>ц</a:t>
            </a:r>
            <a:r>
              <a:rPr lang="en-US" sz="1503" dirty="0">
                <a:solidFill>
                  <a:srgbClr val="003F72"/>
                </a:solidFill>
                <a:latin typeface="ArialMT"/>
              </a:rPr>
              <a:t>есса</a:t>
            </a:r>
            <a:r>
              <a:rPr lang="en-US" sz="1503" spc="-23" dirty="0">
                <a:solidFill>
                  <a:srgbClr val="003F72"/>
                </a:solidFill>
                <a:latin typeface="ArialMT"/>
              </a:rPr>
              <a:t> </a:t>
            </a:r>
            <a:r>
              <a:rPr lang="en-US" sz="1503" dirty="0">
                <a:solidFill>
                  <a:srgbClr val="003F72"/>
                </a:solidFill>
                <a:latin typeface="ArialMT"/>
              </a:rPr>
              <a:t>не</a:t>
            </a:r>
            <a:r>
              <a:rPr lang="en-US" sz="1503" spc="-14" dirty="0">
                <a:solidFill>
                  <a:srgbClr val="003F72"/>
                </a:solidFill>
                <a:latin typeface="ArialMT"/>
              </a:rPr>
              <a:t> </a:t>
            </a:r>
            <a:r>
              <a:rPr lang="en-US" sz="1503" dirty="0">
                <a:solidFill>
                  <a:srgbClr val="003F72"/>
                </a:solidFill>
                <a:latin typeface="ArialMT"/>
              </a:rPr>
              <a:t>изменил</a:t>
            </a:r>
            <a:r>
              <a:rPr lang="en-US" sz="1503" spc="-8" dirty="0">
                <a:solidFill>
                  <a:srgbClr val="003F72"/>
                </a:solidFill>
                <a:latin typeface="ArialMT"/>
              </a:rPr>
              <a:t>и</a:t>
            </a:r>
            <a:r>
              <a:rPr lang="en-US" sz="1503" dirty="0">
                <a:solidFill>
                  <a:srgbClr val="003F72"/>
                </a:solidFill>
                <a:latin typeface="ArialMT"/>
              </a:rPr>
              <a:t>сь</a:t>
            </a:r>
          </a:p>
        </p:txBody>
      </p:sp>
      <p:sp>
        <p:nvSpPr>
          <p:cNvPr id="118" name="Rectangle 118"/>
          <p:cNvSpPr/>
          <p:nvPr/>
        </p:nvSpPr>
        <p:spPr>
          <a:xfrm>
            <a:off x="8801100" y="5570297"/>
            <a:ext cx="64120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900" dirty="0">
                <a:solidFill>
                  <a:srgbClr val="808080"/>
                </a:solidFill>
                <a:latin typeface="Arial"/>
              </a:rPr>
              <a:t>4</a:t>
            </a:r>
          </a:p>
        </p:txBody>
      </p:sp>
      <p:sp>
        <p:nvSpPr>
          <p:cNvPr id="119" name="Rectangle 119"/>
          <p:cNvSpPr/>
          <p:nvPr/>
        </p:nvSpPr>
        <p:spPr>
          <a:xfrm>
            <a:off x="6657023" y="1748828"/>
            <a:ext cx="1481752" cy="2795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900" dirty="0">
                <a:solidFill>
                  <a:srgbClr val="C00000"/>
                </a:solidFill>
                <a:latin typeface="ArialMT"/>
              </a:rPr>
              <a:t>Пр</a:t>
            </a:r>
            <a:r>
              <a:rPr lang="en-US" sz="900" spc="-14" dirty="0">
                <a:solidFill>
                  <a:srgbClr val="C00000"/>
                </a:solidFill>
                <a:latin typeface="ArialMT"/>
              </a:rPr>
              <a:t>е</a:t>
            </a:r>
            <a:r>
              <a:rPr lang="en-US" sz="900" dirty="0">
                <a:solidFill>
                  <a:srgbClr val="C00000"/>
                </a:solidFill>
                <a:latin typeface="ArialMT"/>
              </a:rPr>
              <a:t>дста</a:t>
            </a:r>
            <a:r>
              <a:rPr lang="en-US" sz="900" spc="-19" dirty="0">
                <a:solidFill>
                  <a:srgbClr val="C00000"/>
                </a:solidFill>
                <a:latin typeface="ArialMT"/>
              </a:rPr>
              <a:t>в</a:t>
            </a:r>
            <a:r>
              <a:rPr lang="en-US" sz="900" dirty="0">
                <a:solidFill>
                  <a:srgbClr val="C00000"/>
                </a:solidFill>
                <a:latin typeface="ArialMT"/>
              </a:rPr>
              <a:t>ление</a:t>
            </a:r>
            <a:r>
              <a:rPr lang="en-US" sz="900" spc="-25" dirty="0">
                <a:solidFill>
                  <a:srgbClr val="C00000"/>
                </a:solidFill>
                <a:latin typeface="ArialMT"/>
              </a:rPr>
              <a:t> </a:t>
            </a:r>
            <a:r>
              <a:rPr lang="en-US" sz="900" dirty="0">
                <a:solidFill>
                  <a:srgbClr val="C00000"/>
                </a:solidFill>
                <a:latin typeface="ArialMT"/>
              </a:rPr>
              <a:t>запроса</a:t>
            </a:r>
            <a:r>
              <a:rPr lang="en-US" sz="900" spc="-25" dirty="0">
                <a:solidFill>
                  <a:srgbClr val="C00000"/>
                </a:solidFill>
                <a:latin typeface="ArialMT"/>
              </a:rPr>
              <a:t> </a:t>
            </a:r>
            <a:r>
              <a:rPr lang="en-US" sz="900" dirty="0">
                <a:solidFill>
                  <a:srgbClr val="C00000"/>
                </a:solidFill>
                <a:latin typeface="ArialMT"/>
              </a:rPr>
              <a:t>на </a:t>
            </a:r>
          </a:p>
          <a:p>
            <a:pPr>
              <a:lnSpc>
                <a:spcPts val="1079"/>
              </a:lnSpc>
            </a:pPr>
            <a:r>
              <a:rPr lang="en-US" sz="900" dirty="0">
                <a:solidFill>
                  <a:srgbClr val="C00000"/>
                </a:solidFill>
                <a:latin typeface="ArialMT"/>
              </a:rPr>
              <a:t>финансиро</a:t>
            </a:r>
            <a:r>
              <a:rPr lang="en-US" sz="900" spc="-10" dirty="0">
                <a:solidFill>
                  <a:srgbClr val="C00000"/>
                </a:solidFill>
                <a:latin typeface="ArialMT"/>
              </a:rPr>
              <a:t>в</a:t>
            </a:r>
            <a:r>
              <a:rPr lang="en-US" sz="900" dirty="0">
                <a:solidFill>
                  <a:srgbClr val="C00000"/>
                </a:solidFill>
                <a:latin typeface="ArialMT"/>
              </a:rPr>
              <a:t>ание</a:t>
            </a:r>
          </a:p>
        </p:txBody>
      </p:sp>
      <p:sp>
        <p:nvSpPr>
          <p:cNvPr id="120" name="Rectangle 120"/>
          <p:cNvSpPr/>
          <p:nvPr/>
        </p:nvSpPr>
        <p:spPr>
          <a:xfrm>
            <a:off x="7026022" y="2367191"/>
            <a:ext cx="1585755" cy="2795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900" dirty="0">
                <a:solidFill>
                  <a:srgbClr val="003F72"/>
                </a:solidFill>
                <a:latin typeface="ArialMT"/>
              </a:rPr>
              <a:t>О</a:t>
            </a:r>
            <a:r>
              <a:rPr lang="en-US" sz="900" spc="-10" dirty="0">
                <a:solidFill>
                  <a:srgbClr val="003F72"/>
                </a:solidFill>
                <a:latin typeface="ArialMT"/>
              </a:rPr>
              <a:t>ц</a:t>
            </a:r>
            <a:r>
              <a:rPr lang="en-US" sz="900" dirty="0">
                <a:solidFill>
                  <a:srgbClr val="003F72"/>
                </a:solidFill>
                <a:latin typeface="ArialMT"/>
              </a:rPr>
              <a:t>енка </a:t>
            </a:r>
            <a:r>
              <a:rPr lang="en-US" sz="900" spc="-56" dirty="0">
                <a:solidFill>
                  <a:srgbClr val="003F72"/>
                </a:solidFill>
                <a:latin typeface="ArialMT"/>
              </a:rPr>
              <a:t>Г</a:t>
            </a:r>
            <a:r>
              <a:rPr lang="en-US" sz="900" dirty="0">
                <a:solidFill>
                  <a:srgbClr val="003F72"/>
                </a:solidFill>
                <a:latin typeface="ArialMT"/>
              </a:rPr>
              <a:t>р</a:t>
            </a:r>
            <a:r>
              <a:rPr lang="en-US" sz="900" spc="-8" dirty="0">
                <a:solidFill>
                  <a:srgbClr val="003F72"/>
                </a:solidFill>
                <a:latin typeface="ArialMT"/>
              </a:rPr>
              <a:t>у</a:t>
            </a:r>
            <a:r>
              <a:rPr lang="en-US" sz="900" dirty="0">
                <a:solidFill>
                  <a:srgbClr val="003F72"/>
                </a:solidFill>
                <a:latin typeface="ArialMT"/>
              </a:rPr>
              <a:t>ппой т</a:t>
            </a:r>
            <a:r>
              <a:rPr lang="en-US" sz="900" spc="-14" dirty="0">
                <a:solidFill>
                  <a:srgbClr val="003F72"/>
                </a:solidFill>
                <a:latin typeface="ArialMT"/>
              </a:rPr>
              <a:t>е</a:t>
            </a:r>
            <a:r>
              <a:rPr lang="en-US" sz="900" spc="-9" dirty="0">
                <a:solidFill>
                  <a:srgbClr val="003F72"/>
                </a:solidFill>
                <a:latin typeface="ArialMT"/>
              </a:rPr>
              <a:t>х</a:t>
            </a:r>
            <a:r>
              <a:rPr lang="en-US" sz="900" dirty="0">
                <a:solidFill>
                  <a:srgbClr val="003F72"/>
                </a:solidFill>
                <a:latin typeface="ArialMT"/>
              </a:rPr>
              <a:t>нической </a:t>
            </a:r>
          </a:p>
          <a:p>
            <a:pPr>
              <a:lnSpc>
                <a:spcPts val="1079"/>
              </a:lnSpc>
            </a:pPr>
            <a:r>
              <a:rPr lang="en-US" sz="900" dirty="0">
                <a:solidFill>
                  <a:srgbClr val="003F72"/>
                </a:solidFill>
                <a:latin typeface="ArialMT"/>
              </a:rPr>
              <a:t>о</a:t>
            </a:r>
            <a:r>
              <a:rPr lang="en-US" sz="900" spc="-11" dirty="0">
                <a:solidFill>
                  <a:srgbClr val="003F72"/>
                </a:solidFill>
                <a:latin typeface="ArialMT"/>
              </a:rPr>
              <a:t>ц</a:t>
            </a:r>
            <a:r>
              <a:rPr lang="en-US" sz="900" dirty="0">
                <a:solidFill>
                  <a:srgbClr val="003F72"/>
                </a:solidFill>
                <a:latin typeface="ArialMT"/>
              </a:rPr>
              <a:t>енки (Г</a:t>
            </a:r>
            <a:r>
              <a:rPr lang="en-US" sz="900" spc="-28" dirty="0">
                <a:solidFill>
                  <a:srgbClr val="003F72"/>
                </a:solidFill>
                <a:latin typeface="ArialMT"/>
              </a:rPr>
              <a:t>Т</a:t>
            </a:r>
            <a:r>
              <a:rPr lang="en-US" sz="900" dirty="0">
                <a:solidFill>
                  <a:srgbClr val="003F72"/>
                </a:solidFill>
                <a:latin typeface="ArialMT"/>
              </a:rPr>
              <a:t>О)</a:t>
            </a:r>
          </a:p>
        </p:txBody>
      </p:sp>
      <p:sp>
        <p:nvSpPr>
          <p:cNvPr id="121" name="Rectangle 121"/>
          <p:cNvSpPr/>
          <p:nvPr/>
        </p:nvSpPr>
        <p:spPr>
          <a:xfrm>
            <a:off x="7381304" y="3496666"/>
            <a:ext cx="1573251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900" spc="-24" dirty="0">
                <a:solidFill>
                  <a:srgbClr val="003F72"/>
                </a:solidFill>
                <a:latin typeface="ArialMT"/>
              </a:rPr>
              <a:t>Р</a:t>
            </a:r>
            <a:r>
              <a:rPr lang="en-US" sz="900" dirty="0">
                <a:solidFill>
                  <a:srgbClr val="003F72"/>
                </a:solidFill>
                <a:latin typeface="ArialMT"/>
              </a:rPr>
              <a:t>ассм</a:t>
            </a:r>
            <a:r>
              <a:rPr lang="en-US" sz="900" spc="-12" dirty="0">
                <a:solidFill>
                  <a:srgbClr val="003F72"/>
                </a:solidFill>
                <a:latin typeface="ArialMT"/>
              </a:rPr>
              <a:t>о</a:t>
            </a:r>
            <a:r>
              <a:rPr lang="en-US" sz="900" dirty="0">
                <a:solidFill>
                  <a:srgbClr val="003F72"/>
                </a:solidFill>
                <a:latin typeface="ArialMT"/>
              </a:rPr>
              <a:t>трение</a:t>
            </a:r>
            <a:r>
              <a:rPr lang="en-US" sz="900" spc="-25" dirty="0">
                <a:solidFill>
                  <a:srgbClr val="003F72"/>
                </a:solidFill>
                <a:latin typeface="ArialMT"/>
              </a:rPr>
              <a:t> </a:t>
            </a:r>
            <a:r>
              <a:rPr lang="en-US" sz="900" dirty="0">
                <a:solidFill>
                  <a:srgbClr val="003F72"/>
                </a:solidFill>
                <a:latin typeface="ArialMT"/>
              </a:rPr>
              <a:t>Комит</a:t>
            </a:r>
            <a:r>
              <a:rPr lang="en-US" sz="900" spc="-23" dirty="0">
                <a:solidFill>
                  <a:srgbClr val="003F72"/>
                </a:solidFill>
                <a:latin typeface="ArialMT"/>
              </a:rPr>
              <a:t>е</a:t>
            </a:r>
            <a:r>
              <a:rPr lang="en-US" sz="900" dirty="0">
                <a:solidFill>
                  <a:srgbClr val="003F72"/>
                </a:solidFill>
                <a:latin typeface="ArialMT"/>
              </a:rPr>
              <a:t>том</a:t>
            </a:r>
            <a:r>
              <a:rPr lang="en-US" sz="900" spc="-23" dirty="0">
                <a:solidFill>
                  <a:srgbClr val="003F72"/>
                </a:solidFill>
                <a:latin typeface="ArialMT"/>
              </a:rPr>
              <a:t> </a:t>
            </a:r>
            <a:r>
              <a:rPr lang="en-US" sz="900" dirty="0">
                <a:solidFill>
                  <a:srgbClr val="003F72"/>
                </a:solidFill>
                <a:latin typeface="ArialMT"/>
              </a:rPr>
              <a:t>по </a:t>
            </a:r>
          </a:p>
          <a:p>
            <a:pPr>
              <a:lnSpc>
                <a:spcPts val="900"/>
              </a:lnSpc>
            </a:pPr>
            <a:r>
              <a:rPr lang="en-US" sz="900" spc="-8" dirty="0">
                <a:solidFill>
                  <a:srgbClr val="003F72"/>
                </a:solidFill>
                <a:latin typeface="ArialMT"/>
              </a:rPr>
              <a:t>у</a:t>
            </a:r>
            <a:r>
              <a:rPr lang="en-US" sz="900" dirty="0">
                <a:solidFill>
                  <a:srgbClr val="003F72"/>
                </a:solidFill>
                <a:latin typeface="ArialMT"/>
              </a:rPr>
              <a:t>т</a:t>
            </a:r>
            <a:r>
              <a:rPr lang="en-US" sz="900" spc="-8" dirty="0">
                <a:solidFill>
                  <a:srgbClr val="003F72"/>
                </a:solidFill>
                <a:latin typeface="ArialMT"/>
              </a:rPr>
              <a:t>в</a:t>
            </a:r>
            <a:r>
              <a:rPr lang="en-US" sz="900" dirty="0">
                <a:solidFill>
                  <a:srgbClr val="003F72"/>
                </a:solidFill>
                <a:latin typeface="ArialMT"/>
              </a:rPr>
              <a:t>ерждению гран</a:t>
            </a:r>
            <a:r>
              <a:rPr lang="en-US" sz="900" spc="-9" dirty="0">
                <a:solidFill>
                  <a:srgbClr val="003F72"/>
                </a:solidFill>
                <a:latin typeface="ArialMT"/>
              </a:rPr>
              <a:t>т</a:t>
            </a:r>
            <a:r>
              <a:rPr lang="en-US" sz="900" dirty="0">
                <a:solidFill>
                  <a:srgbClr val="003F72"/>
                </a:solidFill>
                <a:latin typeface="ArialMT"/>
              </a:rPr>
              <a:t>ов</a:t>
            </a:r>
            <a:r>
              <a:rPr lang="en-US" sz="900" spc="-17" dirty="0">
                <a:solidFill>
                  <a:srgbClr val="003F72"/>
                </a:solidFill>
                <a:latin typeface="ArialMT"/>
              </a:rPr>
              <a:t> </a:t>
            </a:r>
            <a:r>
              <a:rPr lang="en-US" sz="900" dirty="0">
                <a:solidFill>
                  <a:srgbClr val="003F72"/>
                </a:solidFill>
                <a:latin typeface="ArialMT"/>
              </a:rPr>
              <a:t>(КУГ) </a:t>
            </a:r>
          </a:p>
          <a:p>
            <a:pPr>
              <a:lnSpc>
                <a:spcPts val="900"/>
              </a:lnSpc>
            </a:pPr>
            <a:r>
              <a:rPr lang="en-US" sz="900" spc="-56" dirty="0">
                <a:solidFill>
                  <a:srgbClr val="003F72"/>
                </a:solidFill>
                <a:latin typeface="ArialMT"/>
              </a:rPr>
              <a:t>Г</a:t>
            </a:r>
            <a:r>
              <a:rPr lang="en-US" sz="900" dirty="0">
                <a:solidFill>
                  <a:srgbClr val="003F72"/>
                </a:solidFill>
                <a:latin typeface="ArialMT"/>
              </a:rPr>
              <a:t>ло</a:t>
            </a:r>
            <a:r>
              <a:rPr lang="en-US" sz="900" spc="-20" dirty="0">
                <a:solidFill>
                  <a:srgbClr val="003F72"/>
                </a:solidFill>
                <a:latin typeface="ArialMT"/>
              </a:rPr>
              <a:t>б</a:t>
            </a:r>
            <a:r>
              <a:rPr lang="en-US" sz="900" dirty="0">
                <a:solidFill>
                  <a:srgbClr val="003F72"/>
                </a:solidFill>
                <a:latin typeface="ArialMT"/>
              </a:rPr>
              <a:t>ально</a:t>
            </a:r>
            <a:r>
              <a:rPr lang="en-US" sz="900" spc="-23" dirty="0">
                <a:solidFill>
                  <a:srgbClr val="003F72"/>
                </a:solidFill>
                <a:latin typeface="ArialMT"/>
              </a:rPr>
              <a:t>г</a:t>
            </a:r>
            <a:r>
              <a:rPr lang="en-US" sz="900" dirty="0">
                <a:solidFill>
                  <a:srgbClr val="003F72"/>
                </a:solidFill>
                <a:latin typeface="ArialMT"/>
              </a:rPr>
              <a:t>о фонда</a:t>
            </a:r>
          </a:p>
        </p:txBody>
      </p:sp>
      <p:sp>
        <p:nvSpPr>
          <p:cNvPr id="122" name="Rectangle 122"/>
          <p:cNvSpPr/>
          <p:nvPr/>
        </p:nvSpPr>
        <p:spPr>
          <a:xfrm>
            <a:off x="7381303" y="3935102"/>
            <a:ext cx="1418402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900" dirty="0">
                <a:solidFill>
                  <a:srgbClr val="003F72"/>
                </a:solidFill>
                <a:latin typeface="ArialMT"/>
              </a:rPr>
              <a:t>Ут</a:t>
            </a:r>
            <a:r>
              <a:rPr lang="en-US" sz="900" spc="-8" dirty="0">
                <a:solidFill>
                  <a:srgbClr val="003F72"/>
                </a:solidFill>
                <a:latin typeface="ArialMT"/>
              </a:rPr>
              <a:t>в</a:t>
            </a:r>
            <a:r>
              <a:rPr lang="en-US" sz="900" dirty="0">
                <a:solidFill>
                  <a:srgbClr val="003F72"/>
                </a:solidFill>
                <a:latin typeface="ArialMT"/>
              </a:rPr>
              <a:t>ерждение</a:t>
            </a:r>
            <a:r>
              <a:rPr lang="en-US" sz="900" spc="-25" dirty="0">
                <a:solidFill>
                  <a:srgbClr val="003F72"/>
                </a:solidFill>
                <a:latin typeface="ArialMT"/>
              </a:rPr>
              <a:t> </a:t>
            </a:r>
            <a:r>
              <a:rPr lang="en-US" sz="900" dirty="0">
                <a:solidFill>
                  <a:srgbClr val="003F72"/>
                </a:solidFill>
                <a:latin typeface="ArialMT"/>
              </a:rPr>
              <a:t>Пра</a:t>
            </a:r>
            <a:r>
              <a:rPr lang="en-US" sz="900" spc="-19" dirty="0">
                <a:solidFill>
                  <a:srgbClr val="003F72"/>
                </a:solidFill>
                <a:latin typeface="ArialMT"/>
              </a:rPr>
              <a:t>в</a:t>
            </a:r>
            <a:r>
              <a:rPr lang="en-US" sz="900" dirty="0">
                <a:solidFill>
                  <a:srgbClr val="003F72"/>
                </a:solidFill>
                <a:latin typeface="ArialMT"/>
              </a:rPr>
              <a:t>лением</a:t>
            </a:r>
          </a:p>
        </p:txBody>
      </p:sp>
      <p:sp>
        <p:nvSpPr>
          <p:cNvPr id="123" name="Rectangle 123"/>
          <p:cNvSpPr/>
          <p:nvPr/>
        </p:nvSpPr>
        <p:spPr>
          <a:xfrm>
            <a:off x="7229571" y="4429887"/>
            <a:ext cx="6688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900" dirty="0">
                <a:solidFill>
                  <a:srgbClr val="003F72"/>
                </a:solidFill>
                <a:latin typeface="Arial"/>
              </a:rPr>
              <a:t>Grant Signing</a:t>
            </a:r>
          </a:p>
        </p:txBody>
      </p:sp>
      <p:sp>
        <p:nvSpPr>
          <p:cNvPr id="124" name="Rectangle 124"/>
          <p:cNvSpPr/>
          <p:nvPr/>
        </p:nvSpPr>
        <p:spPr>
          <a:xfrm>
            <a:off x="7381304" y="4246950"/>
            <a:ext cx="1294457" cy="2795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900" dirty="0">
                <a:solidFill>
                  <a:srgbClr val="003F72"/>
                </a:solidFill>
                <a:latin typeface="ArialMT"/>
              </a:rPr>
              <a:t>П</a:t>
            </a:r>
            <a:r>
              <a:rPr lang="en-US" sz="900" spc="-14" dirty="0">
                <a:solidFill>
                  <a:srgbClr val="003F72"/>
                </a:solidFill>
                <a:latin typeface="ArialMT"/>
              </a:rPr>
              <a:t>о</a:t>
            </a:r>
            <a:r>
              <a:rPr lang="en-US" sz="900" dirty="0">
                <a:solidFill>
                  <a:srgbClr val="003F72"/>
                </a:solidFill>
                <a:latin typeface="ArialMT"/>
              </a:rPr>
              <a:t>дписание гран</a:t>
            </a:r>
            <a:r>
              <a:rPr lang="en-US" sz="900" spc="-9" dirty="0">
                <a:solidFill>
                  <a:srgbClr val="003F72"/>
                </a:solidFill>
                <a:latin typeface="ArialMT"/>
              </a:rPr>
              <a:t>т</a:t>
            </a:r>
            <a:r>
              <a:rPr lang="en-US" sz="900" dirty="0">
                <a:solidFill>
                  <a:srgbClr val="003F72"/>
                </a:solidFill>
                <a:latin typeface="ArialMT"/>
              </a:rPr>
              <a:t>о</a:t>
            </a:r>
            <a:r>
              <a:rPr lang="en-US" sz="900" spc="-10" dirty="0">
                <a:solidFill>
                  <a:srgbClr val="003F72"/>
                </a:solidFill>
                <a:latin typeface="ArialMT"/>
              </a:rPr>
              <a:t>в</a:t>
            </a:r>
            <a:r>
              <a:rPr lang="en-US" sz="900" dirty="0">
                <a:solidFill>
                  <a:srgbClr val="003F72"/>
                </a:solidFill>
                <a:latin typeface="ArialMT"/>
              </a:rPr>
              <a:t>о</a:t>
            </a:r>
            <a:r>
              <a:rPr lang="en-US" sz="900" spc="-23" dirty="0">
                <a:solidFill>
                  <a:srgbClr val="003F72"/>
                </a:solidFill>
                <a:latin typeface="ArialMT"/>
              </a:rPr>
              <a:t>г</a:t>
            </a:r>
            <a:r>
              <a:rPr lang="en-US" sz="900" dirty="0">
                <a:solidFill>
                  <a:srgbClr val="003F72"/>
                </a:solidFill>
                <a:latin typeface="ArialMT"/>
              </a:rPr>
              <a:t>о </a:t>
            </a:r>
          </a:p>
          <a:p>
            <a:pPr>
              <a:lnSpc>
                <a:spcPts val="1079"/>
              </a:lnSpc>
            </a:pPr>
            <a:r>
              <a:rPr lang="en-US" sz="900" dirty="0">
                <a:solidFill>
                  <a:srgbClr val="003F72"/>
                </a:solidFill>
                <a:latin typeface="ArialMT"/>
              </a:rPr>
              <a:t>со</a:t>
            </a:r>
            <a:r>
              <a:rPr lang="en-US" sz="900" spc="-23" dirty="0">
                <a:solidFill>
                  <a:srgbClr val="003F72"/>
                </a:solidFill>
                <a:latin typeface="ArialMT"/>
              </a:rPr>
              <a:t>г</a:t>
            </a:r>
            <a:r>
              <a:rPr lang="en-US" sz="900" dirty="0">
                <a:solidFill>
                  <a:srgbClr val="003F72"/>
                </a:solidFill>
                <a:latin typeface="ArialMT"/>
              </a:rPr>
              <a:t>лашения</a:t>
            </a:r>
          </a:p>
        </p:txBody>
      </p:sp>
      <p:sp>
        <p:nvSpPr>
          <p:cNvPr id="125" name="Rectangle 125"/>
          <p:cNvSpPr/>
          <p:nvPr/>
        </p:nvSpPr>
        <p:spPr>
          <a:xfrm>
            <a:off x="7043833" y="4591470"/>
            <a:ext cx="1675972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900" dirty="0">
                <a:solidFill>
                  <a:srgbClr val="003F72"/>
                </a:solidFill>
                <a:latin typeface="ArialMT"/>
              </a:rPr>
              <a:t>Н</a:t>
            </a:r>
            <a:r>
              <a:rPr lang="en-US" sz="900" spc="-16" dirty="0">
                <a:solidFill>
                  <a:srgbClr val="003F72"/>
                </a:solidFill>
                <a:latin typeface="ArialMT"/>
              </a:rPr>
              <a:t>а</a:t>
            </a:r>
            <a:r>
              <a:rPr lang="en-US" sz="900" dirty="0">
                <a:solidFill>
                  <a:srgbClr val="003F72"/>
                </a:solidFill>
                <a:latin typeface="ArialMT"/>
              </a:rPr>
              <a:t>чина</a:t>
            </a:r>
            <a:r>
              <a:rPr lang="en-US" sz="900" spc="-21" dirty="0">
                <a:solidFill>
                  <a:srgbClr val="003F72"/>
                </a:solidFill>
                <a:latin typeface="ArialMT"/>
              </a:rPr>
              <a:t>е</a:t>
            </a:r>
            <a:r>
              <a:rPr lang="en-US" sz="900" dirty="0">
                <a:solidFill>
                  <a:srgbClr val="003F72"/>
                </a:solidFill>
                <a:latin typeface="ArialMT"/>
              </a:rPr>
              <a:t>тся</a:t>
            </a:r>
            <a:r>
              <a:rPr lang="en-US" sz="900" spc="-27" dirty="0">
                <a:solidFill>
                  <a:srgbClr val="003F72"/>
                </a:solidFill>
                <a:latin typeface="ArialMT"/>
              </a:rPr>
              <a:t> </a:t>
            </a:r>
            <a:r>
              <a:rPr lang="en-US" sz="900" dirty="0">
                <a:solidFill>
                  <a:srgbClr val="003F72"/>
                </a:solidFill>
                <a:latin typeface="ArialMT"/>
              </a:rPr>
              <a:t>реализация</a:t>
            </a:r>
            <a:r>
              <a:rPr lang="en-US" sz="900" spc="-8" dirty="0">
                <a:solidFill>
                  <a:srgbClr val="003F72"/>
                </a:solidFill>
                <a:latin typeface="ArialMT"/>
              </a:rPr>
              <a:t> </a:t>
            </a:r>
            <a:r>
              <a:rPr lang="en-US" sz="900" dirty="0">
                <a:solidFill>
                  <a:srgbClr val="003F72"/>
                </a:solidFill>
                <a:latin typeface="ArialMT"/>
              </a:rPr>
              <a:t>гран</a:t>
            </a:r>
            <a:r>
              <a:rPr lang="en-US" sz="900" spc="-9" dirty="0">
                <a:solidFill>
                  <a:srgbClr val="003F72"/>
                </a:solidFill>
                <a:latin typeface="ArialMT"/>
              </a:rPr>
              <a:t>т</a:t>
            </a:r>
            <a:r>
              <a:rPr lang="en-US" sz="900" dirty="0">
                <a:solidFill>
                  <a:srgbClr val="003F72"/>
                </a:solidFill>
                <a:latin typeface="ArialMT"/>
              </a:rPr>
              <a:t>а</a:t>
            </a:r>
          </a:p>
        </p:txBody>
      </p:sp>
      <p:sp>
        <p:nvSpPr>
          <p:cNvPr id="126" name="Rectangle 126"/>
          <p:cNvSpPr/>
          <p:nvPr/>
        </p:nvSpPr>
        <p:spPr>
          <a:xfrm>
            <a:off x="6417469" y="1483653"/>
            <a:ext cx="1905137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900" spc="-24" dirty="0">
                <a:solidFill>
                  <a:srgbClr val="003F72"/>
                </a:solidFill>
                <a:latin typeface="ArialMT"/>
              </a:rPr>
              <a:t>Р</a:t>
            </a:r>
            <a:r>
              <a:rPr lang="en-US" sz="900" dirty="0">
                <a:solidFill>
                  <a:srgbClr val="003F72"/>
                </a:solidFill>
                <a:latin typeface="ArialMT"/>
              </a:rPr>
              <a:t>аспр</a:t>
            </a:r>
            <a:r>
              <a:rPr lang="en-US" sz="900" spc="-12" dirty="0">
                <a:solidFill>
                  <a:srgbClr val="003F72"/>
                </a:solidFill>
                <a:latin typeface="ArialMT"/>
              </a:rPr>
              <a:t>е</a:t>
            </a:r>
            <a:r>
              <a:rPr lang="en-US" sz="900" dirty="0">
                <a:solidFill>
                  <a:srgbClr val="003F72"/>
                </a:solidFill>
                <a:latin typeface="ArialMT"/>
              </a:rPr>
              <a:t>д</a:t>
            </a:r>
            <a:r>
              <a:rPr lang="en-US" sz="900" spc="-32" dirty="0">
                <a:solidFill>
                  <a:srgbClr val="003F72"/>
                </a:solidFill>
                <a:latin typeface="ArialMT"/>
              </a:rPr>
              <a:t>е</a:t>
            </a:r>
            <a:r>
              <a:rPr lang="en-US" sz="900" dirty="0">
                <a:solidFill>
                  <a:srgbClr val="003F72"/>
                </a:solidFill>
                <a:latin typeface="ArialMT"/>
              </a:rPr>
              <a:t>ление</a:t>
            </a:r>
            <a:r>
              <a:rPr lang="en-US" sz="900" spc="-25" dirty="0">
                <a:solidFill>
                  <a:srgbClr val="003F72"/>
                </a:solidFill>
                <a:latin typeface="ArialMT"/>
              </a:rPr>
              <a:t> </a:t>
            </a:r>
            <a:r>
              <a:rPr lang="en-US" sz="900" dirty="0">
                <a:solidFill>
                  <a:srgbClr val="003F72"/>
                </a:solidFill>
                <a:latin typeface="ArialMT"/>
              </a:rPr>
              <a:t>рес</a:t>
            </a:r>
            <a:r>
              <a:rPr lang="en-US" sz="900" spc="-18" dirty="0">
                <a:solidFill>
                  <a:srgbClr val="003F72"/>
                </a:solidFill>
                <a:latin typeface="ArialMT"/>
              </a:rPr>
              <a:t>у</a:t>
            </a:r>
            <a:r>
              <a:rPr lang="en-US" sz="900" dirty="0">
                <a:solidFill>
                  <a:srgbClr val="003F72"/>
                </a:solidFill>
                <a:latin typeface="ArialMT"/>
              </a:rPr>
              <a:t>рсов</a:t>
            </a:r>
            <a:r>
              <a:rPr lang="en-US" sz="900" spc="-8" dirty="0">
                <a:solidFill>
                  <a:srgbClr val="003F72"/>
                </a:solidFill>
                <a:latin typeface="ArialMT"/>
              </a:rPr>
              <a:t> </a:t>
            </a:r>
            <a:r>
              <a:rPr lang="en-US" sz="900" dirty="0">
                <a:solidFill>
                  <a:srgbClr val="003F72"/>
                </a:solidFill>
                <a:latin typeface="ArialMT"/>
              </a:rPr>
              <a:t>программ</a:t>
            </a:r>
          </a:p>
        </p:txBody>
      </p:sp>
      <p:sp>
        <p:nvSpPr>
          <p:cNvPr id="127" name="Rectangle 127"/>
          <p:cNvSpPr/>
          <p:nvPr/>
        </p:nvSpPr>
        <p:spPr>
          <a:xfrm>
            <a:off x="6811327" y="2052990"/>
            <a:ext cx="1162498" cy="27988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902" dirty="0">
                <a:solidFill>
                  <a:srgbClr val="003F72"/>
                </a:solidFill>
                <a:latin typeface="ArialMT"/>
              </a:rPr>
              <a:t>Про</a:t>
            </a:r>
            <a:r>
              <a:rPr lang="en-US" sz="902" spc="-11" dirty="0">
                <a:solidFill>
                  <a:srgbClr val="003F72"/>
                </a:solidFill>
                <a:latin typeface="ArialMT"/>
              </a:rPr>
              <a:t>в</a:t>
            </a:r>
            <a:r>
              <a:rPr lang="en-US" sz="902" dirty="0">
                <a:solidFill>
                  <a:srgbClr val="003F72"/>
                </a:solidFill>
                <a:latin typeface="ArialMT"/>
              </a:rPr>
              <a:t>ерка</a:t>
            </a:r>
            <a:r>
              <a:rPr lang="en-US" sz="902" spc="-25" dirty="0">
                <a:solidFill>
                  <a:srgbClr val="003F72"/>
                </a:solidFill>
                <a:latin typeface="ArialMT"/>
              </a:rPr>
              <a:t> </a:t>
            </a:r>
            <a:r>
              <a:rPr lang="en-US" sz="902" dirty="0">
                <a:solidFill>
                  <a:srgbClr val="003F72"/>
                </a:solidFill>
                <a:latin typeface="ArialMT"/>
              </a:rPr>
              <a:t>запроса</a:t>
            </a:r>
            <a:r>
              <a:rPr lang="en-US" sz="902" spc="-24" dirty="0">
                <a:solidFill>
                  <a:srgbClr val="003F72"/>
                </a:solidFill>
                <a:latin typeface="ArialMT"/>
              </a:rPr>
              <a:t> </a:t>
            </a:r>
            <a:r>
              <a:rPr lang="en-US" sz="902" dirty="0">
                <a:solidFill>
                  <a:srgbClr val="003F72"/>
                </a:solidFill>
                <a:latin typeface="ArialMT"/>
              </a:rPr>
              <a:t>на </a:t>
            </a:r>
          </a:p>
          <a:p>
            <a:pPr>
              <a:lnSpc>
                <a:spcPts val="1082"/>
              </a:lnSpc>
            </a:pPr>
            <a:r>
              <a:rPr lang="en-US" sz="900" dirty="0">
                <a:solidFill>
                  <a:srgbClr val="003F72"/>
                </a:solidFill>
                <a:latin typeface="ArialMT"/>
              </a:rPr>
              <a:t>финансиро</a:t>
            </a:r>
            <a:r>
              <a:rPr lang="en-US" sz="900" spc="-10" dirty="0">
                <a:solidFill>
                  <a:srgbClr val="003F72"/>
                </a:solidFill>
                <a:latin typeface="ArialMT"/>
              </a:rPr>
              <a:t>в</a:t>
            </a:r>
            <a:r>
              <a:rPr lang="en-US" sz="900" dirty="0">
                <a:solidFill>
                  <a:srgbClr val="003F72"/>
                </a:solidFill>
                <a:latin typeface="ArialMT"/>
              </a:rPr>
              <a:t>ание</a:t>
            </a:r>
          </a:p>
        </p:txBody>
      </p:sp>
      <p:sp>
        <p:nvSpPr>
          <p:cNvPr id="128" name="Rectangle 128"/>
          <p:cNvSpPr/>
          <p:nvPr/>
        </p:nvSpPr>
        <p:spPr>
          <a:xfrm>
            <a:off x="7354252" y="3211392"/>
            <a:ext cx="1672509" cy="2795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900" dirty="0">
                <a:solidFill>
                  <a:srgbClr val="C00000"/>
                </a:solidFill>
                <a:latin typeface="ArialMT"/>
              </a:rPr>
              <a:t>Пр</a:t>
            </a:r>
            <a:r>
              <a:rPr lang="en-US" sz="900" spc="-14" dirty="0">
                <a:solidFill>
                  <a:srgbClr val="C00000"/>
                </a:solidFill>
                <a:latin typeface="ArialMT"/>
              </a:rPr>
              <a:t>е</a:t>
            </a:r>
            <a:r>
              <a:rPr lang="en-US" sz="900" dirty="0">
                <a:solidFill>
                  <a:srgbClr val="C00000"/>
                </a:solidFill>
                <a:latin typeface="ArialMT"/>
              </a:rPr>
              <a:t>дста</a:t>
            </a:r>
            <a:r>
              <a:rPr lang="en-US" sz="900" spc="-19" dirty="0">
                <a:solidFill>
                  <a:srgbClr val="C00000"/>
                </a:solidFill>
                <a:latin typeface="ArialMT"/>
              </a:rPr>
              <a:t>в</a:t>
            </a:r>
            <a:r>
              <a:rPr lang="en-US" sz="900" dirty="0">
                <a:solidFill>
                  <a:srgbClr val="C00000"/>
                </a:solidFill>
                <a:latin typeface="ArialMT"/>
              </a:rPr>
              <a:t>ление</a:t>
            </a:r>
            <a:r>
              <a:rPr lang="en-US" sz="900" spc="-25" dirty="0">
                <a:solidFill>
                  <a:srgbClr val="C00000"/>
                </a:solidFill>
                <a:latin typeface="ArialMT"/>
              </a:rPr>
              <a:t> </a:t>
            </a:r>
            <a:r>
              <a:rPr lang="en-US" sz="900" dirty="0">
                <a:solidFill>
                  <a:srgbClr val="C00000"/>
                </a:solidFill>
                <a:latin typeface="ArialMT"/>
              </a:rPr>
              <a:t>рекомендации </a:t>
            </a:r>
          </a:p>
          <a:p>
            <a:pPr>
              <a:lnSpc>
                <a:spcPts val="1079"/>
              </a:lnSpc>
            </a:pPr>
            <a:r>
              <a:rPr lang="en-US" sz="900" dirty="0">
                <a:solidFill>
                  <a:srgbClr val="C00000"/>
                </a:solidFill>
                <a:latin typeface="ArialMT"/>
              </a:rPr>
              <a:t>о выд</a:t>
            </a:r>
            <a:r>
              <a:rPr lang="en-US" sz="900" spc="-23" dirty="0">
                <a:solidFill>
                  <a:srgbClr val="C00000"/>
                </a:solidFill>
                <a:latin typeface="ArialMT"/>
              </a:rPr>
              <a:t>е</a:t>
            </a:r>
            <a:r>
              <a:rPr lang="en-US" sz="900" dirty="0">
                <a:solidFill>
                  <a:srgbClr val="C00000"/>
                </a:solidFill>
                <a:latin typeface="ArialMT"/>
              </a:rPr>
              <a:t>лении гран</a:t>
            </a:r>
            <a:r>
              <a:rPr lang="en-US" sz="900" spc="-9" dirty="0">
                <a:solidFill>
                  <a:srgbClr val="C00000"/>
                </a:solidFill>
                <a:latin typeface="ArialMT"/>
              </a:rPr>
              <a:t>т</a:t>
            </a:r>
            <a:r>
              <a:rPr lang="en-US" sz="900" dirty="0">
                <a:solidFill>
                  <a:srgbClr val="C00000"/>
                </a:solidFill>
                <a:latin typeface="ArialMT"/>
              </a:rPr>
              <a:t>а</a:t>
            </a:r>
          </a:p>
        </p:txBody>
      </p:sp>
      <p:sp>
        <p:nvSpPr>
          <p:cNvPr id="129" name="Rectangle 129"/>
          <p:cNvSpPr/>
          <p:nvPr/>
        </p:nvSpPr>
        <p:spPr>
          <a:xfrm>
            <a:off x="1182338" y="2564645"/>
            <a:ext cx="1481752" cy="2795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900" dirty="0">
                <a:solidFill>
                  <a:srgbClr val="404040"/>
                </a:solidFill>
                <a:latin typeface="ArialMT"/>
              </a:rPr>
              <a:t>Пр</a:t>
            </a:r>
            <a:r>
              <a:rPr lang="en-US" sz="900" spc="-14" dirty="0">
                <a:solidFill>
                  <a:srgbClr val="404040"/>
                </a:solidFill>
                <a:latin typeface="ArialMT"/>
              </a:rPr>
              <a:t>е</a:t>
            </a:r>
            <a:r>
              <a:rPr lang="en-US" sz="900" dirty="0">
                <a:solidFill>
                  <a:srgbClr val="404040"/>
                </a:solidFill>
                <a:latin typeface="ArialMT"/>
              </a:rPr>
              <a:t>дста</a:t>
            </a:r>
            <a:r>
              <a:rPr lang="en-US" sz="900" spc="-19" dirty="0">
                <a:solidFill>
                  <a:srgbClr val="404040"/>
                </a:solidFill>
                <a:latin typeface="ArialMT"/>
              </a:rPr>
              <a:t>в</a:t>
            </a:r>
            <a:r>
              <a:rPr lang="en-US" sz="900" dirty="0">
                <a:solidFill>
                  <a:srgbClr val="404040"/>
                </a:solidFill>
                <a:latin typeface="ArialMT"/>
              </a:rPr>
              <a:t>ление</a:t>
            </a:r>
            <a:r>
              <a:rPr lang="en-US" sz="900" spc="-25" dirty="0">
                <a:solidFill>
                  <a:srgbClr val="404040"/>
                </a:solidFill>
                <a:latin typeface="ArialMT"/>
              </a:rPr>
              <a:t> </a:t>
            </a:r>
            <a:r>
              <a:rPr lang="en-US" sz="900" dirty="0">
                <a:solidFill>
                  <a:srgbClr val="404040"/>
                </a:solidFill>
                <a:latin typeface="ArialMT"/>
              </a:rPr>
              <a:t>запроса</a:t>
            </a:r>
            <a:r>
              <a:rPr lang="en-US" sz="900" spc="-25" dirty="0">
                <a:solidFill>
                  <a:srgbClr val="404040"/>
                </a:solidFill>
                <a:latin typeface="ArialMT"/>
              </a:rPr>
              <a:t> </a:t>
            </a:r>
            <a:r>
              <a:rPr lang="en-US" sz="900" dirty="0">
                <a:solidFill>
                  <a:srgbClr val="404040"/>
                </a:solidFill>
                <a:latin typeface="ArialMT"/>
              </a:rPr>
              <a:t>на </a:t>
            </a:r>
          </a:p>
          <a:p>
            <a:pPr>
              <a:lnSpc>
                <a:spcPts val="1079"/>
              </a:lnSpc>
            </a:pPr>
            <a:r>
              <a:rPr lang="en-US" sz="900" dirty="0">
                <a:solidFill>
                  <a:srgbClr val="404040"/>
                </a:solidFill>
                <a:latin typeface="ArialMT"/>
              </a:rPr>
              <a:t>финансиро</a:t>
            </a:r>
            <a:r>
              <a:rPr lang="en-US" sz="900" spc="-10" dirty="0">
                <a:solidFill>
                  <a:srgbClr val="404040"/>
                </a:solidFill>
                <a:latin typeface="ArialMT"/>
              </a:rPr>
              <a:t>в</a:t>
            </a:r>
            <a:r>
              <a:rPr lang="en-US" sz="900" dirty="0">
                <a:solidFill>
                  <a:srgbClr val="404040"/>
                </a:solidFill>
                <a:latin typeface="ArialMT"/>
              </a:rPr>
              <a:t>ание:</a:t>
            </a:r>
          </a:p>
        </p:txBody>
      </p:sp>
      <p:sp>
        <p:nvSpPr>
          <p:cNvPr id="130" name="Rectangle 130"/>
          <p:cNvSpPr/>
          <p:nvPr/>
        </p:nvSpPr>
        <p:spPr>
          <a:xfrm>
            <a:off x="1182337" y="2838965"/>
            <a:ext cx="652358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900" dirty="0">
                <a:solidFill>
                  <a:srgbClr val="404040"/>
                </a:solidFill>
                <a:latin typeface="Arial"/>
              </a:rPr>
              <a:t>6-</a:t>
            </a:r>
            <a:r>
              <a:rPr lang="en-US" sz="900" dirty="0">
                <a:solidFill>
                  <a:srgbClr val="404040"/>
                </a:solidFill>
                <a:latin typeface="ArialMT"/>
              </a:rPr>
              <a:t>9 меся</a:t>
            </a:r>
            <a:r>
              <a:rPr lang="en-US" sz="900" spc="-13" dirty="0">
                <a:solidFill>
                  <a:srgbClr val="404040"/>
                </a:solidFill>
                <a:latin typeface="ArialMT"/>
              </a:rPr>
              <a:t>ц</a:t>
            </a:r>
            <a:r>
              <a:rPr lang="en-US" sz="900" dirty="0">
                <a:solidFill>
                  <a:srgbClr val="404040"/>
                </a:solidFill>
                <a:latin typeface="ArialMT"/>
              </a:rPr>
              <a:t>ев</a:t>
            </a:r>
          </a:p>
        </p:txBody>
      </p:sp>
      <p:sp>
        <p:nvSpPr>
          <p:cNvPr id="131" name="Rectangle 131"/>
          <p:cNvSpPr/>
          <p:nvPr/>
        </p:nvSpPr>
        <p:spPr>
          <a:xfrm>
            <a:off x="1182337" y="3880904"/>
            <a:ext cx="1085682" cy="2795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900" spc="-33" dirty="0">
                <a:solidFill>
                  <a:srgbClr val="404040"/>
                </a:solidFill>
                <a:latin typeface="ArialMT"/>
              </a:rPr>
              <a:t>Р</a:t>
            </a:r>
            <a:r>
              <a:rPr lang="en-US" sz="900" dirty="0">
                <a:solidFill>
                  <a:srgbClr val="404040"/>
                </a:solidFill>
                <a:latin typeface="ArialMT"/>
              </a:rPr>
              <a:t>еализация</a:t>
            </a:r>
            <a:r>
              <a:rPr lang="en-US" sz="900" spc="-17" dirty="0">
                <a:solidFill>
                  <a:srgbClr val="404040"/>
                </a:solidFill>
                <a:latin typeface="ArialMT"/>
              </a:rPr>
              <a:t> </a:t>
            </a:r>
            <a:r>
              <a:rPr lang="en-US" sz="900" dirty="0">
                <a:solidFill>
                  <a:srgbClr val="404040"/>
                </a:solidFill>
                <a:latin typeface="ArialMT"/>
              </a:rPr>
              <a:t>гран</a:t>
            </a:r>
            <a:r>
              <a:rPr lang="en-US" sz="900" spc="-9" dirty="0">
                <a:solidFill>
                  <a:srgbClr val="404040"/>
                </a:solidFill>
                <a:latin typeface="ArialMT"/>
              </a:rPr>
              <a:t>т</a:t>
            </a:r>
            <a:r>
              <a:rPr lang="en-US" sz="900" dirty="0">
                <a:solidFill>
                  <a:srgbClr val="404040"/>
                </a:solidFill>
                <a:latin typeface="ArialMT"/>
              </a:rPr>
              <a:t>а: </a:t>
            </a:r>
          </a:p>
          <a:p>
            <a:pPr>
              <a:lnSpc>
                <a:spcPts val="1080"/>
              </a:lnSpc>
            </a:pPr>
            <a:r>
              <a:rPr lang="en-US" sz="900" dirty="0">
                <a:solidFill>
                  <a:srgbClr val="404040"/>
                </a:solidFill>
                <a:latin typeface="ArialMT"/>
              </a:rPr>
              <a:t>3 </a:t>
            </a:r>
            <a:r>
              <a:rPr lang="en-US" sz="900" spc="-23" dirty="0">
                <a:solidFill>
                  <a:srgbClr val="404040"/>
                </a:solidFill>
                <a:latin typeface="ArialMT"/>
              </a:rPr>
              <a:t>г</a:t>
            </a:r>
            <a:r>
              <a:rPr lang="en-US" sz="900" spc="-14" dirty="0">
                <a:solidFill>
                  <a:srgbClr val="404040"/>
                </a:solidFill>
                <a:latin typeface="ArialMT"/>
              </a:rPr>
              <a:t>о</a:t>
            </a:r>
            <a:r>
              <a:rPr lang="en-US" sz="900" dirty="0">
                <a:solidFill>
                  <a:srgbClr val="404040"/>
                </a:solidFill>
                <a:latin typeface="ArialMT"/>
              </a:rPr>
              <a:t>да</a:t>
            </a:r>
          </a:p>
        </p:txBody>
      </p:sp>
    </p:spTree>
    <p:extLst>
      <p:ext uri="{BB962C8B-B14F-4D97-AF65-F5344CB8AC3E}">
        <p14:creationId xmlns:p14="http://schemas.microsoft.com/office/powerpoint/2010/main" val="22647239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Freeform 100"/>
          <p:cNvSpPr/>
          <p:nvPr/>
        </p:nvSpPr>
        <p:spPr>
          <a:xfrm>
            <a:off x="0" y="857250"/>
            <a:ext cx="9144000" cy="51435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1" name="Picture 101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8893" y="5602987"/>
            <a:ext cx="1072133" cy="128015"/>
          </a:xfrm>
          <a:prstGeom prst="rect">
            <a:avLst/>
          </a:prstGeom>
          <a:noFill/>
          <a:extLst/>
        </p:spPr>
      </p:pic>
      <p:sp>
        <p:nvSpPr>
          <p:cNvPr id="102" name="Freeform 102"/>
          <p:cNvSpPr/>
          <p:nvPr/>
        </p:nvSpPr>
        <p:spPr>
          <a:xfrm>
            <a:off x="602561" y="4421219"/>
            <a:ext cx="484937" cy="342900"/>
          </a:xfrm>
          <a:custGeom>
            <a:avLst/>
            <a:gdLst/>
            <a:ahLst/>
            <a:cxnLst/>
            <a:rect l="0" t="0" r="0" b="0"/>
            <a:pathLst>
              <a:path w="646583" h="457200">
                <a:moveTo>
                  <a:pt x="0" y="457200"/>
                </a:moveTo>
                <a:lnTo>
                  <a:pt x="646583" y="457200"/>
                </a:lnTo>
                <a:lnTo>
                  <a:pt x="646583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A1A1A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" name="Freeform 103"/>
          <p:cNvSpPr/>
          <p:nvPr/>
        </p:nvSpPr>
        <p:spPr>
          <a:xfrm>
            <a:off x="1087469" y="4421219"/>
            <a:ext cx="484937" cy="342900"/>
          </a:xfrm>
          <a:custGeom>
            <a:avLst/>
            <a:gdLst/>
            <a:ahLst/>
            <a:cxnLst/>
            <a:rect l="0" t="0" r="0" b="0"/>
            <a:pathLst>
              <a:path w="646583" h="457200">
                <a:moveTo>
                  <a:pt x="0" y="457200"/>
                </a:moveTo>
                <a:lnTo>
                  <a:pt x="646583" y="457200"/>
                </a:lnTo>
                <a:lnTo>
                  <a:pt x="646583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A1A1A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" name="Freeform 104"/>
          <p:cNvSpPr/>
          <p:nvPr/>
        </p:nvSpPr>
        <p:spPr>
          <a:xfrm>
            <a:off x="1572387" y="4421219"/>
            <a:ext cx="484937" cy="342900"/>
          </a:xfrm>
          <a:custGeom>
            <a:avLst/>
            <a:gdLst/>
            <a:ahLst/>
            <a:cxnLst/>
            <a:rect l="0" t="0" r="0" b="0"/>
            <a:pathLst>
              <a:path w="646582" h="457200">
                <a:moveTo>
                  <a:pt x="0" y="457200"/>
                </a:moveTo>
                <a:lnTo>
                  <a:pt x="646582" y="457200"/>
                </a:lnTo>
                <a:lnTo>
                  <a:pt x="646582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A1A1A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" name="Freeform 105"/>
          <p:cNvSpPr/>
          <p:nvPr/>
        </p:nvSpPr>
        <p:spPr>
          <a:xfrm>
            <a:off x="2057400" y="4421219"/>
            <a:ext cx="484937" cy="342900"/>
          </a:xfrm>
          <a:custGeom>
            <a:avLst/>
            <a:gdLst/>
            <a:ahLst/>
            <a:cxnLst/>
            <a:rect l="0" t="0" r="0" b="0"/>
            <a:pathLst>
              <a:path w="646582" h="457200">
                <a:moveTo>
                  <a:pt x="0" y="457200"/>
                </a:moveTo>
                <a:lnTo>
                  <a:pt x="646582" y="457200"/>
                </a:lnTo>
                <a:lnTo>
                  <a:pt x="646582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A1A1A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" name="Freeform 106"/>
          <p:cNvSpPr/>
          <p:nvPr/>
        </p:nvSpPr>
        <p:spPr>
          <a:xfrm>
            <a:off x="2542318" y="4421219"/>
            <a:ext cx="484937" cy="342900"/>
          </a:xfrm>
          <a:custGeom>
            <a:avLst/>
            <a:gdLst/>
            <a:ahLst/>
            <a:cxnLst/>
            <a:rect l="0" t="0" r="0" b="0"/>
            <a:pathLst>
              <a:path w="646582" h="457200">
                <a:moveTo>
                  <a:pt x="0" y="457200"/>
                </a:moveTo>
                <a:lnTo>
                  <a:pt x="646582" y="457200"/>
                </a:lnTo>
                <a:lnTo>
                  <a:pt x="646582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A1A1A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" name="Freeform 107"/>
          <p:cNvSpPr/>
          <p:nvPr/>
        </p:nvSpPr>
        <p:spPr>
          <a:xfrm>
            <a:off x="3027235" y="4421219"/>
            <a:ext cx="484937" cy="342900"/>
          </a:xfrm>
          <a:custGeom>
            <a:avLst/>
            <a:gdLst/>
            <a:ahLst/>
            <a:cxnLst/>
            <a:rect l="0" t="0" r="0" b="0"/>
            <a:pathLst>
              <a:path w="646582" h="457200">
                <a:moveTo>
                  <a:pt x="0" y="457200"/>
                </a:moveTo>
                <a:lnTo>
                  <a:pt x="646582" y="457200"/>
                </a:lnTo>
                <a:lnTo>
                  <a:pt x="646582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A1A1A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" name="Freeform 108"/>
          <p:cNvSpPr/>
          <p:nvPr/>
        </p:nvSpPr>
        <p:spPr>
          <a:xfrm>
            <a:off x="3512153" y="4421219"/>
            <a:ext cx="484937" cy="342900"/>
          </a:xfrm>
          <a:custGeom>
            <a:avLst/>
            <a:gdLst/>
            <a:ahLst/>
            <a:cxnLst/>
            <a:rect l="0" t="0" r="0" b="0"/>
            <a:pathLst>
              <a:path w="646582" h="457200">
                <a:moveTo>
                  <a:pt x="0" y="457200"/>
                </a:moveTo>
                <a:lnTo>
                  <a:pt x="646582" y="457200"/>
                </a:lnTo>
                <a:lnTo>
                  <a:pt x="646582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A1A1A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" name="Freeform 109"/>
          <p:cNvSpPr/>
          <p:nvPr/>
        </p:nvSpPr>
        <p:spPr>
          <a:xfrm>
            <a:off x="3997166" y="4421219"/>
            <a:ext cx="484937" cy="342900"/>
          </a:xfrm>
          <a:custGeom>
            <a:avLst/>
            <a:gdLst/>
            <a:ahLst/>
            <a:cxnLst/>
            <a:rect l="0" t="0" r="0" b="0"/>
            <a:pathLst>
              <a:path w="646583" h="457200">
                <a:moveTo>
                  <a:pt x="0" y="457200"/>
                </a:moveTo>
                <a:lnTo>
                  <a:pt x="646583" y="457200"/>
                </a:lnTo>
                <a:lnTo>
                  <a:pt x="646583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C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" name="Freeform 110"/>
          <p:cNvSpPr/>
          <p:nvPr/>
        </p:nvSpPr>
        <p:spPr>
          <a:xfrm>
            <a:off x="4482084" y="4421219"/>
            <a:ext cx="484937" cy="342900"/>
          </a:xfrm>
          <a:custGeom>
            <a:avLst/>
            <a:gdLst/>
            <a:ahLst/>
            <a:cxnLst/>
            <a:rect l="0" t="0" r="0" b="0"/>
            <a:pathLst>
              <a:path w="646583" h="457200">
                <a:moveTo>
                  <a:pt x="0" y="457200"/>
                </a:moveTo>
                <a:lnTo>
                  <a:pt x="646583" y="457200"/>
                </a:lnTo>
                <a:lnTo>
                  <a:pt x="646583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A1A1A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" name="Freeform 111"/>
          <p:cNvSpPr/>
          <p:nvPr/>
        </p:nvSpPr>
        <p:spPr>
          <a:xfrm>
            <a:off x="4967002" y="4421219"/>
            <a:ext cx="484937" cy="342900"/>
          </a:xfrm>
          <a:custGeom>
            <a:avLst/>
            <a:gdLst/>
            <a:ahLst/>
            <a:cxnLst/>
            <a:rect l="0" t="0" r="0" b="0"/>
            <a:pathLst>
              <a:path w="646583" h="457200">
                <a:moveTo>
                  <a:pt x="0" y="457200"/>
                </a:moveTo>
                <a:lnTo>
                  <a:pt x="646583" y="457200"/>
                </a:lnTo>
                <a:lnTo>
                  <a:pt x="646583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A1A1A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" name="Freeform 112"/>
          <p:cNvSpPr/>
          <p:nvPr/>
        </p:nvSpPr>
        <p:spPr>
          <a:xfrm>
            <a:off x="5451919" y="4421219"/>
            <a:ext cx="484937" cy="342900"/>
          </a:xfrm>
          <a:custGeom>
            <a:avLst/>
            <a:gdLst/>
            <a:ahLst/>
            <a:cxnLst/>
            <a:rect l="0" t="0" r="0" b="0"/>
            <a:pathLst>
              <a:path w="646582" h="457200">
                <a:moveTo>
                  <a:pt x="0" y="457200"/>
                </a:moveTo>
                <a:lnTo>
                  <a:pt x="646582" y="457200"/>
                </a:lnTo>
                <a:lnTo>
                  <a:pt x="646582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A1A1A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" name="Freeform 113"/>
          <p:cNvSpPr/>
          <p:nvPr/>
        </p:nvSpPr>
        <p:spPr>
          <a:xfrm>
            <a:off x="5936837" y="4421219"/>
            <a:ext cx="484937" cy="342900"/>
          </a:xfrm>
          <a:custGeom>
            <a:avLst/>
            <a:gdLst/>
            <a:ahLst/>
            <a:cxnLst/>
            <a:rect l="0" t="0" r="0" b="0"/>
            <a:pathLst>
              <a:path w="646583" h="457200">
                <a:moveTo>
                  <a:pt x="0" y="457200"/>
                </a:moveTo>
                <a:lnTo>
                  <a:pt x="646583" y="457200"/>
                </a:lnTo>
                <a:lnTo>
                  <a:pt x="646583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A1A1A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" name="Freeform 114"/>
          <p:cNvSpPr/>
          <p:nvPr/>
        </p:nvSpPr>
        <p:spPr>
          <a:xfrm>
            <a:off x="1087469" y="4416457"/>
            <a:ext cx="0" cy="361950"/>
          </a:xfrm>
          <a:custGeom>
            <a:avLst/>
            <a:gdLst/>
            <a:ahLst/>
            <a:cxnLst/>
            <a:rect l="0" t="0" r="0" b="0"/>
            <a:pathLst>
              <a:path h="482600">
                <a:moveTo>
                  <a:pt x="0" y="0"/>
                </a:moveTo>
                <a:lnTo>
                  <a:pt x="0" y="482600"/>
                </a:lnTo>
              </a:path>
            </a:pathLst>
          </a:custGeom>
          <a:noFill/>
          <a:ln w="127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" name="Freeform 115"/>
          <p:cNvSpPr/>
          <p:nvPr/>
        </p:nvSpPr>
        <p:spPr>
          <a:xfrm>
            <a:off x="1572387" y="4416457"/>
            <a:ext cx="0" cy="361950"/>
          </a:xfrm>
          <a:custGeom>
            <a:avLst/>
            <a:gdLst/>
            <a:ahLst/>
            <a:cxnLst/>
            <a:rect l="0" t="0" r="0" b="0"/>
            <a:pathLst>
              <a:path h="482600">
                <a:moveTo>
                  <a:pt x="0" y="0"/>
                </a:moveTo>
                <a:lnTo>
                  <a:pt x="0" y="482600"/>
                </a:lnTo>
              </a:path>
            </a:pathLst>
          </a:custGeom>
          <a:noFill/>
          <a:ln w="127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" name="Freeform 116"/>
          <p:cNvSpPr/>
          <p:nvPr/>
        </p:nvSpPr>
        <p:spPr>
          <a:xfrm>
            <a:off x="2057400" y="4416457"/>
            <a:ext cx="0" cy="361950"/>
          </a:xfrm>
          <a:custGeom>
            <a:avLst/>
            <a:gdLst/>
            <a:ahLst/>
            <a:cxnLst/>
            <a:rect l="0" t="0" r="0" b="0"/>
            <a:pathLst>
              <a:path h="482600">
                <a:moveTo>
                  <a:pt x="0" y="0"/>
                </a:moveTo>
                <a:lnTo>
                  <a:pt x="0" y="482600"/>
                </a:lnTo>
              </a:path>
            </a:pathLst>
          </a:custGeom>
          <a:noFill/>
          <a:ln w="127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" name="Freeform 117"/>
          <p:cNvSpPr/>
          <p:nvPr/>
        </p:nvSpPr>
        <p:spPr>
          <a:xfrm>
            <a:off x="2542318" y="4416457"/>
            <a:ext cx="0" cy="361950"/>
          </a:xfrm>
          <a:custGeom>
            <a:avLst/>
            <a:gdLst/>
            <a:ahLst/>
            <a:cxnLst/>
            <a:rect l="0" t="0" r="0" b="0"/>
            <a:pathLst>
              <a:path h="482600">
                <a:moveTo>
                  <a:pt x="0" y="0"/>
                </a:moveTo>
                <a:lnTo>
                  <a:pt x="0" y="482600"/>
                </a:lnTo>
              </a:path>
            </a:pathLst>
          </a:custGeom>
          <a:noFill/>
          <a:ln w="127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" name="Freeform 118"/>
          <p:cNvSpPr/>
          <p:nvPr/>
        </p:nvSpPr>
        <p:spPr>
          <a:xfrm>
            <a:off x="3027236" y="4416457"/>
            <a:ext cx="0" cy="361950"/>
          </a:xfrm>
          <a:custGeom>
            <a:avLst/>
            <a:gdLst/>
            <a:ahLst/>
            <a:cxnLst/>
            <a:rect l="0" t="0" r="0" b="0"/>
            <a:pathLst>
              <a:path h="482600">
                <a:moveTo>
                  <a:pt x="0" y="0"/>
                </a:moveTo>
                <a:lnTo>
                  <a:pt x="0" y="482600"/>
                </a:lnTo>
              </a:path>
            </a:pathLst>
          </a:custGeom>
          <a:noFill/>
          <a:ln w="127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" name="Freeform 119"/>
          <p:cNvSpPr/>
          <p:nvPr/>
        </p:nvSpPr>
        <p:spPr>
          <a:xfrm>
            <a:off x="3512153" y="4416457"/>
            <a:ext cx="0" cy="361950"/>
          </a:xfrm>
          <a:custGeom>
            <a:avLst/>
            <a:gdLst/>
            <a:ahLst/>
            <a:cxnLst/>
            <a:rect l="0" t="0" r="0" b="0"/>
            <a:pathLst>
              <a:path h="482600">
                <a:moveTo>
                  <a:pt x="0" y="0"/>
                </a:moveTo>
                <a:lnTo>
                  <a:pt x="0" y="482600"/>
                </a:lnTo>
              </a:path>
            </a:pathLst>
          </a:custGeom>
          <a:noFill/>
          <a:ln w="127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" name="Freeform 120"/>
          <p:cNvSpPr/>
          <p:nvPr/>
        </p:nvSpPr>
        <p:spPr>
          <a:xfrm>
            <a:off x="3997166" y="4416457"/>
            <a:ext cx="0" cy="361950"/>
          </a:xfrm>
          <a:custGeom>
            <a:avLst/>
            <a:gdLst/>
            <a:ahLst/>
            <a:cxnLst/>
            <a:rect l="0" t="0" r="0" b="0"/>
            <a:pathLst>
              <a:path h="482600">
                <a:moveTo>
                  <a:pt x="0" y="0"/>
                </a:moveTo>
                <a:lnTo>
                  <a:pt x="0" y="482600"/>
                </a:lnTo>
              </a:path>
            </a:pathLst>
          </a:custGeom>
          <a:noFill/>
          <a:ln w="127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" name="Freeform 121"/>
          <p:cNvSpPr/>
          <p:nvPr/>
        </p:nvSpPr>
        <p:spPr>
          <a:xfrm>
            <a:off x="4482083" y="4416457"/>
            <a:ext cx="0" cy="361950"/>
          </a:xfrm>
          <a:custGeom>
            <a:avLst/>
            <a:gdLst/>
            <a:ahLst/>
            <a:cxnLst/>
            <a:rect l="0" t="0" r="0" b="0"/>
            <a:pathLst>
              <a:path h="482600">
                <a:moveTo>
                  <a:pt x="0" y="0"/>
                </a:moveTo>
                <a:lnTo>
                  <a:pt x="0" y="482600"/>
                </a:lnTo>
              </a:path>
            </a:pathLst>
          </a:custGeom>
          <a:noFill/>
          <a:ln w="127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" name="Freeform 122"/>
          <p:cNvSpPr/>
          <p:nvPr/>
        </p:nvSpPr>
        <p:spPr>
          <a:xfrm>
            <a:off x="4967001" y="4416457"/>
            <a:ext cx="0" cy="361950"/>
          </a:xfrm>
          <a:custGeom>
            <a:avLst/>
            <a:gdLst/>
            <a:ahLst/>
            <a:cxnLst/>
            <a:rect l="0" t="0" r="0" b="0"/>
            <a:pathLst>
              <a:path h="482600">
                <a:moveTo>
                  <a:pt x="0" y="0"/>
                </a:moveTo>
                <a:lnTo>
                  <a:pt x="0" y="482600"/>
                </a:lnTo>
              </a:path>
            </a:pathLst>
          </a:custGeom>
          <a:noFill/>
          <a:ln w="127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" name="Freeform 123"/>
          <p:cNvSpPr/>
          <p:nvPr/>
        </p:nvSpPr>
        <p:spPr>
          <a:xfrm>
            <a:off x="5451920" y="4416457"/>
            <a:ext cx="0" cy="361950"/>
          </a:xfrm>
          <a:custGeom>
            <a:avLst/>
            <a:gdLst/>
            <a:ahLst/>
            <a:cxnLst/>
            <a:rect l="0" t="0" r="0" b="0"/>
            <a:pathLst>
              <a:path h="482600">
                <a:moveTo>
                  <a:pt x="0" y="0"/>
                </a:moveTo>
                <a:lnTo>
                  <a:pt x="0" y="482600"/>
                </a:lnTo>
              </a:path>
            </a:pathLst>
          </a:custGeom>
          <a:noFill/>
          <a:ln w="127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" name="Freeform 124"/>
          <p:cNvSpPr/>
          <p:nvPr/>
        </p:nvSpPr>
        <p:spPr>
          <a:xfrm>
            <a:off x="5936837" y="4416457"/>
            <a:ext cx="0" cy="361950"/>
          </a:xfrm>
          <a:custGeom>
            <a:avLst/>
            <a:gdLst/>
            <a:ahLst/>
            <a:cxnLst/>
            <a:rect l="0" t="0" r="0" b="0"/>
            <a:pathLst>
              <a:path h="482600">
                <a:moveTo>
                  <a:pt x="0" y="0"/>
                </a:moveTo>
                <a:lnTo>
                  <a:pt x="0" y="482600"/>
                </a:lnTo>
              </a:path>
            </a:pathLst>
          </a:custGeom>
          <a:noFill/>
          <a:ln w="127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" name="Freeform 125"/>
          <p:cNvSpPr/>
          <p:nvPr/>
        </p:nvSpPr>
        <p:spPr>
          <a:xfrm>
            <a:off x="602561" y="4416457"/>
            <a:ext cx="0" cy="361950"/>
          </a:xfrm>
          <a:custGeom>
            <a:avLst/>
            <a:gdLst/>
            <a:ahLst/>
            <a:cxnLst/>
            <a:rect l="0" t="0" r="0" b="0"/>
            <a:pathLst>
              <a:path h="482600">
                <a:moveTo>
                  <a:pt x="0" y="0"/>
                </a:moveTo>
                <a:lnTo>
                  <a:pt x="0" y="482600"/>
                </a:lnTo>
              </a:path>
            </a:pathLst>
          </a:custGeom>
          <a:noFill/>
          <a:ln w="127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6" name="Freeform 126"/>
          <p:cNvSpPr/>
          <p:nvPr/>
        </p:nvSpPr>
        <p:spPr>
          <a:xfrm>
            <a:off x="6421850" y="4416457"/>
            <a:ext cx="0" cy="361950"/>
          </a:xfrm>
          <a:custGeom>
            <a:avLst/>
            <a:gdLst/>
            <a:ahLst/>
            <a:cxnLst/>
            <a:rect l="0" t="0" r="0" b="0"/>
            <a:pathLst>
              <a:path h="482600">
                <a:moveTo>
                  <a:pt x="0" y="0"/>
                </a:moveTo>
                <a:lnTo>
                  <a:pt x="0" y="482600"/>
                </a:lnTo>
              </a:path>
            </a:pathLst>
          </a:custGeom>
          <a:noFill/>
          <a:ln w="127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7" name="Freeform 127"/>
          <p:cNvSpPr/>
          <p:nvPr/>
        </p:nvSpPr>
        <p:spPr>
          <a:xfrm>
            <a:off x="597798" y="4421219"/>
            <a:ext cx="5828815" cy="0"/>
          </a:xfrm>
          <a:custGeom>
            <a:avLst/>
            <a:gdLst/>
            <a:ahLst/>
            <a:cxnLst/>
            <a:rect l="0" t="0" r="0" b="0"/>
            <a:pathLst>
              <a:path w="7771753">
                <a:moveTo>
                  <a:pt x="0" y="0"/>
                </a:moveTo>
                <a:lnTo>
                  <a:pt x="7771753" y="0"/>
                </a:lnTo>
              </a:path>
            </a:pathLst>
          </a:custGeom>
          <a:noFill/>
          <a:ln w="127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" name="Freeform 128"/>
          <p:cNvSpPr/>
          <p:nvPr/>
        </p:nvSpPr>
        <p:spPr>
          <a:xfrm>
            <a:off x="597798" y="4764119"/>
            <a:ext cx="5828815" cy="0"/>
          </a:xfrm>
          <a:custGeom>
            <a:avLst/>
            <a:gdLst/>
            <a:ahLst/>
            <a:cxnLst/>
            <a:rect l="0" t="0" r="0" b="0"/>
            <a:pathLst>
              <a:path w="7771753">
                <a:moveTo>
                  <a:pt x="0" y="0"/>
                </a:moveTo>
                <a:lnTo>
                  <a:pt x="7771753" y="0"/>
                </a:lnTo>
              </a:path>
            </a:pathLst>
          </a:custGeom>
          <a:noFill/>
          <a:ln w="381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" name="Freeform 129"/>
          <p:cNvSpPr/>
          <p:nvPr/>
        </p:nvSpPr>
        <p:spPr>
          <a:xfrm>
            <a:off x="602561" y="2672906"/>
            <a:ext cx="484937" cy="331470"/>
          </a:xfrm>
          <a:custGeom>
            <a:avLst/>
            <a:gdLst/>
            <a:ahLst/>
            <a:cxnLst/>
            <a:rect l="0" t="0" r="0" b="0"/>
            <a:pathLst>
              <a:path w="646583" h="441960">
                <a:moveTo>
                  <a:pt x="0" y="441960"/>
                </a:moveTo>
                <a:lnTo>
                  <a:pt x="646583" y="441960"/>
                </a:lnTo>
                <a:lnTo>
                  <a:pt x="646583" y="0"/>
                </a:lnTo>
                <a:lnTo>
                  <a:pt x="0" y="0"/>
                </a:lnTo>
                <a:lnTo>
                  <a:pt x="0" y="441960"/>
                </a:lnTo>
                <a:close/>
              </a:path>
            </a:pathLst>
          </a:custGeom>
          <a:solidFill>
            <a:srgbClr val="A1A1A1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" name="Freeform 130"/>
          <p:cNvSpPr/>
          <p:nvPr/>
        </p:nvSpPr>
        <p:spPr>
          <a:xfrm>
            <a:off x="1087469" y="2672906"/>
            <a:ext cx="484937" cy="331470"/>
          </a:xfrm>
          <a:custGeom>
            <a:avLst/>
            <a:gdLst/>
            <a:ahLst/>
            <a:cxnLst/>
            <a:rect l="0" t="0" r="0" b="0"/>
            <a:pathLst>
              <a:path w="646583" h="441960">
                <a:moveTo>
                  <a:pt x="0" y="441960"/>
                </a:moveTo>
                <a:lnTo>
                  <a:pt x="646583" y="441960"/>
                </a:lnTo>
                <a:lnTo>
                  <a:pt x="646583" y="0"/>
                </a:lnTo>
                <a:lnTo>
                  <a:pt x="0" y="0"/>
                </a:lnTo>
                <a:lnTo>
                  <a:pt x="0" y="441960"/>
                </a:lnTo>
                <a:close/>
              </a:path>
            </a:pathLst>
          </a:custGeom>
          <a:solidFill>
            <a:srgbClr val="A1A1A1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1" name="Freeform 131"/>
          <p:cNvSpPr/>
          <p:nvPr/>
        </p:nvSpPr>
        <p:spPr>
          <a:xfrm>
            <a:off x="1572387" y="2672906"/>
            <a:ext cx="484937" cy="331470"/>
          </a:xfrm>
          <a:custGeom>
            <a:avLst/>
            <a:gdLst/>
            <a:ahLst/>
            <a:cxnLst/>
            <a:rect l="0" t="0" r="0" b="0"/>
            <a:pathLst>
              <a:path w="646582" h="441960">
                <a:moveTo>
                  <a:pt x="0" y="441960"/>
                </a:moveTo>
                <a:lnTo>
                  <a:pt x="646582" y="441960"/>
                </a:lnTo>
                <a:lnTo>
                  <a:pt x="646582" y="0"/>
                </a:lnTo>
                <a:lnTo>
                  <a:pt x="0" y="0"/>
                </a:lnTo>
                <a:lnTo>
                  <a:pt x="0" y="441960"/>
                </a:lnTo>
                <a:close/>
              </a:path>
            </a:pathLst>
          </a:custGeom>
          <a:solidFill>
            <a:srgbClr val="C00000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" name="Freeform 132"/>
          <p:cNvSpPr/>
          <p:nvPr/>
        </p:nvSpPr>
        <p:spPr>
          <a:xfrm>
            <a:off x="2057401" y="2672906"/>
            <a:ext cx="543410" cy="331470"/>
          </a:xfrm>
          <a:custGeom>
            <a:avLst/>
            <a:gdLst/>
            <a:ahLst/>
            <a:cxnLst/>
            <a:rect l="0" t="0" r="0" b="0"/>
            <a:pathLst>
              <a:path w="724547" h="441960">
                <a:moveTo>
                  <a:pt x="0" y="441960"/>
                </a:moveTo>
                <a:lnTo>
                  <a:pt x="724547" y="441960"/>
                </a:lnTo>
                <a:lnTo>
                  <a:pt x="724547" y="0"/>
                </a:lnTo>
                <a:lnTo>
                  <a:pt x="0" y="0"/>
                </a:lnTo>
                <a:lnTo>
                  <a:pt x="0" y="441960"/>
                </a:lnTo>
                <a:close/>
              </a:path>
            </a:pathLst>
          </a:custGeom>
          <a:solidFill>
            <a:srgbClr val="A1A1A1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" name="Freeform 133"/>
          <p:cNvSpPr/>
          <p:nvPr/>
        </p:nvSpPr>
        <p:spPr>
          <a:xfrm>
            <a:off x="2600801" y="2672906"/>
            <a:ext cx="426463" cy="331470"/>
          </a:xfrm>
          <a:custGeom>
            <a:avLst/>
            <a:gdLst/>
            <a:ahLst/>
            <a:cxnLst/>
            <a:rect l="0" t="0" r="0" b="0"/>
            <a:pathLst>
              <a:path w="568617" h="441960">
                <a:moveTo>
                  <a:pt x="0" y="441960"/>
                </a:moveTo>
                <a:lnTo>
                  <a:pt x="568617" y="441960"/>
                </a:lnTo>
                <a:lnTo>
                  <a:pt x="568617" y="0"/>
                </a:lnTo>
                <a:lnTo>
                  <a:pt x="0" y="0"/>
                </a:lnTo>
                <a:lnTo>
                  <a:pt x="0" y="441960"/>
                </a:lnTo>
                <a:close/>
              </a:path>
            </a:pathLst>
          </a:custGeom>
          <a:solidFill>
            <a:srgbClr val="A1A1A1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4" name="Freeform 134"/>
          <p:cNvSpPr/>
          <p:nvPr/>
        </p:nvSpPr>
        <p:spPr>
          <a:xfrm>
            <a:off x="3027235" y="2672906"/>
            <a:ext cx="484937" cy="331470"/>
          </a:xfrm>
          <a:custGeom>
            <a:avLst/>
            <a:gdLst/>
            <a:ahLst/>
            <a:cxnLst/>
            <a:rect l="0" t="0" r="0" b="0"/>
            <a:pathLst>
              <a:path w="646582" h="441960">
                <a:moveTo>
                  <a:pt x="0" y="441960"/>
                </a:moveTo>
                <a:lnTo>
                  <a:pt x="646582" y="441960"/>
                </a:lnTo>
                <a:lnTo>
                  <a:pt x="646582" y="0"/>
                </a:lnTo>
                <a:lnTo>
                  <a:pt x="0" y="0"/>
                </a:lnTo>
                <a:lnTo>
                  <a:pt x="0" y="441960"/>
                </a:lnTo>
                <a:close/>
              </a:path>
            </a:pathLst>
          </a:custGeom>
          <a:solidFill>
            <a:srgbClr val="A1A1A1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" name="Freeform 135"/>
          <p:cNvSpPr/>
          <p:nvPr/>
        </p:nvSpPr>
        <p:spPr>
          <a:xfrm>
            <a:off x="3512153" y="2672906"/>
            <a:ext cx="484937" cy="331470"/>
          </a:xfrm>
          <a:custGeom>
            <a:avLst/>
            <a:gdLst/>
            <a:ahLst/>
            <a:cxnLst/>
            <a:rect l="0" t="0" r="0" b="0"/>
            <a:pathLst>
              <a:path w="646582" h="441960">
                <a:moveTo>
                  <a:pt x="0" y="441960"/>
                </a:moveTo>
                <a:lnTo>
                  <a:pt x="646582" y="441960"/>
                </a:lnTo>
                <a:lnTo>
                  <a:pt x="646582" y="0"/>
                </a:lnTo>
                <a:lnTo>
                  <a:pt x="0" y="0"/>
                </a:lnTo>
                <a:lnTo>
                  <a:pt x="0" y="441960"/>
                </a:lnTo>
                <a:close/>
              </a:path>
            </a:pathLst>
          </a:custGeom>
          <a:solidFill>
            <a:srgbClr val="A1A1A1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" name="Freeform 136"/>
          <p:cNvSpPr/>
          <p:nvPr/>
        </p:nvSpPr>
        <p:spPr>
          <a:xfrm>
            <a:off x="3997166" y="2672906"/>
            <a:ext cx="484937" cy="331470"/>
          </a:xfrm>
          <a:custGeom>
            <a:avLst/>
            <a:gdLst/>
            <a:ahLst/>
            <a:cxnLst/>
            <a:rect l="0" t="0" r="0" b="0"/>
            <a:pathLst>
              <a:path w="646583" h="441960">
                <a:moveTo>
                  <a:pt x="0" y="441960"/>
                </a:moveTo>
                <a:lnTo>
                  <a:pt x="646583" y="441960"/>
                </a:lnTo>
                <a:lnTo>
                  <a:pt x="646583" y="0"/>
                </a:lnTo>
                <a:lnTo>
                  <a:pt x="0" y="0"/>
                </a:lnTo>
                <a:lnTo>
                  <a:pt x="0" y="441960"/>
                </a:lnTo>
                <a:close/>
              </a:path>
            </a:pathLst>
          </a:custGeom>
          <a:solidFill>
            <a:srgbClr val="A1A1A1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" name="Freeform 137"/>
          <p:cNvSpPr/>
          <p:nvPr/>
        </p:nvSpPr>
        <p:spPr>
          <a:xfrm>
            <a:off x="4482084" y="2672906"/>
            <a:ext cx="484937" cy="331470"/>
          </a:xfrm>
          <a:custGeom>
            <a:avLst/>
            <a:gdLst/>
            <a:ahLst/>
            <a:cxnLst/>
            <a:rect l="0" t="0" r="0" b="0"/>
            <a:pathLst>
              <a:path w="646583" h="441960">
                <a:moveTo>
                  <a:pt x="0" y="441960"/>
                </a:moveTo>
                <a:lnTo>
                  <a:pt x="646583" y="441960"/>
                </a:lnTo>
                <a:lnTo>
                  <a:pt x="646583" y="0"/>
                </a:lnTo>
                <a:lnTo>
                  <a:pt x="0" y="0"/>
                </a:lnTo>
                <a:lnTo>
                  <a:pt x="0" y="441960"/>
                </a:lnTo>
                <a:close/>
              </a:path>
            </a:pathLst>
          </a:custGeom>
          <a:solidFill>
            <a:srgbClr val="A1A1A1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" name="Freeform 138"/>
          <p:cNvSpPr/>
          <p:nvPr/>
        </p:nvSpPr>
        <p:spPr>
          <a:xfrm>
            <a:off x="4967002" y="2672906"/>
            <a:ext cx="484937" cy="331470"/>
          </a:xfrm>
          <a:custGeom>
            <a:avLst/>
            <a:gdLst/>
            <a:ahLst/>
            <a:cxnLst/>
            <a:rect l="0" t="0" r="0" b="0"/>
            <a:pathLst>
              <a:path w="646583" h="441960">
                <a:moveTo>
                  <a:pt x="0" y="441960"/>
                </a:moveTo>
                <a:lnTo>
                  <a:pt x="646583" y="441960"/>
                </a:lnTo>
                <a:lnTo>
                  <a:pt x="646583" y="0"/>
                </a:lnTo>
                <a:lnTo>
                  <a:pt x="0" y="0"/>
                </a:lnTo>
                <a:lnTo>
                  <a:pt x="0" y="441960"/>
                </a:lnTo>
                <a:close/>
              </a:path>
            </a:pathLst>
          </a:custGeom>
          <a:solidFill>
            <a:srgbClr val="A1A1A1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" name="Freeform 139"/>
          <p:cNvSpPr/>
          <p:nvPr/>
        </p:nvSpPr>
        <p:spPr>
          <a:xfrm>
            <a:off x="5451919" y="2672906"/>
            <a:ext cx="484937" cy="331470"/>
          </a:xfrm>
          <a:custGeom>
            <a:avLst/>
            <a:gdLst/>
            <a:ahLst/>
            <a:cxnLst/>
            <a:rect l="0" t="0" r="0" b="0"/>
            <a:pathLst>
              <a:path w="646582" h="441960">
                <a:moveTo>
                  <a:pt x="0" y="441960"/>
                </a:moveTo>
                <a:lnTo>
                  <a:pt x="646582" y="441960"/>
                </a:lnTo>
                <a:lnTo>
                  <a:pt x="646582" y="0"/>
                </a:lnTo>
                <a:lnTo>
                  <a:pt x="0" y="0"/>
                </a:lnTo>
                <a:lnTo>
                  <a:pt x="0" y="441960"/>
                </a:lnTo>
                <a:close/>
              </a:path>
            </a:pathLst>
          </a:custGeom>
          <a:solidFill>
            <a:srgbClr val="A1A1A1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0" name="Freeform 140"/>
          <p:cNvSpPr/>
          <p:nvPr/>
        </p:nvSpPr>
        <p:spPr>
          <a:xfrm>
            <a:off x="5936837" y="2672906"/>
            <a:ext cx="484937" cy="331470"/>
          </a:xfrm>
          <a:custGeom>
            <a:avLst/>
            <a:gdLst/>
            <a:ahLst/>
            <a:cxnLst/>
            <a:rect l="0" t="0" r="0" b="0"/>
            <a:pathLst>
              <a:path w="646583" h="441960">
                <a:moveTo>
                  <a:pt x="0" y="441960"/>
                </a:moveTo>
                <a:lnTo>
                  <a:pt x="646583" y="441960"/>
                </a:lnTo>
                <a:lnTo>
                  <a:pt x="646583" y="0"/>
                </a:lnTo>
                <a:lnTo>
                  <a:pt x="0" y="0"/>
                </a:lnTo>
                <a:lnTo>
                  <a:pt x="0" y="441960"/>
                </a:lnTo>
                <a:close/>
              </a:path>
            </a:pathLst>
          </a:custGeom>
          <a:solidFill>
            <a:srgbClr val="A1A1A1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1" name="Freeform 141"/>
          <p:cNvSpPr/>
          <p:nvPr/>
        </p:nvSpPr>
        <p:spPr>
          <a:xfrm>
            <a:off x="1087469" y="2668143"/>
            <a:ext cx="0" cy="350521"/>
          </a:xfrm>
          <a:custGeom>
            <a:avLst/>
            <a:gdLst/>
            <a:ahLst/>
            <a:cxnLst/>
            <a:rect l="0" t="0" r="0" b="0"/>
            <a:pathLst>
              <a:path h="467361">
                <a:moveTo>
                  <a:pt x="0" y="0"/>
                </a:moveTo>
                <a:lnTo>
                  <a:pt x="0" y="467361"/>
                </a:lnTo>
              </a:path>
            </a:pathLst>
          </a:custGeom>
          <a:noFill/>
          <a:ln w="127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" name="Freeform 142"/>
          <p:cNvSpPr/>
          <p:nvPr/>
        </p:nvSpPr>
        <p:spPr>
          <a:xfrm>
            <a:off x="1572387" y="2668143"/>
            <a:ext cx="0" cy="350521"/>
          </a:xfrm>
          <a:custGeom>
            <a:avLst/>
            <a:gdLst/>
            <a:ahLst/>
            <a:cxnLst/>
            <a:rect l="0" t="0" r="0" b="0"/>
            <a:pathLst>
              <a:path h="467361">
                <a:moveTo>
                  <a:pt x="0" y="0"/>
                </a:moveTo>
                <a:lnTo>
                  <a:pt x="0" y="467361"/>
                </a:lnTo>
              </a:path>
            </a:pathLst>
          </a:custGeom>
          <a:noFill/>
          <a:ln w="127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" name="Freeform 143"/>
          <p:cNvSpPr/>
          <p:nvPr/>
        </p:nvSpPr>
        <p:spPr>
          <a:xfrm>
            <a:off x="2057400" y="2668143"/>
            <a:ext cx="0" cy="350521"/>
          </a:xfrm>
          <a:custGeom>
            <a:avLst/>
            <a:gdLst/>
            <a:ahLst/>
            <a:cxnLst/>
            <a:rect l="0" t="0" r="0" b="0"/>
            <a:pathLst>
              <a:path h="467361">
                <a:moveTo>
                  <a:pt x="0" y="0"/>
                </a:moveTo>
                <a:lnTo>
                  <a:pt x="0" y="467361"/>
                </a:lnTo>
              </a:path>
            </a:pathLst>
          </a:custGeom>
          <a:noFill/>
          <a:ln w="127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" name="Freeform 144"/>
          <p:cNvSpPr/>
          <p:nvPr/>
        </p:nvSpPr>
        <p:spPr>
          <a:xfrm>
            <a:off x="2600801" y="2668143"/>
            <a:ext cx="0" cy="350521"/>
          </a:xfrm>
          <a:custGeom>
            <a:avLst/>
            <a:gdLst/>
            <a:ahLst/>
            <a:cxnLst/>
            <a:rect l="0" t="0" r="0" b="0"/>
            <a:pathLst>
              <a:path h="467361">
                <a:moveTo>
                  <a:pt x="0" y="0"/>
                </a:moveTo>
                <a:lnTo>
                  <a:pt x="0" y="467361"/>
                </a:lnTo>
              </a:path>
            </a:pathLst>
          </a:custGeom>
          <a:noFill/>
          <a:ln w="127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5" name="Freeform 145"/>
          <p:cNvSpPr/>
          <p:nvPr/>
        </p:nvSpPr>
        <p:spPr>
          <a:xfrm>
            <a:off x="3027236" y="2668143"/>
            <a:ext cx="0" cy="350521"/>
          </a:xfrm>
          <a:custGeom>
            <a:avLst/>
            <a:gdLst/>
            <a:ahLst/>
            <a:cxnLst/>
            <a:rect l="0" t="0" r="0" b="0"/>
            <a:pathLst>
              <a:path h="467361">
                <a:moveTo>
                  <a:pt x="0" y="0"/>
                </a:moveTo>
                <a:lnTo>
                  <a:pt x="0" y="467361"/>
                </a:lnTo>
              </a:path>
            </a:pathLst>
          </a:custGeom>
          <a:noFill/>
          <a:ln w="127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6" name="Freeform 146"/>
          <p:cNvSpPr/>
          <p:nvPr/>
        </p:nvSpPr>
        <p:spPr>
          <a:xfrm>
            <a:off x="3512153" y="2668143"/>
            <a:ext cx="0" cy="350521"/>
          </a:xfrm>
          <a:custGeom>
            <a:avLst/>
            <a:gdLst/>
            <a:ahLst/>
            <a:cxnLst/>
            <a:rect l="0" t="0" r="0" b="0"/>
            <a:pathLst>
              <a:path h="467361">
                <a:moveTo>
                  <a:pt x="0" y="0"/>
                </a:moveTo>
                <a:lnTo>
                  <a:pt x="0" y="467361"/>
                </a:lnTo>
              </a:path>
            </a:pathLst>
          </a:custGeom>
          <a:noFill/>
          <a:ln w="127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7" name="Freeform 147"/>
          <p:cNvSpPr/>
          <p:nvPr/>
        </p:nvSpPr>
        <p:spPr>
          <a:xfrm>
            <a:off x="3997166" y="2668143"/>
            <a:ext cx="0" cy="350521"/>
          </a:xfrm>
          <a:custGeom>
            <a:avLst/>
            <a:gdLst/>
            <a:ahLst/>
            <a:cxnLst/>
            <a:rect l="0" t="0" r="0" b="0"/>
            <a:pathLst>
              <a:path h="467361">
                <a:moveTo>
                  <a:pt x="0" y="0"/>
                </a:moveTo>
                <a:lnTo>
                  <a:pt x="0" y="467361"/>
                </a:lnTo>
              </a:path>
            </a:pathLst>
          </a:custGeom>
          <a:noFill/>
          <a:ln w="127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8" name="Freeform 148"/>
          <p:cNvSpPr/>
          <p:nvPr/>
        </p:nvSpPr>
        <p:spPr>
          <a:xfrm>
            <a:off x="4482083" y="2668143"/>
            <a:ext cx="0" cy="350521"/>
          </a:xfrm>
          <a:custGeom>
            <a:avLst/>
            <a:gdLst/>
            <a:ahLst/>
            <a:cxnLst/>
            <a:rect l="0" t="0" r="0" b="0"/>
            <a:pathLst>
              <a:path h="467361">
                <a:moveTo>
                  <a:pt x="0" y="0"/>
                </a:moveTo>
                <a:lnTo>
                  <a:pt x="0" y="467361"/>
                </a:lnTo>
              </a:path>
            </a:pathLst>
          </a:custGeom>
          <a:noFill/>
          <a:ln w="127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9" name="Freeform 149"/>
          <p:cNvSpPr/>
          <p:nvPr/>
        </p:nvSpPr>
        <p:spPr>
          <a:xfrm>
            <a:off x="4967001" y="2668143"/>
            <a:ext cx="0" cy="350521"/>
          </a:xfrm>
          <a:custGeom>
            <a:avLst/>
            <a:gdLst/>
            <a:ahLst/>
            <a:cxnLst/>
            <a:rect l="0" t="0" r="0" b="0"/>
            <a:pathLst>
              <a:path h="467361">
                <a:moveTo>
                  <a:pt x="0" y="0"/>
                </a:moveTo>
                <a:lnTo>
                  <a:pt x="0" y="467361"/>
                </a:lnTo>
              </a:path>
            </a:pathLst>
          </a:custGeom>
          <a:noFill/>
          <a:ln w="127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0" name="Freeform 150"/>
          <p:cNvSpPr/>
          <p:nvPr/>
        </p:nvSpPr>
        <p:spPr>
          <a:xfrm>
            <a:off x="5451920" y="2668143"/>
            <a:ext cx="0" cy="350521"/>
          </a:xfrm>
          <a:custGeom>
            <a:avLst/>
            <a:gdLst/>
            <a:ahLst/>
            <a:cxnLst/>
            <a:rect l="0" t="0" r="0" b="0"/>
            <a:pathLst>
              <a:path h="467361">
                <a:moveTo>
                  <a:pt x="0" y="0"/>
                </a:moveTo>
                <a:lnTo>
                  <a:pt x="0" y="467361"/>
                </a:lnTo>
              </a:path>
            </a:pathLst>
          </a:custGeom>
          <a:noFill/>
          <a:ln w="127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1" name="Freeform 151"/>
          <p:cNvSpPr/>
          <p:nvPr/>
        </p:nvSpPr>
        <p:spPr>
          <a:xfrm>
            <a:off x="5936837" y="2668143"/>
            <a:ext cx="0" cy="350521"/>
          </a:xfrm>
          <a:custGeom>
            <a:avLst/>
            <a:gdLst/>
            <a:ahLst/>
            <a:cxnLst/>
            <a:rect l="0" t="0" r="0" b="0"/>
            <a:pathLst>
              <a:path h="467361">
                <a:moveTo>
                  <a:pt x="0" y="0"/>
                </a:moveTo>
                <a:lnTo>
                  <a:pt x="0" y="467361"/>
                </a:lnTo>
              </a:path>
            </a:pathLst>
          </a:custGeom>
          <a:noFill/>
          <a:ln w="127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2" name="Freeform 152"/>
          <p:cNvSpPr/>
          <p:nvPr/>
        </p:nvSpPr>
        <p:spPr>
          <a:xfrm>
            <a:off x="602561" y="2668143"/>
            <a:ext cx="0" cy="350521"/>
          </a:xfrm>
          <a:custGeom>
            <a:avLst/>
            <a:gdLst/>
            <a:ahLst/>
            <a:cxnLst/>
            <a:rect l="0" t="0" r="0" b="0"/>
            <a:pathLst>
              <a:path h="467361">
                <a:moveTo>
                  <a:pt x="0" y="0"/>
                </a:moveTo>
                <a:lnTo>
                  <a:pt x="0" y="467361"/>
                </a:lnTo>
              </a:path>
            </a:pathLst>
          </a:custGeom>
          <a:noFill/>
          <a:ln w="127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3" name="Freeform 153"/>
          <p:cNvSpPr/>
          <p:nvPr/>
        </p:nvSpPr>
        <p:spPr>
          <a:xfrm>
            <a:off x="6421850" y="2668143"/>
            <a:ext cx="0" cy="350521"/>
          </a:xfrm>
          <a:custGeom>
            <a:avLst/>
            <a:gdLst/>
            <a:ahLst/>
            <a:cxnLst/>
            <a:rect l="0" t="0" r="0" b="0"/>
            <a:pathLst>
              <a:path h="467361">
                <a:moveTo>
                  <a:pt x="0" y="0"/>
                </a:moveTo>
                <a:lnTo>
                  <a:pt x="0" y="467361"/>
                </a:lnTo>
              </a:path>
            </a:pathLst>
          </a:custGeom>
          <a:noFill/>
          <a:ln w="127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4" name="Freeform 154"/>
          <p:cNvSpPr/>
          <p:nvPr/>
        </p:nvSpPr>
        <p:spPr>
          <a:xfrm>
            <a:off x="597798" y="2672906"/>
            <a:ext cx="5828815" cy="0"/>
          </a:xfrm>
          <a:custGeom>
            <a:avLst/>
            <a:gdLst/>
            <a:ahLst/>
            <a:cxnLst/>
            <a:rect l="0" t="0" r="0" b="0"/>
            <a:pathLst>
              <a:path w="7771753">
                <a:moveTo>
                  <a:pt x="0" y="0"/>
                </a:moveTo>
                <a:lnTo>
                  <a:pt x="7771753" y="0"/>
                </a:lnTo>
              </a:path>
            </a:pathLst>
          </a:custGeom>
          <a:noFill/>
          <a:ln w="127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5" name="Freeform 155"/>
          <p:cNvSpPr/>
          <p:nvPr/>
        </p:nvSpPr>
        <p:spPr>
          <a:xfrm>
            <a:off x="597798" y="3004376"/>
            <a:ext cx="5828815" cy="0"/>
          </a:xfrm>
          <a:custGeom>
            <a:avLst/>
            <a:gdLst/>
            <a:ahLst/>
            <a:cxnLst/>
            <a:rect l="0" t="0" r="0" b="0"/>
            <a:pathLst>
              <a:path w="7771753">
                <a:moveTo>
                  <a:pt x="0" y="0"/>
                </a:moveTo>
                <a:lnTo>
                  <a:pt x="7771753" y="0"/>
                </a:lnTo>
              </a:path>
            </a:pathLst>
          </a:custGeom>
          <a:noFill/>
          <a:ln w="381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" name="Freeform 156"/>
          <p:cNvSpPr/>
          <p:nvPr/>
        </p:nvSpPr>
        <p:spPr>
          <a:xfrm>
            <a:off x="2384298" y="3132964"/>
            <a:ext cx="398907" cy="379476"/>
          </a:xfrm>
          <a:custGeom>
            <a:avLst/>
            <a:gdLst/>
            <a:ahLst/>
            <a:cxnLst/>
            <a:rect l="0" t="0" r="0" b="0"/>
            <a:pathLst>
              <a:path w="531876" h="505968">
                <a:moveTo>
                  <a:pt x="0" y="505968"/>
                </a:moveTo>
                <a:lnTo>
                  <a:pt x="531876" y="505968"/>
                </a:lnTo>
                <a:lnTo>
                  <a:pt x="531876" y="0"/>
                </a:lnTo>
                <a:lnTo>
                  <a:pt x="0" y="0"/>
                </a:lnTo>
                <a:lnTo>
                  <a:pt x="0" y="505968"/>
                </a:lnTo>
                <a:close/>
              </a:path>
            </a:pathLst>
          </a:custGeom>
          <a:solidFill>
            <a:srgbClr val="284D6A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" name="Freeform 157"/>
          <p:cNvSpPr/>
          <p:nvPr/>
        </p:nvSpPr>
        <p:spPr>
          <a:xfrm>
            <a:off x="2772917" y="3135250"/>
            <a:ext cx="1719072" cy="377190"/>
          </a:xfrm>
          <a:custGeom>
            <a:avLst/>
            <a:gdLst/>
            <a:ahLst/>
            <a:cxnLst/>
            <a:rect l="0" t="0" r="0" b="0"/>
            <a:pathLst>
              <a:path w="2292096" h="502920">
                <a:moveTo>
                  <a:pt x="0" y="502920"/>
                </a:moveTo>
                <a:lnTo>
                  <a:pt x="2292096" y="502920"/>
                </a:lnTo>
                <a:lnTo>
                  <a:pt x="2292096" y="0"/>
                </a:lnTo>
                <a:lnTo>
                  <a:pt x="0" y="0"/>
                </a:lnTo>
                <a:lnTo>
                  <a:pt x="0" y="502920"/>
                </a:lnTo>
                <a:close/>
              </a:path>
            </a:pathLst>
          </a:custGeom>
          <a:solidFill>
            <a:srgbClr val="76A5CB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" name="Freeform 158"/>
          <p:cNvSpPr/>
          <p:nvPr/>
        </p:nvSpPr>
        <p:spPr>
          <a:xfrm>
            <a:off x="4499991" y="3132964"/>
            <a:ext cx="748665" cy="379476"/>
          </a:xfrm>
          <a:custGeom>
            <a:avLst/>
            <a:gdLst/>
            <a:ahLst/>
            <a:cxnLst/>
            <a:rect l="0" t="0" r="0" b="0"/>
            <a:pathLst>
              <a:path w="998220" h="505968">
                <a:moveTo>
                  <a:pt x="0" y="505968"/>
                </a:moveTo>
                <a:lnTo>
                  <a:pt x="998220" y="505968"/>
                </a:lnTo>
                <a:lnTo>
                  <a:pt x="998220" y="0"/>
                </a:lnTo>
                <a:lnTo>
                  <a:pt x="0" y="0"/>
                </a:lnTo>
                <a:lnTo>
                  <a:pt x="0" y="505968"/>
                </a:lnTo>
                <a:close/>
              </a:path>
            </a:pathLst>
          </a:custGeom>
          <a:solidFill>
            <a:srgbClr val="A4C3DC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" name="Freeform 159"/>
          <p:cNvSpPr/>
          <p:nvPr/>
        </p:nvSpPr>
        <p:spPr>
          <a:xfrm>
            <a:off x="5255514" y="3132963"/>
            <a:ext cx="628650" cy="385191"/>
          </a:xfrm>
          <a:custGeom>
            <a:avLst/>
            <a:gdLst/>
            <a:ahLst/>
            <a:cxnLst/>
            <a:rect l="0" t="0" r="0" b="0"/>
            <a:pathLst>
              <a:path w="838200" h="513588">
                <a:moveTo>
                  <a:pt x="0" y="513588"/>
                </a:moveTo>
                <a:lnTo>
                  <a:pt x="838200" y="513588"/>
                </a:lnTo>
                <a:lnTo>
                  <a:pt x="838200" y="0"/>
                </a:lnTo>
                <a:lnTo>
                  <a:pt x="0" y="0"/>
                </a:lnTo>
                <a:lnTo>
                  <a:pt x="0" y="513588"/>
                </a:lnTo>
                <a:close/>
              </a:path>
            </a:pathLst>
          </a:custGeom>
          <a:solidFill>
            <a:srgbClr val="D1E1EE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" name="Freeform 160"/>
          <p:cNvSpPr/>
          <p:nvPr/>
        </p:nvSpPr>
        <p:spPr>
          <a:xfrm>
            <a:off x="1876805" y="3079242"/>
            <a:ext cx="470916" cy="268606"/>
          </a:xfrm>
          <a:custGeom>
            <a:avLst/>
            <a:gdLst/>
            <a:ahLst/>
            <a:cxnLst/>
            <a:rect l="0" t="0" r="0" b="0"/>
            <a:pathLst>
              <a:path w="627888" h="358141">
                <a:moveTo>
                  <a:pt x="0" y="0"/>
                </a:moveTo>
                <a:lnTo>
                  <a:pt x="0" y="156718"/>
                </a:lnTo>
                <a:cubicBezTo>
                  <a:pt x="0" y="243205"/>
                  <a:pt x="70104" y="313310"/>
                  <a:pt x="156719" y="313310"/>
                </a:cubicBezTo>
                <a:lnTo>
                  <a:pt x="538353" y="313310"/>
                </a:lnTo>
                <a:lnTo>
                  <a:pt x="538353" y="358141"/>
                </a:lnTo>
                <a:lnTo>
                  <a:pt x="627888" y="283846"/>
                </a:lnTo>
                <a:lnTo>
                  <a:pt x="538353" y="209550"/>
                </a:lnTo>
                <a:lnTo>
                  <a:pt x="538353" y="254254"/>
                </a:lnTo>
                <a:lnTo>
                  <a:pt x="156719" y="254254"/>
                </a:lnTo>
                <a:cubicBezTo>
                  <a:pt x="102744" y="254254"/>
                  <a:pt x="59056" y="210566"/>
                  <a:pt x="59056" y="156718"/>
                </a:cubicBezTo>
                <a:lnTo>
                  <a:pt x="59056" y="0"/>
                </a:lnTo>
                <a:close/>
              </a:path>
            </a:pathLst>
          </a:custGeom>
          <a:solidFill>
            <a:srgbClr val="C00000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" name="Freeform 161"/>
          <p:cNvSpPr/>
          <p:nvPr/>
        </p:nvSpPr>
        <p:spPr>
          <a:xfrm>
            <a:off x="602561" y="3577971"/>
            <a:ext cx="484937" cy="342900"/>
          </a:xfrm>
          <a:custGeom>
            <a:avLst/>
            <a:gdLst/>
            <a:ahLst/>
            <a:cxnLst/>
            <a:rect l="0" t="0" r="0" b="0"/>
            <a:pathLst>
              <a:path w="646583" h="457200">
                <a:moveTo>
                  <a:pt x="0" y="457200"/>
                </a:moveTo>
                <a:lnTo>
                  <a:pt x="646583" y="457200"/>
                </a:lnTo>
                <a:lnTo>
                  <a:pt x="646583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A1A1A1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" name="Freeform 162"/>
          <p:cNvSpPr/>
          <p:nvPr/>
        </p:nvSpPr>
        <p:spPr>
          <a:xfrm>
            <a:off x="1087469" y="3577971"/>
            <a:ext cx="484937" cy="342900"/>
          </a:xfrm>
          <a:custGeom>
            <a:avLst/>
            <a:gdLst/>
            <a:ahLst/>
            <a:cxnLst/>
            <a:rect l="0" t="0" r="0" b="0"/>
            <a:pathLst>
              <a:path w="646583" h="457200">
                <a:moveTo>
                  <a:pt x="0" y="457200"/>
                </a:moveTo>
                <a:lnTo>
                  <a:pt x="646583" y="457200"/>
                </a:lnTo>
                <a:lnTo>
                  <a:pt x="646583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A1A1A1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" name="Freeform 163"/>
          <p:cNvSpPr/>
          <p:nvPr/>
        </p:nvSpPr>
        <p:spPr>
          <a:xfrm>
            <a:off x="1572387" y="3577971"/>
            <a:ext cx="484937" cy="342900"/>
          </a:xfrm>
          <a:custGeom>
            <a:avLst/>
            <a:gdLst/>
            <a:ahLst/>
            <a:cxnLst/>
            <a:rect l="0" t="0" r="0" b="0"/>
            <a:pathLst>
              <a:path w="646582" h="457200">
                <a:moveTo>
                  <a:pt x="0" y="457200"/>
                </a:moveTo>
                <a:lnTo>
                  <a:pt x="646582" y="457200"/>
                </a:lnTo>
                <a:lnTo>
                  <a:pt x="646582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A1A1A1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" name="Freeform 164"/>
          <p:cNvSpPr/>
          <p:nvPr/>
        </p:nvSpPr>
        <p:spPr>
          <a:xfrm>
            <a:off x="2057400" y="3577971"/>
            <a:ext cx="484937" cy="342900"/>
          </a:xfrm>
          <a:custGeom>
            <a:avLst/>
            <a:gdLst/>
            <a:ahLst/>
            <a:cxnLst/>
            <a:rect l="0" t="0" r="0" b="0"/>
            <a:pathLst>
              <a:path w="646582" h="457200">
                <a:moveTo>
                  <a:pt x="0" y="457200"/>
                </a:moveTo>
                <a:lnTo>
                  <a:pt x="646582" y="457200"/>
                </a:lnTo>
                <a:lnTo>
                  <a:pt x="646582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A1A1A1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" name="Freeform 165"/>
          <p:cNvSpPr/>
          <p:nvPr/>
        </p:nvSpPr>
        <p:spPr>
          <a:xfrm>
            <a:off x="2542318" y="3577971"/>
            <a:ext cx="484937" cy="342900"/>
          </a:xfrm>
          <a:custGeom>
            <a:avLst/>
            <a:gdLst/>
            <a:ahLst/>
            <a:cxnLst/>
            <a:rect l="0" t="0" r="0" b="0"/>
            <a:pathLst>
              <a:path w="646582" h="457200">
                <a:moveTo>
                  <a:pt x="0" y="457200"/>
                </a:moveTo>
                <a:lnTo>
                  <a:pt x="646582" y="457200"/>
                </a:lnTo>
                <a:lnTo>
                  <a:pt x="646582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C00000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" name="Freeform 166"/>
          <p:cNvSpPr/>
          <p:nvPr/>
        </p:nvSpPr>
        <p:spPr>
          <a:xfrm>
            <a:off x="3027235" y="3577971"/>
            <a:ext cx="484937" cy="342900"/>
          </a:xfrm>
          <a:custGeom>
            <a:avLst/>
            <a:gdLst/>
            <a:ahLst/>
            <a:cxnLst/>
            <a:rect l="0" t="0" r="0" b="0"/>
            <a:pathLst>
              <a:path w="646582" h="457200">
                <a:moveTo>
                  <a:pt x="0" y="457200"/>
                </a:moveTo>
                <a:lnTo>
                  <a:pt x="646582" y="457200"/>
                </a:lnTo>
                <a:lnTo>
                  <a:pt x="646582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A1A1A1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" name="Freeform 167"/>
          <p:cNvSpPr/>
          <p:nvPr/>
        </p:nvSpPr>
        <p:spPr>
          <a:xfrm>
            <a:off x="3512153" y="3577971"/>
            <a:ext cx="484937" cy="342900"/>
          </a:xfrm>
          <a:custGeom>
            <a:avLst/>
            <a:gdLst/>
            <a:ahLst/>
            <a:cxnLst/>
            <a:rect l="0" t="0" r="0" b="0"/>
            <a:pathLst>
              <a:path w="646582" h="457200">
                <a:moveTo>
                  <a:pt x="0" y="457200"/>
                </a:moveTo>
                <a:lnTo>
                  <a:pt x="646582" y="457200"/>
                </a:lnTo>
                <a:lnTo>
                  <a:pt x="646582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A1A1A1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" name="Freeform 168"/>
          <p:cNvSpPr/>
          <p:nvPr/>
        </p:nvSpPr>
        <p:spPr>
          <a:xfrm>
            <a:off x="3997166" y="3577971"/>
            <a:ext cx="484937" cy="342900"/>
          </a:xfrm>
          <a:custGeom>
            <a:avLst/>
            <a:gdLst/>
            <a:ahLst/>
            <a:cxnLst/>
            <a:rect l="0" t="0" r="0" b="0"/>
            <a:pathLst>
              <a:path w="646583" h="457200">
                <a:moveTo>
                  <a:pt x="0" y="457200"/>
                </a:moveTo>
                <a:lnTo>
                  <a:pt x="646583" y="457200"/>
                </a:lnTo>
                <a:lnTo>
                  <a:pt x="646583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A1A1A1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" name="Freeform 169"/>
          <p:cNvSpPr/>
          <p:nvPr/>
        </p:nvSpPr>
        <p:spPr>
          <a:xfrm>
            <a:off x="4482084" y="3577971"/>
            <a:ext cx="484937" cy="342900"/>
          </a:xfrm>
          <a:custGeom>
            <a:avLst/>
            <a:gdLst/>
            <a:ahLst/>
            <a:cxnLst/>
            <a:rect l="0" t="0" r="0" b="0"/>
            <a:pathLst>
              <a:path w="646583" h="457200">
                <a:moveTo>
                  <a:pt x="0" y="457200"/>
                </a:moveTo>
                <a:lnTo>
                  <a:pt x="646583" y="457200"/>
                </a:lnTo>
                <a:lnTo>
                  <a:pt x="646583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A1A1A1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" name="Freeform 170"/>
          <p:cNvSpPr/>
          <p:nvPr/>
        </p:nvSpPr>
        <p:spPr>
          <a:xfrm>
            <a:off x="4967002" y="3577971"/>
            <a:ext cx="484937" cy="342900"/>
          </a:xfrm>
          <a:custGeom>
            <a:avLst/>
            <a:gdLst/>
            <a:ahLst/>
            <a:cxnLst/>
            <a:rect l="0" t="0" r="0" b="0"/>
            <a:pathLst>
              <a:path w="646583" h="457200">
                <a:moveTo>
                  <a:pt x="0" y="457200"/>
                </a:moveTo>
                <a:lnTo>
                  <a:pt x="646583" y="457200"/>
                </a:lnTo>
                <a:lnTo>
                  <a:pt x="646583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A1A1A1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" name="Freeform 171"/>
          <p:cNvSpPr/>
          <p:nvPr/>
        </p:nvSpPr>
        <p:spPr>
          <a:xfrm>
            <a:off x="5451919" y="3577971"/>
            <a:ext cx="484937" cy="342900"/>
          </a:xfrm>
          <a:custGeom>
            <a:avLst/>
            <a:gdLst/>
            <a:ahLst/>
            <a:cxnLst/>
            <a:rect l="0" t="0" r="0" b="0"/>
            <a:pathLst>
              <a:path w="646582" h="457200">
                <a:moveTo>
                  <a:pt x="0" y="457200"/>
                </a:moveTo>
                <a:lnTo>
                  <a:pt x="646582" y="457200"/>
                </a:lnTo>
                <a:lnTo>
                  <a:pt x="646582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A1A1A1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" name="Freeform 172"/>
          <p:cNvSpPr/>
          <p:nvPr/>
        </p:nvSpPr>
        <p:spPr>
          <a:xfrm>
            <a:off x="5936837" y="3577971"/>
            <a:ext cx="484937" cy="342900"/>
          </a:xfrm>
          <a:custGeom>
            <a:avLst/>
            <a:gdLst/>
            <a:ahLst/>
            <a:cxnLst/>
            <a:rect l="0" t="0" r="0" b="0"/>
            <a:pathLst>
              <a:path w="646583" h="457200">
                <a:moveTo>
                  <a:pt x="0" y="457200"/>
                </a:moveTo>
                <a:lnTo>
                  <a:pt x="646583" y="457200"/>
                </a:lnTo>
                <a:lnTo>
                  <a:pt x="646583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A1A1A1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" name="Freeform 173"/>
          <p:cNvSpPr/>
          <p:nvPr/>
        </p:nvSpPr>
        <p:spPr>
          <a:xfrm>
            <a:off x="1087469" y="3573209"/>
            <a:ext cx="0" cy="361950"/>
          </a:xfrm>
          <a:custGeom>
            <a:avLst/>
            <a:gdLst/>
            <a:ahLst/>
            <a:cxnLst/>
            <a:rect l="0" t="0" r="0" b="0"/>
            <a:pathLst>
              <a:path h="482600">
                <a:moveTo>
                  <a:pt x="0" y="0"/>
                </a:moveTo>
                <a:lnTo>
                  <a:pt x="0" y="482600"/>
                </a:lnTo>
              </a:path>
            </a:pathLst>
          </a:custGeom>
          <a:noFill/>
          <a:ln w="127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" name="Freeform 174"/>
          <p:cNvSpPr/>
          <p:nvPr/>
        </p:nvSpPr>
        <p:spPr>
          <a:xfrm>
            <a:off x="1572387" y="3573209"/>
            <a:ext cx="0" cy="361950"/>
          </a:xfrm>
          <a:custGeom>
            <a:avLst/>
            <a:gdLst/>
            <a:ahLst/>
            <a:cxnLst/>
            <a:rect l="0" t="0" r="0" b="0"/>
            <a:pathLst>
              <a:path h="482600">
                <a:moveTo>
                  <a:pt x="0" y="0"/>
                </a:moveTo>
                <a:lnTo>
                  <a:pt x="0" y="482600"/>
                </a:lnTo>
              </a:path>
            </a:pathLst>
          </a:custGeom>
          <a:noFill/>
          <a:ln w="127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" name="Freeform 175"/>
          <p:cNvSpPr/>
          <p:nvPr/>
        </p:nvSpPr>
        <p:spPr>
          <a:xfrm>
            <a:off x="2057400" y="3573209"/>
            <a:ext cx="0" cy="361950"/>
          </a:xfrm>
          <a:custGeom>
            <a:avLst/>
            <a:gdLst/>
            <a:ahLst/>
            <a:cxnLst/>
            <a:rect l="0" t="0" r="0" b="0"/>
            <a:pathLst>
              <a:path h="482600">
                <a:moveTo>
                  <a:pt x="0" y="0"/>
                </a:moveTo>
                <a:lnTo>
                  <a:pt x="0" y="482600"/>
                </a:lnTo>
              </a:path>
            </a:pathLst>
          </a:custGeom>
          <a:noFill/>
          <a:ln w="127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" name="Freeform 176"/>
          <p:cNvSpPr/>
          <p:nvPr/>
        </p:nvSpPr>
        <p:spPr>
          <a:xfrm>
            <a:off x="2542318" y="3573209"/>
            <a:ext cx="0" cy="361950"/>
          </a:xfrm>
          <a:custGeom>
            <a:avLst/>
            <a:gdLst/>
            <a:ahLst/>
            <a:cxnLst/>
            <a:rect l="0" t="0" r="0" b="0"/>
            <a:pathLst>
              <a:path h="482600">
                <a:moveTo>
                  <a:pt x="0" y="0"/>
                </a:moveTo>
                <a:lnTo>
                  <a:pt x="0" y="482600"/>
                </a:lnTo>
              </a:path>
            </a:pathLst>
          </a:custGeom>
          <a:noFill/>
          <a:ln w="127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" name="Freeform 177"/>
          <p:cNvSpPr/>
          <p:nvPr/>
        </p:nvSpPr>
        <p:spPr>
          <a:xfrm>
            <a:off x="3027236" y="3573209"/>
            <a:ext cx="0" cy="361950"/>
          </a:xfrm>
          <a:custGeom>
            <a:avLst/>
            <a:gdLst/>
            <a:ahLst/>
            <a:cxnLst/>
            <a:rect l="0" t="0" r="0" b="0"/>
            <a:pathLst>
              <a:path h="482600">
                <a:moveTo>
                  <a:pt x="0" y="0"/>
                </a:moveTo>
                <a:lnTo>
                  <a:pt x="0" y="482600"/>
                </a:lnTo>
              </a:path>
            </a:pathLst>
          </a:custGeom>
          <a:noFill/>
          <a:ln w="127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" name="Freeform 178"/>
          <p:cNvSpPr/>
          <p:nvPr/>
        </p:nvSpPr>
        <p:spPr>
          <a:xfrm>
            <a:off x="3512153" y="3573209"/>
            <a:ext cx="0" cy="361950"/>
          </a:xfrm>
          <a:custGeom>
            <a:avLst/>
            <a:gdLst/>
            <a:ahLst/>
            <a:cxnLst/>
            <a:rect l="0" t="0" r="0" b="0"/>
            <a:pathLst>
              <a:path h="482600">
                <a:moveTo>
                  <a:pt x="0" y="0"/>
                </a:moveTo>
                <a:lnTo>
                  <a:pt x="0" y="482600"/>
                </a:lnTo>
              </a:path>
            </a:pathLst>
          </a:custGeom>
          <a:noFill/>
          <a:ln w="127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" name="Freeform 179"/>
          <p:cNvSpPr/>
          <p:nvPr/>
        </p:nvSpPr>
        <p:spPr>
          <a:xfrm>
            <a:off x="3997166" y="3573209"/>
            <a:ext cx="0" cy="361950"/>
          </a:xfrm>
          <a:custGeom>
            <a:avLst/>
            <a:gdLst/>
            <a:ahLst/>
            <a:cxnLst/>
            <a:rect l="0" t="0" r="0" b="0"/>
            <a:pathLst>
              <a:path h="482600">
                <a:moveTo>
                  <a:pt x="0" y="0"/>
                </a:moveTo>
                <a:lnTo>
                  <a:pt x="0" y="482600"/>
                </a:lnTo>
              </a:path>
            </a:pathLst>
          </a:custGeom>
          <a:noFill/>
          <a:ln w="127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" name="Freeform 180"/>
          <p:cNvSpPr/>
          <p:nvPr/>
        </p:nvSpPr>
        <p:spPr>
          <a:xfrm>
            <a:off x="4482083" y="3573209"/>
            <a:ext cx="0" cy="361950"/>
          </a:xfrm>
          <a:custGeom>
            <a:avLst/>
            <a:gdLst/>
            <a:ahLst/>
            <a:cxnLst/>
            <a:rect l="0" t="0" r="0" b="0"/>
            <a:pathLst>
              <a:path h="482600">
                <a:moveTo>
                  <a:pt x="0" y="0"/>
                </a:moveTo>
                <a:lnTo>
                  <a:pt x="0" y="482600"/>
                </a:lnTo>
              </a:path>
            </a:pathLst>
          </a:custGeom>
          <a:noFill/>
          <a:ln w="127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" name="Freeform 181"/>
          <p:cNvSpPr/>
          <p:nvPr/>
        </p:nvSpPr>
        <p:spPr>
          <a:xfrm>
            <a:off x="4967001" y="3573209"/>
            <a:ext cx="0" cy="361950"/>
          </a:xfrm>
          <a:custGeom>
            <a:avLst/>
            <a:gdLst/>
            <a:ahLst/>
            <a:cxnLst/>
            <a:rect l="0" t="0" r="0" b="0"/>
            <a:pathLst>
              <a:path h="482600">
                <a:moveTo>
                  <a:pt x="0" y="0"/>
                </a:moveTo>
                <a:lnTo>
                  <a:pt x="0" y="482600"/>
                </a:lnTo>
              </a:path>
            </a:pathLst>
          </a:custGeom>
          <a:noFill/>
          <a:ln w="127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" name="Freeform 182"/>
          <p:cNvSpPr/>
          <p:nvPr/>
        </p:nvSpPr>
        <p:spPr>
          <a:xfrm>
            <a:off x="5451920" y="3573209"/>
            <a:ext cx="0" cy="361950"/>
          </a:xfrm>
          <a:custGeom>
            <a:avLst/>
            <a:gdLst/>
            <a:ahLst/>
            <a:cxnLst/>
            <a:rect l="0" t="0" r="0" b="0"/>
            <a:pathLst>
              <a:path h="482600">
                <a:moveTo>
                  <a:pt x="0" y="0"/>
                </a:moveTo>
                <a:lnTo>
                  <a:pt x="0" y="482600"/>
                </a:lnTo>
              </a:path>
            </a:pathLst>
          </a:custGeom>
          <a:noFill/>
          <a:ln w="127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" name="Freeform 183"/>
          <p:cNvSpPr/>
          <p:nvPr/>
        </p:nvSpPr>
        <p:spPr>
          <a:xfrm>
            <a:off x="5936837" y="3573209"/>
            <a:ext cx="0" cy="361950"/>
          </a:xfrm>
          <a:custGeom>
            <a:avLst/>
            <a:gdLst/>
            <a:ahLst/>
            <a:cxnLst/>
            <a:rect l="0" t="0" r="0" b="0"/>
            <a:pathLst>
              <a:path h="482600">
                <a:moveTo>
                  <a:pt x="0" y="0"/>
                </a:moveTo>
                <a:lnTo>
                  <a:pt x="0" y="482600"/>
                </a:lnTo>
              </a:path>
            </a:pathLst>
          </a:custGeom>
          <a:noFill/>
          <a:ln w="127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" name="Freeform 184"/>
          <p:cNvSpPr/>
          <p:nvPr/>
        </p:nvSpPr>
        <p:spPr>
          <a:xfrm>
            <a:off x="602561" y="3573209"/>
            <a:ext cx="0" cy="361950"/>
          </a:xfrm>
          <a:custGeom>
            <a:avLst/>
            <a:gdLst/>
            <a:ahLst/>
            <a:cxnLst/>
            <a:rect l="0" t="0" r="0" b="0"/>
            <a:pathLst>
              <a:path h="482600">
                <a:moveTo>
                  <a:pt x="0" y="0"/>
                </a:moveTo>
                <a:lnTo>
                  <a:pt x="0" y="482600"/>
                </a:lnTo>
              </a:path>
            </a:pathLst>
          </a:custGeom>
          <a:noFill/>
          <a:ln w="127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" name="Freeform 185"/>
          <p:cNvSpPr/>
          <p:nvPr/>
        </p:nvSpPr>
        <p:spPr>
          <a:xfrm>
            <a:off x="6421850" y="3573209"/>
            <a:ext cx="0" cy="361950"/>
          </a:xfrm>
          <a:custGeom>
            <a:avLst/>
            <a:gdLst/>
            <a:ahLst/>
            <a:cxnLst/>
            <a:rect l="0" t="0" r="0" b="0"/>
            <a:pathLst>
              <a:path h="482600">
                <a:moveTo>
                  <a:pt x="0" y="0"/>
                </a:moveTo>
                <a:lnTo>
                  <a:pt x="0" y="482600"/>
                </a:lnTo>
              </a:path>
            </a:pathLst>
          </a:custGeom>
          <a:noFill/>
          <a:ln w="127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" name="Freeform 186"/>
          <p:cNvSpPr/>
          <p:nvPr/>
        </p:nvSpPr>
        <p:spPr>
          <a:xfrm>
            <a:off x="597798" y="3577971"/>
            <a:ext cx="5828815" cy="0"/>
          </a:xfrm>
          <a:custGeom>
            <a:avLst/>
            <a:gdLst/>
            <a:ahLst/>
            <a:cxnLst/>
            <a:rect l="0" t="0" r="0" b="0"/>
            <a:pathLst>
              <a:path w="7771753">
                <a:moveTo>
                  <a:pt x="0" y="0"/>
                </a:moveTo>
                <a:lnTo>
                  <a:pt x="7771753" y="0"/>
                </a:lnTo>
              </a:path>
            </a:pathLst>
          </a:custGeom>
          <a:noFill/>
          <a:ln w="127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" name="Freeform 187"/>
          <p:cNvSpPr/>
          <p:nvPr/>
        </p:nvSpPr>
        <p:spPr>
          <a:xfrm>
            <a:off x="597798" y="3920871"/>
            <a:ext cx="5828815" cy="0"/>
          </a:xfrm>
          <a:custGeom>
            <a:avLst/>
            <a:gdLst/>
            <a:ahLst/>
            <a:cxnLst/>
            <a:rect l="0" t="0" r="0" b="0"/>
            <a:pathLst>
              <a:path w="7771753">
                <a:moveTo>
                  <a:pt x="0" y="0"/>
                </a:moveTo>
                <a:lnTo>
                  <a:pt x="7771753" y="0"/>
                </a:lnTo>
              </a:path>
            </a:pathLst>
          </a:custGeom>
          <a:noFill/>
          <a:ln w="381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" name="Freeform 188"/>
          <p:cNvSpPr/>
          <p:nvPr/>
        </p:nvSpPr>
        <p:spPr>
          <a:xfrm>
            <a:off x="2892934" y="3966210"/>
            <a:ext cx="473201" cy="268606"/>
          </a:xfrm>
          <a:custGeom>
            <a:avLst/>
            <a:gdLst/>
            <a:ahLst/>
            <a:cxnLst/>
            <a:rect l="0" t="0" r="0" b="0"/>
            <a:pathLst>
              <a:path w="630935" h="358141">
                <a:moveTo>
                  <a:pt x="0" y="0"/>
                </a:moveTo>
                <a:lnTo>
                  <a:pt x="0" y="156719"/>
                </a:lnTo>
                <a:cubicBezTo>
                  <a:pt x="0" y="243206"/>
                  <a:pt x="70103" y="313310"/>
                  <a:pt x="156717" y="313310"/>
                </a:cubicBezTo>
                <a:lnTo>
                  <a:pt x="541401" y="313310"/>
                </a:lnTo>
                <a:lnTo>
                  <a:pt x="541401" y="358141"/>
                </a:lnTo>
                <a:lnTo>
                  <a:pt x="630935" y="283845"/>
                </a:lnTo>
                <a:lnTo>
                  <a:pt x="541401" y="209550"/>
                </a:lnTo>
                <a:lnTo>
                  <a:pt x="541401" y="254254"/>
                </a:lnTo>
                <a:lnTo>
                  <a:pt x="156717" y="254254"/>
                </a:lnTo>
                <a:cubicBezTo>
                  <a:pt x="102742" y="254254"/>
                  <a:pt x="59054" y="210566"/>
                  <a:pt x="59054" y="156719"/>
                </a:cubicBezTo>
                <a:lnTo>
                  <a:pt x="59054" y="0"/>
                </a:lnTo>
                <a:close/>
              </a:path>
            </a:pathLst>
          </a:custGeom>
          <a:solidFill>
            <a:srgbClr val="C00000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" name="Freeform 189"/>
          <p:cNvSpPr/>
          <p:nvPr/>
        </p:nvSpPr>
        <p:spPr>
          <a:xfrm>
            <a:off x="420623" y="2673478"/>
            <a:ext cx="181737" cy="2136266"/>
          </a:xfrm>
          <a:custGeom>
            <a:avLst/>
            <a:gdLst/>
            <a:ahLst/>
            <a:cxnLst/>
            <a:rect l="0" t="0" r="0" b="0"/>
            <a:pathLst>
              <a:path w="242316" h="2848355">
                <a:moveTo>
                  <a:pt x="0" y="2848355"/>
                </a:moveTo>
                <a:lnTo>
                  <a:pt x="242316" y="2848355"/>
                </a:lnTo>
                <a:lnTo>
                  <a:pt x="242316" y="0"/>
                </a:lnTo>
                <a:lnTo>
                  <a:pt x="0" y="0"/>
                </a:lnTo>
                <a:lnTo>
                  <a:pt x="0" y="2848355"/>
                </a:lnTo>
                <a:close/>
              </a:path>
            </a:pathLst>
          </a:custGeom>
          <a:solidFill>
            <a:srgbClr val="DADADA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" name="Freeform 190"/>
          <p:cNvSpPr/>
          <p:nvPr/>
        </p:nvSpPr>
        <p:spPr>
          <a:xfrm>
            <a:off x="3383280" y="3990214"/>
            <a:ext cx="392049" cy="377190"/>
          </a:xfrm>
          <a:custGeom>
            <a:avLst/>
            <a:gdLst/>
            <a:ahLst/>
            <a:cxnLst/>
            <a:rect l="0" t="0" r="0" b="0"/>
            <a:pathLst>
              <a:path w="522732" h="502920">
                <a:moveTo>
                  <a:pt x="0" y="502920"/>
                </a:moveTo>
                <a:lnTo>
                  <a:pt x="522732" y="502920"/>
                </a:lnTo>
                <a:lnTo>
                  <a:pt x="522732" y="0"/>
                </a:lnTo>
                <a:lnTo>
                  <a:pt x="0" y="0"/>
                </a:lnTo>
                <a:lnTo>
                  <a:pt x="0" y="502920"/>
                </a:lnTo>
                <a:close/>
              </a:path>
            </a:pathLst>
          </a:custGeom>
          <a:solidFill>
            <a:srgbClr val="284D6A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" name="Freeform 191"/>
          <p:cNvSpPr/>
          <p:nvPr/>
        </p:nvSpPr>
        <p:spPr>
          <a:xfrm>
            <a:off x="3765041" y="3990214"/>
            <a:ext cx="1719072" cy="377190"/>
          </a:xfrm>
          <a:custGeom>
            <a:avLst/>
            <a:gdLst/>
            <a:ahLst/>
            <a:cxnLst/>
            <a:rect l="0" t="0" r="0" b="0"/>
            <a:pathLst>
              <a:path w="2292096" h="502920">
                <a:moveTo>
                  <a:pt x="0" y="502920"/>
                </a:moveTo>
                <a:lnTo>
                  <a:pt x="2292096" y="502920"/>
                </a:lnTo>
                <a:lnTo>
                  <a:pt x="2292096" y="0"/>
                </a:lnTo>
                <a:lnTo>
                  <a:pt x="0" y="0"/>
                </a:lnTo>
                <a:lnTo>
                  <a:pt x="0" y="502920"/>
                </a:lnTo>
                <a:close/>
              </a:path>
            </a:pathLst>
          </a:custGeom>
          <a:solidFill>
            <a:srgbClr val="76A5CB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" name="Freeform 192"/>
          <p:cNvSpPr/>
          <p:nvPr/>
        </p:nvSpPr>
        <p:spPr>
          <a:xfrm>
            <a:off x="6413373" y="2682621"/>
            <a:ext cx="203454" cy="2127123"/>
          </a:xfrm>
          <a:custGeom>
            <a:avLst/>
            <a:gdLst/>
            <a:ahLst/>
            <a:cxnLst/>
            <a:rect l="0" t="0" r="0" b="0"/>
            <a:pathLst>
              <a:path w="271272" h="2836164">
                <a:moveTo>
                  <a:pt x="0" y="2836164"/>
                </a:moveTo>
                <a:lnTo>
                  <a:pt x="271272" y="2836164"/>
                </a:lnTo>
                <a:lnTo>
                  <a:pt x="271272" y="0"/>
                </a:lnTo>
                <a:lnTo>
                  <a:pt x="0" y="0"/>
                </a:lnTo>
                <a:lnTo>
                  <a:pt x="0" y="2836164"/>
                </a:lnTo>
                <a:close/>
              </a:path>
            </a:pathLst>
          </a:custGeom>
          <a:solidFill>
            <a:srgbClr val="DADADA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" name="Freeform 193"/>
          <p:cNvSpPr/>
          <p:nvPr/>
        </p:nvSpPr>
        <p:spPr>
          <a:xfrm>
            <a:off x="6616826" y="2683194"/>
            <a:ext cx="1457135" cy="388619"/>
          </a:xfrm>
          <a:custGeom>
            <a:avLst/>
            <a:gdLst/>
            <a:ahLst/>
            <a:cxnLst/>
            <a:rect l="0" t="0" r="0" b="0"/>
            <a:pathLst>
              <a:path w="1942846" h="518159">
                <a:moveTo>
                  <a:pt x="0" y="518159"/>
                </a:moveTo>
                <a:lnTo>
                  <a:pt x="1942846" y="518159"/>
                </a:lnTo>
                <a:lnTo>
                  <a:pt x="1942846" y="0"/>
                </a:lnTo>
                <a:lnTo>
                  <a:pt x="0" y="0"/>
                </a:lnTo>
                <a:lnTo>
                  <a:pt x="0" y="518159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" name="Freeform 194"/>
          <p:cNvSpPr/>
          <p:nvPr/>
        </p:nvSpPr>
        <p:spPr>
          <a:xfrm>
            <a:off x="6616826" y="2683194"/>
            <a:ext cx="485718" cy="388619"/>
          </a:xfrm>
          <a:custGeom>
            <a:avLst/>
            <a:gdLst/>
            <a:ahLst/>
            <a:cxnLst/>
            <a:rect l="0" t="0" r="0" b="0"/>
            <a:pathLst>
              <a:path w="647624" h="518159">
                <a:moveTo>
                  <a:pt x="0" y="518159"/>
                </a:moveTo>
                <a:lnTo>
                  <a:pt x="647624" y="518159"/>
                </a:lnTo>
                <a:lnTo>
                  <a:pt x="647624" y="0"/>
                </a:lnTo>
                <a:lnTo>
                  <a:pt x="0" y="0"/>
                </a:lnTo>
                <a:lnTo>
                  <a:pt x="0" y="518159"/>
                </a:lnTo>
                <a:close/>
              </a:path>
            </a:pathLst>
          </a:custGeom>
          <a:solidFill>
            <a:srgbClr val="A1A1A1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" name="Freeform 195"/>
          <p:cNvSpPr/>
          <p:nvPr/>
        </p:nvSpPr>
        <p:spPr>
          <a:xfrm>
            <a:off x="7102506" y="2683194"/>
            <a:ext cx="485718" cy="388619"/>
          </a:xfrm>
          <a:custGeom>
            <a:avLst/>
            <a:gdLst/>
            <a:ahLst/>
            <a:cxnLst/>
            <a:rect l="0" t="0" r="0" b="0"/>
            <a:pathLst>
              <a:path w="647624" h="518159">
                <a:moveTo>
                  <a:pt x="0" y="518159"/>
                </a:moveTo>
                <a:lnTo>
                  <a:pt x="647624" y="518159"/>
                </a:lnTo>
                <a:lnTo>
                  <a:pt x="647624" y="0"/>
                </a:lnTo>
                <a:lnTo>
                  <a:pt x="0" y="0"/>
                </a:lnTo>
                <a:lnTo>
                  <a:pt x="0" y="518159"/>
                </a:lnTo>
                <a:close/>
              </a:path>
            </a:pathLst>
          </a:custGeom>
          <a:solidFill>
            <a:srgbClr val="A1A1A1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" name="Freeform 196"/>
          <p:cNvSpPr/>
          <p:nvPr/>
        </p:nvSpPr>
        <p:spPr>
          <a:xfrm>
            <a:off x="7588186" y="2683194"/>
            <a:ext cx="485718" cy="388619"/>
          </a:xfrm>
          <a:custGeom>
            <a:avLst/>
            <a:gdLst/>
            <a:ahLst/>
            <a:cxnLst/>
            <a:rect l="0" t="0" r="0" b="0"/>
            <a:pathLst>
              <a:path w="647624" h="518159">
                <a:moveTo>
                  <a:pt x="0" y="518159"/>
                </a:moveTo>
                <a:lnTo>
                  <a:pt x="647624" y="518159"/>
                </a:lnTo>
                <a:lnTo>
                  <a:pt x="647624" y="0"/>
                </a:lnTo>
                <a:lnTo>
                  <a:pt x="0" y="0"/>
                </a:lnTo>
                <a:lnTo>
                  <a:pt x="0" y="518159"/>
                </a:lnTo>
                <a:close/>
              </a:path>
            </a:pathLst>
          </a:custGeom>
          <a:solidFill>
            <a:srgbClr val="A1A1A1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" name="Freeform 197"/>
          <p:cNvSpPr/>
          <p:nvPr/>
        </p:nvSpPr>
        <p:spPr>
          <a:xfrm>
            <a:off x="7079742" y="2673477"/>
            <a:ext cx="0" cy="388621"/>
          </a:xfrm>
          <a:custGeom>
            <a:avLst/>
            <a:gdLst/>
            <a:ahLst/>
            <a:cxnLst/>
            <a:rect l="0" t="0" r="0" b="0"/>
            <a:pathLst>
              <a:path h="518161">
                <a:moveTo>
                  <a:pt x="0" y="0"/>
                </a:moveTo>
                <a:lnTo>
                  <a:pt x="0" y="518161"/>
                </a:lnTo>
              </a:path>
            </a:pathLst>
          </a:custGeom>
          <a:noFill/>
          <a:ln w="6095" cap="flat" cmpd="sng">
            <a:solidFill>
              <a:srgbClr val="FFFFFF">
                <a:alpha val="100000"/>
              </a:srgbClr>
            </a:solidFill>
            <a:miter lim="1016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" name="Freeform 198"/>
          <p:cNvSpPr/>
          <p:nvPr/>
        </p:nvSpPr>
        <p:spPr>
          <a:xfrm>
            <a:off x="7588376" y="2682622"/>
            <a:ext cx="0" cy="388620"/>
          </a:xfrm>
          <a:custGeom>
            <a:avLst/>
            <a:gdLst/>
            <a:ahLst/>
            <a:cxnLst/>
            <a:rect l="0" t="0" r="0" b="0"/>
            <a:pathLst>
              <a:path h="518160">
                <a:moveTo>
                  <a:pt x="0" y="0"/>
                </a:moveTo>
                <a:lnTo>
                  <a:pt x="0" y="518160"/>
                </a:lnTo>
              </a:path>
            </a:pathLst>
          </a:custGeom>
          <a:noFill/>
          <a:ln w="6095" cap="flat" cmpd="sng">
            <a:solidFill>
              <a:srgbClr val="FFFFFF">
                <a:alpha val="100000"/>
              </a:srgbClr>
            </a:solidFill>
            <a:miter lim="1016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" name="Freeform 199"/>
          <p:cNvSpPr/>
          <p:nvPr/>
        </p:nvSpPr>
        <p:spPr>
          <a:xfrm>
            <a:off x="6616826" y="3577972"/>
            <a:ext cx="1457135" cy="388620"/>
          </a:xfrm>
          <a:custGeom>
            <a:avLst/>
            <a:gdLst/>
            <a:ahLst/>
            <a:cxnLst/>
            <a:rect l="0" t="0" r="0" b="0"/>
            <a:pathLst>
              <a:path w="1942846" h="518160">
                <a:moveTo>
                  <a:pt x="0" y="518160"/>
                </a:moveTo>
                <a:lnTo>
                  <a:pt x="1942846" y="518160"/>
                </a:lnTo>
                <a:lnTo>
                  <a:pt x="1942846" y="0"/>
                </a:lnTo>
                <a:lnTo>
                  <a:pt x="0" y="0"/>
                </a:lnTo>
                <a:lnTo>
                  <a:pt x="0" y="5181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60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" name="Freeform 200"/>
          <p:cNvSpPr/>
          <p:nvPr/>
        </p:nvSpPr>
        <p:spPr>
          <a:xfrm>
            <a:off x="6616826" y="3577972"/>
            <a:ext cx="485718" cy="388620"/>
          </a:xfrm>
          <a:custGeom>
            <a:avLst/>
            <a:gdLst/>
            <a:ahLst/>
            <a:cxnLst/>
            <a:rect l="0" t="0" r="0" b="0"/>
            <a:pathLst>
              <a:path w="647624" h="518160">
                <a:moveTo>
                  <a:pt x="0" y="518160"/>
                </a:moveTo>
                <a:lnTo>
                  <a:pt x="647624" y="518160"/>
                </a:lnTo>
                <a:lnTo>
                  <a:pt x="647624" y="0"/>
                </a:lnTo>
                <a:lnTo>
                  <a:pt x="0" y="0"/>
                </a:lnTo>
                <a:lnTo>
                  <a:pt x="0" y="518160"/>
                </a:lnTo>
                <a:close/>
              </a:path>
            </a:pathLst>
          </a:custGeom>
          <a:solidFill>
            <a:srgbClr val="A1A1A1">
              <a:alpha val="100000"/>
            </a:srgbClr>
          </a:solidFill>
          <a:ln w="60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1" name="Freeform 201"/>
          <p:cNvSpPr/>
          <p:nvPr/>
        </p:nvSpPr>
        <p:spPr>
          <a:xfrm>
            <a:off x="7102506" y="3577972"/>
            <a:ext cx="485718" cy="388620"/>
          </a:xfrm>
          <a:custGeom>
            <a:avLst/>
            <a:gdLst/>
            <a:ahLst/>
            <a:cxnLst/>
            <a:rect l="0" t="0" r="0" b="0"/>
            <a:pathLst>
              <a:path w="647624" h="518160">
                <a:moveTo>
                  <a:pt x="0" y="518160"/>
                </a:moveTo>
                <a:lnTo>
                  <a:pt x="647624" y="518160"/>
                </a:lnTo>
                <a:lnTo>
                  <a:pt x="647624" y="0"/>
                </a:lnTo>
                <a:lnTo>
                  <a:pt x="0" y="0"/>
                </a:lnTo>
                <a:lnTo>
                  <a:pt x="0" y="518160"/>
                </a:lnTo>
                <a:close/>
              </a:path>
            </a:pathLst>
          </a:custGeom>
          <a:solidFill>
            <a:srgbClr val="A1A1A1">
              <a:alpha val="100000"/>
            </a:srgbClr>
          </a:solidFill>
          <a:ln w="60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2" name="Freeform 202"/>
          <p:cNvSpPr/>
          <p:nvPr/>
        </p:nvSpPr>
        <p:spPr>
          <a:xfrm>
            <a:off x="7588186" y="3577972"/>
            <a:ext cx="485718" cy="388620"/>
          </a:xfrm>
          <a:custGeom>
            <a:avLst/>
            <a:gdLst/>
            <a:ahLst/>
            <a:cxnLst/>
            <a:rect l="0" t="0" r="0" b="0"/>
            <a:pathLst>
              <a:path w="647624" h="518160">
                <a:moveTo>
                  <a:pt x="0" y="518160"/>
                </a:moveTo>
                <a:lnTo>
                  <a:pt x="647624" y="518160"/>
                </a:lnTo>
                <a:lnTo>
                  <a:pt x="647624" y="0"/>
                </a:lnTo>
                <a:lnTo>
                  <a:pt x="0" y="0"/>
                </a:lnTo>
                <a:lnTo>
                  <a:pt x="0" y="518160"/>
                </a:lnTo>
                <a:close/>
              </a:path>
            </a:pathLst>
          </a:custGeom>
          <a:solidFill>
            <a:srgbClr val="A1A1A1">
              <a:alpha val="100000"/>
            </a:srgbClr>
          </a:solidFill>
          <a:ln w="60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3" name="Freeform 203"/>
          <p:cNvSpPr/>
          <p:nvPr/>
        </p:nvSpPr>
        <p:spPr>
          <a:xfrm>
            <a:off x="7079742" y="3567304"/>
            <a:ext cx="0" cy="388620"/>
          </a:xfrm>
          <a:custGeom>
            <a:avLst/>
            <a:gdLst/>
            <a:ahLst/>
            <a:cxnLst/>
            <a:rect l="0" t="0" r="0" b="0"/>
            <a:pathLst>
              <a:path h="518160">
                <a:moveTo>
                  <a:pt x="0" y="0"/>
                </a:moveTo>
                <a:lnTo>
                  <a:pt x="0" y="518160"/>
                </a:lnTo>
              </a:path>
            </a:pathLst>
          </a:custGeom>
          <a:noFill/>
          <a:ln w="6095" cap="flat" cmpd="sng">
            <a:solidFill>
              <a:srgbClr val="FFFFFF">
                <a:alpha val="100000"/>
              </a:srgbClr>
            </a:solidFill>
            <a:miter lim="1016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4" name="Freeform 204"/>
          <p:cNvSpPr/>
          <p:nvPr/>
        </p:nvSpPr>
        <p:spPr>
          <a:xfrm>
            <a:off x="7588376" y="3577591"/>
            <a:ext cx="0" cy="388619"/>
          </a:xfrm>
          <a:custGeom>
            <a:avLst/>
            <a:gdLst/>
            <a:ahLst/>
            <a:cxnLst/>
            <a:rect l="0" t="0" r="0" b="0"/>
            <a:pathLst>
              <a:path h="518159">
                <a:moveTo>
                  <a:pt x="0" y="0"/>
                </a:moveTo>
                <a:lnTo>
                  <a:pt x="0" y="518159"/>
                </a:lnTo>
              </a:path>
            </a:pathLst>
          </a:custGeom>
          <a:noFill/>
          <a:ln w="6095" cap="flat" cmpd="sng">
            <a:solidFill>
              <a:srgbClr val="FFFFFF">
                <a:alpha val="100000"/>
              </a:srgbClr>
            </a:solidFill>
            <a:miter lim="1016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" name="Freeform 205"/>
          <p:cNvSpPr/>
          <p:nvPr/>
        </p:nvSpPr>
        <p:spPr>
          <a:xfrm>
            <a:off x="6616826" y="4416077"/>
            <a:ext cx="1457135" cy="388620"/>
          </a:xfrm>
          <a:custGeom>
            <a:avLst/>
            <a:gdLst/>
            <a:ahLst/>
            <a:cxnLst/>
            <a:rect l="0" t="0" r="0" b="0"/>
            <a:pathLst>
              <a:path w="1942846" h="518160">
                <a:moveTo>
                  <a:pt x="0" y="518160"/>
                </a:moveTo>
                <a:lnTo>
                  <a:pt x="1942846" y="518160"/>
                </a:lnTo>
                <a:lnTo>
                  <a:pt x="1942846" y="0"/>
                </a:lnTo>
                <a:lnTo>
                  <a:pt x="0" y="0"/>
                </a:lnTo>
                <a:lnTo>
                  <a:pt x="0" y="5181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60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6" name="Freeform 206"/>
          <p:cNvSpPr/>
          <p:nvPr/>
        </p:nvSpPr>
        <p:spPr>
          <a:xfrm>
            <a:off x="6616826" y="4416077"/>
            <a:ext cx="485718" cy="388620"/>
          </a:xfrm>
          <a:custGeom>
            <a:avLst/>
            <a:gdLst/>
            <a:ahLst/>
            <a:cxnLst/>
            <a:rect l="0" t="0" r="0" b="0"/>
            <a:pathLst>
              <a:path w="647624" h="518160">
                <a:moveTo>
                  <a:pt x="0" y="518160"/>
                </a:moveTo>
                <a:lnTo>
                  <a:pt x="647624" y="518160"/>
                </a:lnTo>
                <a:lnTo>
                  <a:pt x="647624" y="0"/>
                </a:lnTo>
                <a:lnTo>
                  <a:pt x="0" y="0"/>
                </a:lnTo>
                <a:lnTo>
                  <a:pt x="0" y="518160"/>
                </a:lnTo>
                <a:close/>
              </a:path>
            </a:pathLst>
          </a:custGeom>
          <a:solidFill>
            <a:srgbClr val="A1A1A1">
              <a:alpha val="100000"/>
            </a:srgbClr>
          </a:solidFill>
          <a:ln w="60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" name="Freeform 207"/>
          <p:cNvSpPr/>
          <p:nvPr/>
        </p:nvSpPr>
        <p:spPr>
          <a:xfrm>
            <a:off x="7102506" y="4416077"/>
            <a:ext cx="485718" cy="388620"/>
          </a:xfrm>
          <a:custGeom>
            <a:avLst/>
            <a:gdLst/>
            <a:ahLst/>
            <a:cxnLst/>
            <a:rect l="0" t="0" r="0" b="0"/>
            <a:pathLst>
              <a:path w="647624" h="518160">
                <a:moveTo>
                  <a:pt x="0" y="518160"/>
                </a:moveTo>
                <a:lnTo>
                  <a:pt x="647624" y="518160"/>
                </a:lnTo>
                <a:lnTo>
                  <a:pt x="647624" y="0"/>
                </a:lnTo>
                <a:lnTo>
                  <a:pt x="0" y="0"/>
                </a:lnTo>
                <a:lnTo>
                  <a:pt x="0" y="518160"/>
                </a:lnTo>
                <a:close/>
              </a:path>
            </a:pathLst>
          </a:custGeom>
          <a:solidFill>
            <a:srgbClr val="A1A1A1">
              <a:alpha val="100000"/>
            </a:srgbClr>
          </a:solidFill>
          <a:ln w="60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" name="Freeform 208"/>
          <p:cNvSpPr/>
          <p:nvPr/>
        </p:nvSpPr>
        <p:spPr>
          <a:xfrm>
            <a:off x="7588186" y="4416077"/>
            <a:ext cx="485718" cy="388620"/>
          </a:xfrm>
          <a:custGeom>
            <a:avLst/>
            <a:gdLst/>
            <a:ahLst/>
            <a:cxnLst/>
            <a:rect l="0" t="0" r="0" b="0"/>
            <a:pathLst>
              <a:path w="647624" h="518160">
                <a:moveTo>
                  <a:pt x="0" y="518160"/>
                </a:moveTo>
                <a:lnTo>
                  <a:pt x="647624" y="518160"/>
                </a:lnTo>
                <a:lnTo>
                  <a:pt x="647624" y="0"/>
                </a:lnTo>
                <a:lnTo>
                  <a:pt x="0" y="0"/>
                </a:lnTo>
                <a:lnTo>
                  <a:pt x="0" y="518160"/>
                </a:lnTo>
                <a:close/>
              </a:path>
            </a:pathLst>
          </a:custGeom>
          <a:solidFill>
            <a:srgbClr val="A1A1A1">
              <a:alpha val="100000"/>
            </a:srgbClr>
          </a:solidFill>
          <a:ln w="60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9" name="Freeform 209"/>
          <p:cNvSpPr/>
          <p:nvPr/>
        </p:nvSpPr>
        <p:spPr>
          <a:xfrm>
            <a:off x="4432553" y="4830319"/>
            <a:ext cx="473202" cy="268604"/>
          </a:xfrm>
          <a:custGeom>
            <a:avLst/>
            <a:gdLst/>
            <a:ahLst/>
            <a:cxnLst/>
            <a:rect l="0" t="0" r="0" b="0"/>
            <a:pathLst>
              <a:path w="630936" h="358139">
                <a:moveTo>
                  <a:pt x="0" y="0"/>
                </a:moveTo>
                <a:lnTo>
                  <a:pt x="0" y="156717"/>
                </a:lnTo>
                <a:cubicBezTo>
                  <a:pt x="0" y="243204"/>
                  <a:pt x="70105" y="313372"/>
                  <a:pt x="156719" y="313372"/>
                </a:cubicBezTo>
                <a:lnTo>
                  <a:pt x="541401" y="313372"/>
                </a:lnTo>
                <a:lnTo>
                  <a:pt x="541401" y="358139"/>
                </a:lnTo>
                <a:lnTo>
                  <a:pt x="630936" y="283845"/>
                </a:lnTo>
                <a:lnTo>
                  <a:pt x="541401" y="209550"/>
                </a:lnTo>
                <a:lnTo>
                  <a:pt x="541401" y="254253"/>
                </a:lnTo>
                <a:lnTo>
                  <a:pt x="156719" y="254253"/>
                </a:lnTo>
                <a:cubicBezTo>
                  <a:pt x="102744" y="254253"/>
                  <a:pt x="59056" y="210565"/>
                  <a:pt x="59056" y="156717"/>
                </a:cubicBezTo>
                <a:lnTo>
                  <a:pt x="59056" y="0"/>
                </a:lnTo>
                <a:close/>
              </a:path>
            </a:pathLst>
          </a:custGeom>
          <a:solidFill>
            <a:srgbClr val="C00000">
              <a:alpha val="100000"/>
            </a:srgbClr>
          </a:solidFill>
          <a:ln w="60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0" name="Freeform 210"/>
          <p:cNvSpPr/>
          <p:nvPr/>
        </p:nvSpPr>
        <p:spPr>
          <a:xfrm>
            <a:off x="4956048" y="4809744"/>
            <a:ext cx="398907" cy="381763"/>
          </a:xfrm>
          <a:custGeom>
            <a:avLst/>
            <a:gdLst/>
            <a:ahLst/>
            <a:cxnLst/>
            <a:rect l="0" t="0" r="0" b="0"/>
            <a:pathLst>
              <a:path w="531876" h="509017">
                <a:moveTo>
                  <a:pt x="0" y="509017"/>
                </a:moveTo>
                <a:lnTo>
                  <a:pt x="531876" y="509017"/>
                </a:lnTo>
                <a:lnTo>
                  <a:pt x="531876" y="0"/>
                </a:lnTo>
                <a:lnTo>
                  <a:pt x="0" y="0"/>
                </a:lnTo>
                <a:lnTo>
                  <a:pt x="0" y="509017"/>
                </a:lnTo>
                <a:close/>
              </a:path>
            </a:pathLst>
          </a:custGeom>
          <a:solidFill>
            <a:srgbClr val="284D6A">
              <a:alpha val="100000"/>
            </a:srgbClr>
          </a:solidFill>
          <a:ln w="60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1" name="Freeform 211"/>
          <p:cNvSpPr/>
          <p:nvPr/>
        </p:nvSpPr>
        <p:spPr>
          <a:xfrm>
            <a:off x="5365242" y="4813173"/>
            <a:ext cx="1875663" cy="378334"/>
          </a:xfrm>
          <a:custGeom>
            <a:avLst/>
            <a:gdLst/>
            <a:ahLst/>
            <a:cxnLst/>
            <a:rect l="0" t="0" r="0" b="0"/>
            <a:pathLst>
              <a:path w="2500884" h="504445">
                <a:moveTo>
                  <a:pt x="0" y="504445"/>
                </a:moveTo>
                <a:lnTo>
                  <a:pt x="2500884" y="504445"/>
                </a:lnTo>
                <a:lnTo>
                  <a:pt x="2500884" y="0"/>
                </a:lnTo>
                <a:lnTo>
                  <a:pt x="0" y="0"/>
                </a:lnTo>
                <a:lnTo>
                  <a:pt x="0" y="504445"/>
                </a:lnTo>
                <a:close/>
              </a:path>
            </a:pathLst>
          </a:custGeom>
          <a:solidFill>
            <a:srgbClr val="76A5CB">
              <a:alpha val="100000"/>
            </a:srgbClr>
          </a:solidFill>
          <a:ln w="60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2" name="Freeform 212"/>
          <p:cNvSpPr/>
          <p:nvPr/>
        </p:nvSpPr>
        <p:spPr>
          <a:xfrm>
            <a:off x="5490971" y="3990214"/>
            <a:ext cx="749808" cy="377190"/>
          </a:xfrm>
          <a:custGeom>
            <a:avLst/>
            <a:gdLst/>
            <a:ahLst/>
            <a:cxnLst/>
            <a:rect l="0" t="0" r="0" b="0"/>
            <a:pathLst>
              <a:path w="999744" h="502920">
                <a:moveTo>
                  <a:pt x="0" y="502920"/>
                </a:moveTo>
                <a:lnTo>
                  <a:pt x="999744" y="502920"/>
                </a:lnTo>
                <a:lnTo>
                  <a:pt x="999744" y="0"/>
                </a:lnTo>
                <a:lnTo>
                  <a:pt x="0" y="0"/>
                </a:lnTo>
                <a:lnTo>
                  <a:pt x="0" y="502920"/>
                </a:lnTo>
                <a:close/>
              </a:path>
            </a:pathLst>
          </a:custGeom>
          <a:solidFill>
            <a:srgbClr val="A4C3DC">
              <a:alpha val="100000"/>
            </a:srgbClr>
          </a:solidFill>
          <a:ln w="60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3" name="Freeform 213"/>
          <p:cNvSpPr/>
          <p:nvPr/>
        </p:nvSpPr>
        <p:spPr>
          <a:xfrm>
            <a:off x="6249923" y="3990214"/>
            <a:ext cx="829818" cy="377190"/>
          </a:xfrm>
          <a:custGeom>
            <a:avLst/>
            <a:gdLst/>
            <a:ahLst/>
            <a:cxnLst/>
            <a:rect l="0" t="0" r="0" b="0"/>
            <a:pathLst>
              <a:path w="1106424" h="502920">
                <a:moveTo>
                  <a:pt x="0" y="502920"/>
                </a:moveTo>
                <a:lnTo>
                  <a:pt x="1106424" y="502920"/>
                </a:lnTo>
                <a:lnTo>
                  <a:pt x="1106424" y="0"/>
                </a:lnTo>
                <a:lnTo>
                  <a:pt x="0" y="0"/>
                </a:lnTo>
                <a:lnTo>
                  <a:pt x="0" y="502920"/>
                </a:lnTo>
                <a:close/>
              </a:path>
            </a:pathLst>
          </a:custGeom>
          <a:solidFill>
            <a:srgbClr val="D1E1EE">
              <a:alpha val="100000"/>
            </a:srgbClr>
          </a:solidFill>
          <a:ln w="60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4" name="Freeform 214"/>
          <p:cNvSpPr/>
          <p:nvPr/>
        </p:nvSpPr>
        <p:spPr>
          <a:xfrm>
            <a:off x="7243191" y="4806316"/>
            <a:ext cx="749808" cy="385191"/>
          </a:xfrm>
          <a:custGeom>
            <a:avLst/>
            <a:gdLst/>
            <a:ahLst/>
            <a:cxnLst/>
            <a:rect l="0" t="0" r="0" b="0"/>
            <a:pathLst>
              <a:path w="999744" h="513588">
                <a:moveTo>
                  <a:pt x="0" y="513588"/>
                </a:moveTo>
                <a:lnTo>
                  <a:pt x="999744" y="513588"/>
                </a:lnTo>
                <a:lnTo>
                  <a:pt x="999744" y="0"/>
                </a:lnTo>
                <a:lnTo>
                  <a:pt x="0" y="0"/>
                </a:lnTo>
                <a:lnTo>
                  <a:pt x="0" y="513588"/>
                </a:lnTo>
                <a:close/>
              </a:path>
            </a:pathLst>
          </a:custGeom>
          <a:solidFill>
            <a:srgbClr val="A4C3DC">
              <a:alpha val="100000"/>
            </a:srgbClr>
          </a:solidFill>
          <a:ln w="60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5" name="Rectangle 215"/>
          <p:cNvSpPr/>
          <p:nvPr/>
        </p:nvSpPr>
        <p:spPr>
          <a:xfrm>
            <a:off x="742493" y="4513773"/>
            <a:ext cx="3622467" cy="12856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tabLst>
                <a:tab pos="3439553" algn="l"/>
              </a:tabLst>
            </a:pPr>
            <a:r>
              <a:rPr lang="en-US" sz="827" b="1" dirty="0">
                <a:solidFill>
                  <a:srgbClr val="FFFFFF"/>
                </a:solidFill>
                <a:latin typeface="Arial"/>
              </a:rPr>
              <a:t>Ян</a:t>
            </a:r>
            <a:r>
              <a:rPr lang="en-US" sz="827" b="1" spc="1925" dirty="0">
                <a:solidFill>
                  <a:srgbClr val="FFFFFF"/>
                </a:solidFill>
                <a:latin typeface="Arial"/>
              </a:rPr>
              <a:t>в</a:t>
            </a:r>
            <a:r>
              <a:rPr lang="en-US" sz="827" b="1" dirty="0">
                <a:solidFill>
                  <a:srgbClr val="FFFFFF"/>
                </a:solidFill>
                <a:latin typeface="Arial"/>
              </a:rPr>
              <a:t>Фев</a:t>
            </a:r>
            <a:r>
              <a:rPr lang="en-US" sz="827" b="1" spc="1694" dirty="0">
                <a:solidFill>
                  <a:srgbClr val="FFFFFF"/>
                </a:solidFill>
                <a:latin typeface="Arial"/>
              </a:rPr>
              <a:t>р</a:t>
            </a:r>
            <a:r>
              <a:rPr lang="en-US" sz="827" b="1" dirty="0">
                <a:solidFill>
                  <a:srgbClr val="FFFFFF"/>
                </a:solidFill>
                <a:latin typeface="Arial"/>
              </a:rPr>
              <a:t>Мар</a:t>
            </a:r>
            <a:r>
              <a:rPr lang="en-US" sz="827" b="1" spc="2002" dirty="0">
                <a:solidFill>
                  <a:srgbClr val="FFFFFF"/>
                </a:solidFill>
                <a:latin typeface="Arial"/>
              </a:rPr>
              <a:t>т</a:t>
            </a:r>
            <a:r>
              <a:rPr lang="en-US" sz="827" b="1" spc="-31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827" b="1" dirty="0">
                <a:solidFill>
                  <a:srgbClr val="FFFFFF"/>
                </a:solidFill>
                <a:latin typeface="Arial"/>
              </a:rPr>
              <a:t>п</a:t>
            </a:r>
            <a:r>
              <a:rPr lang="en-US" sz="827" b="1" spc="2198" dirty="0">
                <a:solidFill>
                  <a:srgbClr val="FFFFFF"/>
                </a:solidFill>
                <a:latin typeface="Arial"/>
              </a:rPr>
              <a:t>р</a:t>
            </a:r>
            <a:r>
              <a:rPr lang="en-US" sz="827" b="1" dirty="0">
                <a:solidFill>
                  <a:srgbClr val="FFFFFF"/>
                </a:solidFill>
                <a:latin typeface="Arial"/>
              </a:rPr>
              <a:t>Ма</a:t>
            </a:r>
            <a:r>
              <a:rPr lang="en-US" sz="827" b="1" spc="1832" dirty="0">
                <a:solidFill>
                  <a:srgbClr val="FFFFFF"/>
                </a:solidFill>
                <a:latin typeface="Arial"/>
              </a:rPr>
              <a:t>й</a:t>
            </a:r>
            <a:r>
              <a:rPr lang="en-US" sz="827" b="1" dirty="0">
                <a:solidFill>
                  <a:srgbClr val="FFFFFF"/>
                </a:solidFill>
                <a:latin typeface="Arial"/>
              </a:rPr>
              <a:t>Июн</a:t>
            </a:r>
            <a:r>
              <a:rPr lang="en-US" sz="827" b="1" spc="1494" dirty="0">
                <a:solidFill>
                  <a:srgbClr val="FFFFFF"/>
                </a:solidFill>
                <a:latin typeface="Arial"/>
              </a:rPr>
              <a:t>ь</a:t>
            </a:r>
            <a:r>
              <a:rPr lang="en-US" sz="827" b="1" dirty="0">
                <a:solidFill>
                  <a:srgbClr val="FFFFFF"/>
                </a:solidFill>
                <a:latin typeface="Arial"/>
              </a:rPr>
              <a:t>Июль	</a:t>
            </a:r>
            <a:r>
              <a:rPr lang="en-US" sz="1253" b="1" baseline="59782" dirty="0">
                <a:solidFill>
                  <a:srgbClr val="FFFFFF"/>
                </a:solidFill>
                <a:latin typeface="Arial"/>
              </a:rPr>
              <a:t>31 </a:t>
            </a:r>
          </a:p>
        </p:txBody>
      </p:sp>
      <p:sp>
        <p:nvSpPr>
          <p:cNvPr id="216" name="Rectangle 216"/>
          <p:cNvSpPr/>
          <p:nvPr/>
        </p:nvSpPr>
        <p:spPr>
          <a:xfrm>
            <a:off x="4150043" y="4576638"/>
            <a:ext cx="2146100" cy="12856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tabLst>
                <a:tab pos="450722" algn="l"/>
                <a:tab pos="1411605" algn="l"/>
                <a:tab pos="1936623" algn="l"/>
              </a:tabLst>
            </a:pPr>
            <a:r>
              <a:rPr lang="en-US" sz="827" b="1" spc="-30" dirty="0">
                <a:solidFill>
                  <a:srgbClr val="FFFFFF"/>
                </a:solidFill>
                <a:latin typeface="Arial-BoldMT"/>
              </a:rPr>
              <a:t>А</a:t>
            </a:r>
            <a:r>
              <a:rPr lang="en-US" sz="827" b="1" dirty="0">
                <a:solidFill>
                  <a:srgbClr val="FFFFFF"/>
                </a:solidFill>
                <a:latin typeface="Arial-BoldMT"/>
              </a:rPr>
              <a:t>вг	</a:t>
            </a:r>
            <a:r>
              <a:rPr lang="en-US" sz="1253" b="1" baseline="59782" dirty="0">
                <a:solidFill>
                  <a:srgbClr val="FFFFFF"/>
                </a:solidFill>
                <a:latin typeface="Arial-BoldMT"/>
              </a:rPr>
              <a:t>Сен</a:t>
            </a:r>
            <a:r>
              <a:rPr lang="en-US" sz="1253" b="1" spc="2101" baseline="59782" dirty="0">
                <a:solidFill>
                  <a:srgbClr val="FFFFFF"/>
                </a:solidFill>
                <a:latin typeface="Arial-BoldMT"/>
              </a:rPr>
              <a:t>т</a:t>
            </a:r>
            <a:r>
              <a:rPr lang="en-US" sz="1253" b="1" baseline="59782" dirty="0">
                <a:solidFill>
                  <a:srgbClr val="FFFFFF"/>
                </a:solidFill>
                <a:latin typeface="Arial-BoldMT"/>
              </a:rPr>
              <a:t>Окт	Нояб	Дек</a:t>
            </a:r>
          </a:p>
        </p:txBody>
      </p:sp>
      <p:sp>
        <p:nvSpPr>
          <p:cNvPr id="218" name="Rectangle 218"/>
          <p:cNvSpPr/>
          <p:nvPr/>
        </p:nvSpPr>
        <p:spPr>
          <a:xfrm>
            <a:off x="8737092" y="5570297"/>
            <a:ext cx="128240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900" dirty="0">
                <a:solidFill>
                  <a:srgbClr val="BFBFBF"/>
                </a:solidFill>
                <a:latin typeface="Arial"/>
              </a:rPr>
              <a:t>16</a:t>
            </a:r>
          </a:p>
        </p:txBody>
      </p:sp>
      <p:sp>
        <p:nvSpPr>
          <p:cNvPr id="219" name="Rectangle 219"/>
          <p:cNvSpPr/>
          <p:nvPr/>
        </p:nvSpPr>
        <p:spPr>
          <a:xfrm>
            <a:off x="742493" y="2759268"/>
            <a:ext cx="1228541" cy="19268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tabLst>
                <a:tab pos="1014488" algn="l"/>
              </a:tabLst>
            </a:pPr>
            <a:r>
              <a:rPr lang="en-US" sz="827" b="1" dirty="0">
                <a:solidFill>
                  <a:srgbClr val="FFFFFF"/>
                </a:solidFill>
                <a:latin typeface="Arial-BoldMT"/>
              </a:rPr>
              <a:t>Ян</a:t>
            </a:r>
            <a:r>
              <a:rPr lang="en-US" sz="827" b="1" spc="1925" dirty="0">
                <a:solidFill>
                  <a:srgbClr val="FFFFFF"/>
                </a:solidFill>
                <a:latin typeface="Arial-BoldMT"/>
              </a:rPr>
              <a:t>в</a:t>
            </a:r>
            <a:r>
              <a:rPr lang="en-US" sz="827" b="1" dirty="0">
                <a:solidFill>
                  <a:srgbClr val="FFFFFF"/>
                </a:solidFill>
                <a:latin typeface="Arial-BoldMT"/>
              </a:rPr>
              <a:t>Февр	</a:t>
            </a:r>
            <a:r>
              <a:rPr lang="en-US" sz="1253" b="1" baseline="54347" dirty="0">
                <a:solidFill>
                  <a:srgbClr val="FFFFFF"/>
                </a:solidFill>
                <a:latin typeface="Arial"/>
              </a:rPr>
              <a:t>23 </a:t>
            </a:r>
          </a:p>
          <a:p>
            <a:pPr marL="927620">
              <a:lnSpc>
                <a:spcPts val="451"/>
              </a:lnSpc>
            </a:pPr>
            <a:r>
              <a:rPr lang="en-US" sz="747" b="1" dirty="0">
                <a:solidFill>
                  <a:srgbClr val="FFFFFF"/>
                </a:solidFill>
                <a:latin typeface="Arial-BoldMT"/>
              </a:rPr>
              <a:t>Марта</a:t>
            </a:r>
          </a:p>
        </p:txBody>
      </p:sp>
      <p:sp>
        <p:nvSpPr>
          <p:cNvPr id="220" name="Rectangle 220"/>
          <p:cNvSpPr/>
          <p:nvPr/>
        </p:nvSpPr>
        <p:spPr>
          <a:xfrm>
            <a:off x="2229517" y="2759269"/>
            <a:ext cx="4082208" cy="127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tabLst>
                <a:tab pos="2371248" algn="l"/>
                <a:tab pos="3332131" algn="l"/>
                <a:tab pos="3857149" algn="l"/>
              </a:tabLst>
            </a:pPr>
            <a:r>
              <a:rPr lang="en-US" sz="827" b="1" spc="-31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827" b="1" dirty="0">
                <a:solidFill>
                  <a:srgbClr val="FFFFFF"/>
                </a:solidFill>
                <a:latin typeface="Arial-BoldMT"/>
              </a:rPr>
              <a:t>п</a:t>
            </a:r>
            <a:r>
              <a:rPr lang="en-US" sz="827" b="1" spc="2198" dirty="0">
                <a:solidFill>
                  <a:srgbClr val="FFFFFF"/>
                </a:solidFill>
                <a:latin typeface="Arial-BoldMT"/>
              </a:rPr>
              <a:t>р</a:t>
            </a:r>
            <a:r>
              <a:rPr lang="en-US" sz="827" b="1" dirty="0">
                <a:solidFill>
                  <a:srgbClr val="FFFFFF"/>
                </a:solidFill>
                <a:latin typeface="Arial-BoldMT"/>
              </a:rPr>
              <a:t>Ма</a:t>
            </a:r>
            <a:r>
              <a:rPr lang="en-US" sz="827" b="1" spc="1598" dirty="0">
                <a:solidFill>
                  <a:srgbClr val="FFFFFF"/>
                </a:solidFill>
                <a:latin typeface="Arial-BoldMT"/>
              </a:rPr>
              <a:t>й</a:t>
            </a:r>
            <a:r>
              <a:rPr lang="en-US" sz="827" b="1" dirty="0">
                <a:solidFill>
                  <a:srgbClr val="FFFFFF"/>
                </a:solidFill>
                <a:latin typeface="Arial-BoldMT"/>
              </a:rPr>
              <a:t>Июн</a:t>
            </a:r>
            <a:r>
              <a:rPr lang="en-US" sz="827" b="1" spc="1494" dirty="0">
                <a:solidFill>
                  <a:srgbClr val="FFFFFF"/>
                </a:solidFill>
                <a:latin typeface="Arial-BoldMT"/>
              </a:rPr>
              <a:t>ь</a:t>
            </a:r>
            <a:r>
              <a:rPr lang="en-US" sz="827" b="1" dirty="0">
                <a:solidFill>
                  <a:srgbClr val="FFFFFF"/>
                </a:solidFill>
                <a:latin typeface="Arial-BoldMT"/>
              </a:rPr>
              <a:t>Июл</a:t>
            </a:r>
            <a:r>
              <a:rPr lang="en-US" sz="827" b="1" spc="1942" dirty="0">
                <a:solidFill>
                  <a:srgbClr val="FFFFFF"/>
                </a:solidFill>
                <a:latin typeface="Arial-BoldMT"/>
              </a:rPr>
              <a:t>ь</a:t>
            </a:r>
            <a:r>
              <a:rPr lang="en-US" sz="827" b="1" spc="-30" dirty="0">
                <a:solidFill>
                  <a:srgbClr val="FFFFFF"/>
                </a:solidFill>
                <a:latin typeface="Arial-BoldMT"/>
              </a:rPr>
              <a:t>А</a:t>
            </a:r>
            <a:r>
              <a:rPr lang="en-US" sz="827" b="1" dirty="0">
                <a:solidFill>
                  <a:srgbClr val="FFFFFF"/>
                </a:solidFill>
                <a:latin typeface="Arial-BoldMT"/>
              </a:rPr>
              <a:t>вг	Сен</a:t>
            </a:r>
            <a:r>
              <a:rPr lang="en-US" sz="827" b="1" spc="2101" dirty="0">
                <a:solidFill>
                  <a:srgbClr val="FFFFFF"/>
                </a:solidFill>
                <a:latin typeface="Arial-BoldMT"/>
              </a:rPr>
              <a:t>т</a:t>
            </a:r>
            <a:r>
              <a:rPr lang="en-US" sz="827" b="1" dirty="0">
                <a:solidFill>
                  <a:srgbClr val="FFFFFF"/>
                </a:solidFill>
                <a:latin typeface="Arial-BoldMT"/>
              </a:rPr>
              <a:t>Окт	Нояб	Дек</a:t>
            </a:r>
          </a:p>
        </p:txBody>
      </p:sp>
      <p:sp>
        <p:nvSpPr>
          <p:cNvPr id="221" name="Rectangle 221"/>
          <p:cNvSpPr/>
          <p:nvPr/>
        </p:nvSpPr>
        <p:spPr>
          <a:xfrm>
            <a:off x="2464117" y="3227404"/>
            <a:ext cx="2731838" cy="2320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tabLst>
                <a:tab pos="621982" algn="l"/>
                <a:tab pos="2279332" algn="l"/>
              </a:tabLst>
            </a:pPr>
            <a:r>
              <a:rPr lang="en-US" sz="998" dirty="0">
                <a:solidFill>
                  <a:srgbClr val="FFFFFF"/>
                </a:solidFill>
                <a:latin typeface="Arial"/>
              </a:rPr>
              <a:t>Г</a:t>
            </a:r>
            <a:r>
              <a:rPr lang="en-US" sz="998" spc="-35" dirty="0">
                <a:solidFill>
                  <a:srgbClr val="FFFFFF"/>
                </a:solidFill>
                <a:latin typeface="Arial"/>
              </a:rPr>
              <a:t>Т</a:t>
            </a:r>
            <a:r>
              <a:rPr lang="en-US" sz="998" dirty="0">
                <a:solidFill>
                  <a:srgbClr val="FFFFFF"/>
                </a:solidFill>
                <a:latin typeface="Arial"/>
              </a:rPr>
              <a:t>О	</a:t>
            </a:r>
            <a:r>
              <a:rPr lang="en-US" sz="1512" baseline="-901" dirty="0">
                <a:solidFill>
                  <a:srgbClr val="FFFFFF"/>
                </a:solidFill>
                <a:latin typeface="Arial"/>
              </a:rPr>
              <a:t>Выд</a:t>
            </a:r>
            <a:r>
              <a:rPr lang="en-US" sz="1512" spc="-32" baseline="-901" dirty="0">
                <a:solidFill>
                  <a:srgbClr val="FFFFFF"/>
                </a:solidFill>
                <a:latin typeface="Arial"/>
              </a:rPr>
              <a:t>е</a:t>
            </a:r>
            <a:r>
              <a:rPr lang="en-US" sz="1512" baseline="-901" dirty="0">
                <a:solidFill>
                  <a:srgbClr val="FFFFFF"/>
                </a:solidFill>
                <a:latin typeface="Arial"/>
              </a:rPr>
              <a:t>ление</a:t>
            </a:r>
            <a:r>
              <a:rPr lang="en-US" sz="1512" spc="-8" baseline="-90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12" baseline="-901" dirty="0">
                <a:solidFill>
                  <a:srgbClr val="FFFFFF"/>
                </a:solidFill>
                <a:latin typeface="Arial"/>
              </a:rPr>
              <a:t>гран</a:t>
            </a:r>
            <a:r>
              <a:rPr lang="en-US" sz="1512" spc="-10" baseline="-901" dirty="0">
                <a:solidFill>
                  <a:srgbClr val="FFFFFF"/>
                </a:solidFill>
                <a:latin typeface="Arial"/>
              </a:rPr>
              <a:t>т</a:t>
            </a:r>
            <a:r>
              <a:rPr lang="en-US" sz="1512" baseline="-901" dirty="0">
                <a:solidFill>
                  <a:srgbClr val="FFFFFF"/>
                </a:solidFill>
                <a:latin typeface="Arial"/>
              </a:rPr>
              <a:t>а	</a:t>
            </a:r>
            <a:r>
              <a:rPr lang="en-US" sz="1512" baseline="60210" dirty="0">
                <a:latin typeface="Arial"/>
              </a:rPr>
              <a:t>КУГ/</a:t>
            </a:r>
          </a:p>
          <a:p>
            <a:pPr marL="2120455">
              <a:lnSpc>
                <a:spcPts val="586"/>
              </a:lnSpc>
            </a:pPr>
            <a:r>
              <a:rPr lang="en-US" sz="998" spc="-61" dirty="0">
                <a:latin typeface="ArialMT"/>
              </a:rPr>
              <a:t>Пра</a:t>
            </a:r>
            <a:r>
              <a:rPr lang="en-US" sz="998" spc="-89" dirty="0">
                <a:latin typeface="ArialMT"/>
              </a:rPr>
              <a:t>в</a:t>
            </a:r>
            <a:r>
              <a:rPr lang="en-US" sz="998" spc="-59" dirty="0">
                <a:latin typeface="ArialMT"/>
              </a:rPr>
              <a:t>л</a:t>
            </a:r>
            <a:r>
              <a:rPr lang="en-US" sz="998" spc="-70" dirty="0">
                <a:latin typeface="ArialMT"/>
              </a:rPr>
              <a:t>е</a:t>
            </a:r>
            <a:r>
              <a:rPr lang="en-US" sz="998" spc="-65" dirty="0">
                <a:latin typeface="ArialMT"/>
              </a:rPr>
              <a:t>н</a:t>
            </a:r>
            <a:r>
              <a:rPr lang="en-US" sz="998" spc="-64" dirty="0">
                <a:latin typeface="ArialMT"/>
              </a:rPr>
              <a:t>и</a:t>
            </a:r>
            <a:r>
              <a:rPr lang="en-US" sz="998" dirty="0">
                <a:latin typeface="ArialMT"/>
              </a:rPr>
              <a:t>е</a:t>
            </a:r>
          </a:p>
        </p:txBody>
      </p:sp>
      <p:sp>
        <p:nvSpPr>
          <p:cNvPr id="223" name="Rectangle 223"/>
          <p:cNvSpPr/>
          <p:nvPr/>
        </p:nvSpPr>
        <p:spPr>
          <a:xfrm>
            <a:off x="5383720" y="3102140"/>
            <a:ext cx="378117" cy="42062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900" dirty="0">
                <a:latin typeface="ArialMT"/>
              </a:rPr>
              <a:t>П</a:t>
            </a:r>
            <a:r>
              <a:rPr lang="en-US" sz="900" spc="-14" dirty="0">
                <a:latin typeface="ArialMT"/>
              </a:rPr>
              <a:t>о</a:t>
            </a:r>
            <a:r>
              <a:rPr lang="en-US" sz="900" dirty="0">
                <a:latin typeface="ArialMT"/>
              </a:rPr>
              <a:t>дпи</a:t>
            </a:r>
            <a:r>
              <a:rPr lang="en-US" sz="900" dirty="0">
                <a:latin typeface="Arial"/>
              </a:rPr>
              <a:t>-</a:t>
            </a:r>
          </a:p>
          <a:p>
            <a:pPr marL="30861">
              <a:lnSpc>
                <a:spcPts val="1079"/>
              </a:lnSpc>
            </a:pPr>
            <a:r>
              <a:rPr lang="en-US" sz="900" dirty="0">
                <a:latin typeface="ArialMT"/>
              </a:rPr>
              <a:t>сание </a:t>
            </a:r>
          </a:p>
          <a:p>
            <a:pPr marL="12573">
              <a:lnSpc>
                <a:spcPts val="1079"/>
              </a:lnSpc>
            </a:pPr>
            <a:r>
              <a:rPr lang="en-US" sz="900" dirty="0">
                <a:latin typeface="ArialMT"/>
              </a:rPr>
              <a:t>гран</a:t>
            </a:r>
            <a:r>
              <a:rPr lang="en-US" sz="900" spc="-9" dirty="0">
                <a:latin typeface="ArialMT"/>
              </a:rPr>
              <a:t>т</a:t>
            </a:r>
            <a:r>
              <a:rPr lang="en-US" sz="900" dirty="0">
                <a:latin typeface="ArialMT"/>
              </a:rPr>
              <a:t>а</a:t>
            </a:r>
          </a:p>
        </p:txBody>
      </p:sp>
      <p:sp>
        <p:nvSpPr>
          <p:cNvPr id="224" name="Rectangle 224"/>
          <p:cNvSpPr/>
          <p:nvPr/>
        </p:nvSpPr>
        <p:spPr>
          <a:xfrm>
            <a:off x="742493" y="3670239"/>
            <a:ext cx="2153475" cy="12856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tabLst>
                <a:tab pos="1984705" algn="l"/>
              </a:tabLst>
            </a:pPr>
            <a:r>
              <a:rPr lang="en-US" sz="827" b="1" dirty="0">
                <a:solidFill>
                  <a:srgbClr val="FFFFFF"/>
                </a:solidFill>
                <a:latin typeface="Arial-BoldMT"/>
              </a:rPr>
              <a:t>Ян</a:t>
            </a:r>
            <a:r>
              <a:rPr lang="en-US" sz="827" b="1" spc="1925" dirty="0">
                <a:solidFill>
                  <a:srgbClr val="FFFFFF"/>
                </a:solidFill>
                <a:latin typeface="Arial-BoldMT"/>
              </a:rPr>
              <a:t>в</a:t>
            </a:r>
            <a:r>
              <a:rPr lang="en-US" sz="827" b="1" dirty="0">
                <a:solidFill>
                  <a:srgbClr val="FFFFFF"/>
                </a:solidFill>
                <a:latin typeface="Arial-BoldMT"/>
              </a:rPr>
              <a:t>Фев</a:t>
            </a:r>
            <a:r>
              <a:rPr lang="en-US" sz="827" b="1" spc="1694" dirty="0">
                <a:solidFill>
                  <a:srgbClr val="FFFFFF"/>
                </a:solidFill>
                <a:latin typeface="Arial-BoldMT"/>
              </a:rPr>
              <a:t>р</a:t>
            </a:r>
            <a:r>
              <a:rPr lang="en-US" sz="827" b="1" dirty="0">
                <a:solidFill>
                  <a:srgbClr val="FFFFFF"/>
                </a:solidFill>
                <a:latin typeface="Arial-BoldMT"/>
              </a:rPr>
              <a:t>Мар</a:t>
            </a:r>
            <a:r>
              <a:rPr lang="en-US" sz="827" b="1" spc="2002" dirty="0">
                <a:solidFill>
                  <a:srgbClr val="FFFFFF"/>
                </a:solidFill>
                <a:latin typeface="Arial-BoldMT"/>
              </a:rPr>
              <a:t>т</a:t>
            </a:r>
            <a:r>
              <a:rPr lang="en-US" sz="827" b="1" spc="-31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827" b="1" dirty="0">
                <a:solidFill>
                  <a:srgbClr val="FFFFFF"/>
                </a:solidFill>
                <a:latin typeface="Arial-BoldMT"/>
              </a:rPr>
              <a:t>пр	</a:t>
            </a:r>
            <a:r>
              <a:rPr lang="en-US" sz="1253" b="1" baseline="59782" dirty="0">
                <a:solidFill>
                  <a:srgbClr val="FFFFFF"/>
                </a:solidFill>
                <a:latin typeface="Arial"/>
              </a:rPr>
              <a:t>25 </a:t>
            </a:r>
          </a:p>
        </p:txBody>
      </p:sp>
      <p:sp>
        <p:nvSpPr>
          <p:cNvPr id="225" name="Rectangle 225"/>
          <p:cNvSpPr/>
          <p:nvPr/>
        </p:nvSpPr>
        <p:spPr>
          <a:xfrm>
            <a:off x="2681478" y="3733104"/>
            <a:ext cx="3629199" cy="12856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tabLst>
                <a:tab pos="1919288" algn="l"/>
                <a:tab pos="2880170" algn="l"/>
                <a:tab pos="3405188" algn="l"/>
              </a:tabLst>
            </a:pPr>
            <a:r>
              <a:rPr lang="en-US" sz="827" b="1" dirty="0">
                <a:solidFill>
                  <a:srgbClr val="FFFFFF"/>
                </a:solidFill>
                <a:latin typeface="Arial-BoldMT"/>
              </a:rPr>
              <a:t>Ма</a:t>
            </a:r>
            <a:r>
              <a:rPr lang="en-US" sz="827" b="1" spc="1840" dirty="0">
                <a:solidFill>
                  <a:srgbClr val="FFFFFF"/>
                </a:solidFill>
                <a:latin typeface="Arial-BoldMT"/>
              </a:rPr>
              <a:t>я</a:t>
            </a:r>
            <a:r>
              <a:rPr lang="en-US" sz="1253" b="1" baseline="59782" dirty="0">
                <a:solidFill>
                  <a:srgbClr val="FFFFFF"/>
                </a:solidFill>
                <a:latin typeface="Arial-BoldMT"/>
              </a:rPr>
              <a:t>Июн</a:t>
            </a:r>
            <a:r>
              <a:rPr lang="en-US" sz="1253" b="1" spc="1494" baseline="59782" dirty="0">
                <a:solidFill>
                  <a:srgbClr val="FFFFFF"/>
                </a:solidFill>
                <a:latin typeface="Arial-BoldMT"/>
              </a:rPr>
              <a:t>ь</a:t>
            </a:r>
            <a:r>
              <a:rPr lang="en-US" sz="1253" b="1" baseline="59782" dirty="0">
                <a:solidFill>
                  <a:srgbClr val="FFFFFF"/>
                </a:solidFill>
                <a:latin typeface="Arial-BoldMT"/>
              </a:rPr>
              <a:t>Июл</a:t>
            </a:r>
            <a:r>
              <a:rPr lang="en-US" sz="1253" b="1" spc="1942" baseline="59782" dirty="0">
                <a:solidFill>
                  <a:srgbClr val="FFFFFF"/>
                </a:solidFill>
                <a:latin typeface="Arial-BoldMT"/>
              </a:rPr>
              <a:t>ь</a:t>
            </a:r>
            <a:r>
              <a:rPr lang="en-US" sz="1253" b="1" spc="-30" baseline="59782" dirty="0">
                <a:solidFill>
                  <a:srgbClr val="FFFFFF"/>
                </a:solidFill>
                <a:latin typeface="Arial-BoldMT"/>
              </a:rPr>
              <a:t>А</a:t>
            </a:r>
            <a:r>
              <a:rPr lang="en-US" sz="1253" b="1" baseline="59782" dirty="0">
                <a:solidFill>
                  <a:srgbClr val="FFFFFF"/>
                </a:solidFill>
                <a:latin typeface="Arial-BoldMT"/>
              </a:rPr>
              <a:t>вг	Сен</a:t>
            </a:r>
            <a:r>
              <a:rPr lang="en-US" sz="1253" b="1" spc="2101" baseline="59782" dirty="0">
                <a:solidFill>
                  <a:srgbClr val="FFFFFF"/>
                </a:solidFill>
                <a:latin typeface="Arial-BoldMT"/>
              </a:rPr>
              <a:t>т</a:t>
            </a:r>
            <a:r>
              <a:rPr lang="en-US" sz="1253" b="1" baseline="59782" dirty="0">
                <a:solidFill>
                  <a:srgbClr val="FFFFFF"/>
                </a:solidFill>
                <a:latin typeface="Arial-BoldMT"/>
              </a:rPr>
              <a:t>Окт	Нояб	Дек</a:t>
            </a:r>
          </a:p>
        </p:txBody>
      </p:sp>
      <p:sp>
        <p:nvSpPr>
          <p:cNvPr id="226" name="Rectangle 226"/>
          <p:cNvSpPr/>
          <p:nvPr/>
        </p:nvSpPr>
        <p:spPr>
          <a:xfrm rot="-5400000">
            <a:off x="156937" y="3604483"/>
            <a:ext cx="671851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dirty="0">
                <a:solidFill>
                  <a:srgbClr val="7F7F7F"/>
                </a:solidFill>
                <a:latin typeface="Arial"/>
              </a:rPr>
              <a:t>202</a:t>
            </a:r>
            <a:r>
              <a:rPr lang="en-US" spc="512" dirty="0">
                <a:solidFill>
                  <a:srgbClr val="7F7F7F"/>
                </a:solidFill>
                <a:latin typeface="Arial"/>
              </a:rPr>
              <a:t>0</a:t>
            </a:r>
            <a:r>
              <a:rPr lang="en-US" spc="-216" dirty="0">
                <a:solidFill>
                  <a:srgbClr val="7F7F7F"/>
                </a:solidFill>
                <a:latin typeface="ArialMT"/>
              </a:rPr>
              <a:t>г</a:t>
            </a:r>
            <a:r>
              <a:rPr lang="en-US" dirty="0">
                <a:solidFill>
                  <a:srgbClr val="7F7F7F"/>
                </a:solidFill>
                <a:latin typeface="ArialMT"/>
              </a:rPr>
              <a:t>.</a:t>
            </a:r>
          </a:p>
        </p:txBody>
      </p:sp>
      <p:sp>
        <p:nvSpPr>
          <p:cNvPr id="227" name="Rectangle 227"/>
          <p:cNvSpPr/>
          <p:nvPr/>
        </p:nvSpPr>
        <p:spPr>
          <a:xfrm>
            <a:off x="278664" y="1032321"/>
            <a:ext cx="2432589" cy="34624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2250" dirty="0">
                <a:solidFill>
                  <a:srgbClr val="003F72"/>
                </a:solidFill>
                <a:latin typeface="ArialMT"/>
              </a:rPr>
              <a:t>Как п</a:t>
            </a:r>
            <a:r>
              <a:rPr lang="en-US" sz="2250" spc="-47" dirty="0">
                <a:solidFill>
                  <a:srgbClr val="003F72"/>
                </a:solidFill>
                <a:latin typeface="ArialMT"/>
              </a:rPr>
              <a:t>о</a:t>
            </a:r>
            <a:r>
              <a:rPr lang="en-US" sz="2250" dirty="0">
                <a:solidFill>
                  <a:srgbClr val="003F72"/>
                </a:solidFill>
                <a:latin typeface="ArialMT"/>
              </a:rPr>
              <a:t>д</a:t>
            </a:r>
            <a:r>
              <a:rPr lang="en-US" sz="2250" spc="-44" dirty="0">
                <a:solidFill>
                  <a:srgbClr val="003F72"/>
                </a:solidFill>
                <a:latin typeface="ArialMT"/>
              </a:rPr>
              <a:t>го</a:t>
            </a:r>
            <a:r>
              <a:rPr lang="en-US" sz="2250" spc="-22" dirty="0">
                <a:solidFill>
                  <a:srgbClr val="003F72"/>
                </a:solidFill>
                <a:latin typeface="ArialMT"/>
              </a:rPr>
              <a:t>т</a:t>
            </a:r>
            <a:r>
              <a:rPr lang="en-US" sz="2250" dirty="0">
                <a:solidFill>
                  <a:srgbClr val="003F72"/>
                </a:solidFill>
                <a:latin typeface="ArialMT"/>
              </a:rPr>
              <a:t>овиться</a:t>
            </a:r>
          </a:p>
        </p:txBody>
      </p:sp>
      <p:sp>
        <p:nvSpPr>
          <p:cNvPr id="228" name="Rectangle 228"/>
          <p:cNvSpPr/>
          <p:nvPr/>
        </p:nvSpPr>
        <p:spPr>
          <a:xfrm>
            <a:off x="278664" y="1447942"/>
            <a:ext cx="4768037" cy="23128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1503" dirty="0">
                <a:solidFill>
                  <a:srgbClr val="003F72"/>
                </a:solidFill>
                <a:latin typeface="ArialMT"/>
              </a:rPr>
              <a:t>План</a:t>
            </a:r>
            <a:r>
              <a:rPr lang="en-US" sz="1503" spc="-8" dirty="0">
                <a:solidFill>
                  <a:srgbClr val="003F72"/>
                </a:solidFill>
                <a:latin typeface="ArialMT"/>
              </a:rPr>
              <a:t>и</a:t>
            </a:r>
            <a:r>
              <a:rPr lang="en-US" sz="1503" dirty="0">
                <a:solidFill>
                  <a:srgbClr val="003F72"/>
                </a:solidFill>
                <a:latin typeface="ArialMT"/>
              </a:rPr>
              <a:t>ро</a:t>
            </a:r>
            <a:r>
              <a:rPr lang="en-US" sz="1503" spc="-12" dirty="0">
                <a:solidFill>
                  <a:srgbClr val="003F72"/>
                </a:solidFill>
                <a:latin typeface="ArialMT"/>
              </a:rPr>
              <a:t>в</a:t>
            </a:r>
            <a:r>
              <a:rPr lang="en-US" sz="1503" dirty="0">
                <a:solidFill>
                  <a:srgbClr val="003F72"/>
                </a:solidFill>
                <a:latin typeface="ArialMT"/>
              </a:rPr>
              <a:t>ани</a:t>
            </a:r>
            <a:r>
              <a:rPr lang="en-US" sz="1503" spc="593" dirty="0">
                <a:solidFill>
                  <a:srgbClr val="003F72"/>
                </a:solidFill>
                <a:latin typeface="ArialMT"/>
              </a:rPr>
              <a:t>е</a:t>
            </a:r>
            <a:r>
              <a:rPr lang="en-US" sz="1503" dirty="0">
                <a:solidFill>
                  <a:srgbClr val="003F72"/>
                </a:solidFill>
                <a:latin typeface="ArialMT"/>
              </a:rPr>
              <a:t>пери</a:t>
            </a:r>
            <a:r>
              <a:rPr lang="en-US" sz="1503" spc="-35" dirty="0">
                <a:solidFill>
                  <a:srgbClr val="003F72"/>
                </a:solidFill>
                <a:latin typeface="ArialMT"/>
              </a:rPr>
              <a:t>о</a:t>
            </a:r>
            <a:r>
              <a:rPr lang="en-US" sz="1503" dirty="0">
                <a:solidFill>
                  <a:srgbClr val="003F72"/>
                </a:solidFill>
                <a:latin typeface="ArialMT"/>
              </a:rPr>
              <a:t>дов</a:t>
            </a:r>
            <a:r>
              <a:rPr lang="en-US" sz="1503" spc="-12" dirty="0">
                <a:solidFill>
                  <a:srgbClr val="003F72"/>
                </a:solidFill>
                <a:latin typeface="ArialMT"/>
              </a:rPr>
              <a:t> </a:t>
            </a:r>
            <a:r>
              <a:rPr lang="en-US" sz="1503" dirty="0">
                <a:solidFill>
                  <a:srgbClr val="003F72"/>
                </a:solidFill>
                <a:latin typeface="ArialMT"/>
              </a:rPr>
              <a:t>пр</a:t>
            </a:r>
            <a:r>
              <a:rPr lang="en-US" sz="1503" spc="-33" dirty="0">
                <a:solidFill>
                  <a:srgbClr val="003F72"/>
                </a:solidFill>
                <a:latin typeface="ArialMT"/>
              </a:rPr>
              <a:t>е</a:t>
            </a:r>
            <a:r>
              <a:rPr lang="en-US" sz="1503" dirty="0">
                <a:solidFill>
                  <a:srgbClr val="003F72"/>
                </a:solidFill>
                <a:latin typeface="ArialMT"/>
              </a:rPr>
              <a:t>дс</a:t>
            </a:r>
            <a:r>
              <a:rPr lang="en-US" sz="1503" spc="-21" dirty="0">
                <a:solidFill>
                  <a:srgbClr val="003F72"/>
                </a:solidFill>
                <a:latin typeface="ArialMT"/>
              </a:rPr>
              <a:t>т</a:t>
            </a:r>
            <a:r>
              <a:rPr lang="en-US" sz="1503" dirty="0">
                <a:solidFill>
                  <a:srgbClr val="003F72"/>
                </a:solidFill>
                <a:latin typeface="ArialMT"/>
              </a:rPr>
              <a:t>а</a:t>
            </a:r>
            <a:r>
              <a:rPr lang="en-US" sz="1503" spc="-32" dirty="0">
                <a:solidFill>
                  <a:srgbClr val="003F72"/>
                </a:solidFill>
                <a:latin typeface="ArialMT"/>
              </a:rPr>
              <a:t>в</a:t>
            </a:r>
            <a:r>
              <a:rPr lang="en-US" sz="1503" dirty="0">
                <a:solidFill>
                  <a:srgbClr val="003F72"/>
                </a:solidFill>
                <a:latin typeface="ArialMT"/>
              </a:rPr>
              <a:t>ления</a:t>
            </a:r>
            <a:r>
              <a:rPr lang="en-US" sz="1503" spc="-14" dirty="0">
                <a:solidFill>
                  <a:srgbClr val="003F72"/>
                </a:solidFill>
                <a:latin typeface="ArialMT"/>
              </a:rPr>
              <a:t> </a:t>
            </a:r>
            <a:r>
              <a:rPr lang="en-US" sz="1503" dirty="0">
                <a:solidFill>
                  <a:srgbClr val="003F72"/>
                </a:solidFill>
                <a:latin typeface="ArialMT"/>
              </a:rPr>
              <a:t>док</a:t>
            </a:r>
            <a:r>
              <a:rPr lang="en-US" sz="1503" spc="-23" dirty="0">
                <a:solidFill>
                  <a:srgbClr val="003F72"/>
                </a:solidFill>
                <a:latin typeface="ArialMT"/>
              </a:rPr>
              <a:t>у</a:t>
            </a:r>
            <a:r>
              <a:rPr lang="en-US" sz="1503" dirty="0">
                <a:solidFill>
                  <a:srgbClr val="003F72"/>
                </a:solidFill>
                <a:latin typeface="ArialMT"/>
              </a:rPr>
              <a:t>мен</a:t>
            </a:r>
            <a:r>
              <a:rPr lang="en-US" sz="1503" spc="-21" dirty="0">
                <a:solidFill>
                  <a:srgbClr val="003F72"/>
                </a:solidFill>
                <a:latin typeface="ArialMT"/>
              </a:rPr>
              <a:t>т</a:t>
            </a:r>
            <a:r>
              <a:rPr lang="en-US" sz="1503" dirty="0">
                <a:solidFill>
                  <a:srgbClr val="003F72"/>
                </a:solidFill>
                <a:latin typeface="ArialMT"/>
              </a:rPr>
              <a:t>ов </a:t>
            </a:r>
          </a:p>
        </p:txBody>
      </p:sp>
      <p:sp>
        <p:nvSpPr>
          <p:cNvPr id="229" name="Rectangle 229"/>
          <p:cNvSpPr/>
          <p:nvPr/>
        </p:nvSpPr>
        <p:spPr>
          <a:xfrm>
            <a:off x="3460052" y="4083701"/>
            <a:ext cx="1722587" cy="15356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tabLst>
                <a:tab pos="618648" algn="l"/>
              </a:tabLst>
            </a:pPr>
            <a:r>
              <a:rPr lang="en-US" sz="998" dirty="0">
                <a:solidFill>
                  <a:srgbClr val="FFFFFF"/>
                </a:solidFill>
                <a:latin typeface="ArialMT"/>
              </a:rPr>
              <a:t>Г</a:t>
            </a:r>
            <a:r>
              <a:rPr lang="en-US" sz="998" spc="-35" dirty="0">
                <a:solidFill>
                  <a:srgbClr val="FFFFFF"/>
                </a:solidFill>
                <a:latin typeface="ArialMT"/>
              </a:rPr>
              <a:t>Т</a:t>
            </a:r>
            <a:r>
              <a:rPr lang="en-US" sz="998" dirty="0">
                <a:solidFill>
                  <a:srgbClr val="FFFFFF"/>
                </a:solidFill>
                <a:latin typeface="ArialMT"/>
              </a:rPr>
              <a:t>О	Выд</a:t>
            </a:r>
            <a:r>
              <a:rPr lang="en-US" sz="998" spc="-32" dirty="0">
                <a:solidFill>
                  <a:srgbClr val="FFFFFF"/>
                </a:solidFill>
                <a:latin typeface="ArialMT"/>
              </a:rPr>
              <a:t>е</a:t>
            </a:r>
            <a:r>
              <a:rPr lang="en-US" sz="998" dirty="0">
                <a:solidFill>
                  <a:srgbClr val="FFFFFF"/>
                </a:solidFill>
                <a:latin typeface="ArialMT"/>
              </a:rPr>
              <a:t>ление</a:t>
            </a:r>
            <a:r>
              <a:rPr lang="en-US" sz="998" spc="-8" dirty="0">
                <a:solidFill>
                  <a:srgbClr val="FFFFFF"/>
                </a:solidFill>
                <a:latin typeface="ArialMT"/>
              </a:rPr>
              <a:t> </a:t>
            </a:r>
            <a:r>
              <a:rPr lang="en-US" sz="998" dirty="0">
                <a:solidFill>
                  <a:srgbClr val="FFFFFF"/>
                </a:solidFill>
                <a:latin typeface="ArialMT"/>
              </a:rPr>
              <a:t>гран</a:t>
            </a:r>
            <a:r>
              <a:rPr lang="en-US" sz="998" spc="-10" dirty="0">
                <a:solidFill>
                  <a:srgbClr val="FFFFFF"/>
                </a:solidFill>
                <a:latin typeface="ArialMT"/>
              </a:rPr>
              <a:t>т</a:t>
            </a:r>
            <a:r>
              <a:rPr lang="en-US" sz="998" dirty="0">
                <a:solidFill>
                  <a:srgbClr val="FFFFFF"/>
                </a:solidFill>
                <a:latin typeface="ArialMT"/>
              </a:rPr>
              <a:t>а</a:t>
            </a:r>
          </a:p>
        </p:txBody>
      </p:sp>
      <p:sp>
        <p:nvSpPr>
          <p:cNvPr id="230" name="Rectangle 230"/>
          <p:cNvSpPr/>
          <p:nvPr/>
        </p:nvSpPr>
        <p:spPr>
          <a:xfrm rot="-5400000">
            <a:off x="6161151" y="3545381"/>
            <a:ext cx="670825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dirty="0">
                <a:solidFill>
                  <a:srgbClr val="7F7F7F"/>
                </a:solidFill>
                <a:latin typeface="Arial"/>
              </a:rPr>
              <a:t>202</a:t>
            </a:r>
            <a:r>
              <a:rPr lang="en-US" spc="504" dirty="0">
                <a:solidFill>
                  <a:srgbClr val="7F7F7F"/>
                </a:solidFill>
                <a:latin typeface="Arial"/>
              </a:rPr>
              <a:t>1</a:t>
            </a:r>
            <a:r>
              <a:rPr lang="en-US" spc="-216" dirty="0">
                <a:solidFill>
                  <a:srgbClr val="7F7F7F"/>
                </a:solidFill>
                <a:latin typeface="ArialMT"/>
              </a:rPr>
              <a:t>г</a:t>
            </a:r>
            <a:r>
              <a:rPr lang="en-US" dirty="0">
                <a:solidFill>
                  <a:srgbClr val="7F7F7F"/>
                </a:solidFill>
                <a:latin typeface="ArialMT"/>
              </a:rPr>
              <a:t>.</a:t>
            </a:r>
          </a:p>
        </p:txBody>
      </p:sp>
      <p:sp>
        <p:nvSpPr>
          <p:cNvPr id="231" name="Rectangle 231"/>
          <p:cNvSpPr/>
          <p:nvPr/>
        </p:nvSpPr>
        <p:spPr>
          <a:xfrm>
            <a:off x="6757607" y="2798131"/>
            <a:ext cx="1214500" cy="127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827" b="1" dirty="0">
                <a:solidFill>
                  <a:srgbClr val="FFFFFF"/>
                </a:solidFill>
                <a:latin typeface="Arial-BoldMT"/>
              </a:rPr>
              <a:t>Ян</a:t>
            </a:r>
            <a:r>
              <a:rPr lang="en-US" sz="827" b="1" spc="1931" dirty="0">
                <a:solidFill>
                  <a:srgbClr val="FFFFFF"/>
                </a:solidFill>
                <a:latin typeface="Arial-BoldMT"/>
              </a:rPr>
              <a:t>в</a:t>
            </a:r>
            <a:r>
              <a:rPr lang="en-US" sz="827" b="1" dirty="0">
                <a:solidFill>
                  <a:srgbClr val="FFFFFF"/>
                </a:solidFill>
                <a:latin typeface="Arial-BoldMT"/>
              </a:rPr>
              <a:t>Фев</a:t>
            </a:r>
            <a:r>
              <a:rPr lang="en-US" sz="827" b="1" spc="1702" dirty="0">
                <a:solidFill>
                  <a:srgbClr val="FFFFFF"/>
                </a:solidFill>
                <a:latin typeface="Arial-BoldMT"/>
              </a:rPr>
              <a:t>р</a:t>
            </a:r>
            <a:r>
              <a:rPr lang="en-US" sz="827" b="1" dirty="0">
                <a:solidFill>
                  <a:srgbClr val="FFFFFF"/>
                </a:solidFill>
                <a:latin typeface="Arial-BoldMT"/>
              </a:rPr>
              <a:t>Март</a:t>
            </a:r>
          </a:p>
        </p:txBody>
      </p:sp>
      <p:sp>
        <p:nvSpPr>
          <p:cNvPr id="232" name="Rectangle 232"/>
          <p:cNvSpPr/>
          <p:nvPr/>
        </p:nvSpPr>
        <p:spPr>
          <a:xfrm>
            <a:off x="6757607" y="3693100"/>
            <a:ext cx="1214500" cy="127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827" b="1" dirty="0">
                <a:solidFill>
                  <a:srgbClr val="FFFFFF"/>
                </a:solidFill>
                <a:latin typeface="Arial-BoldMT"/>
              </a:rPr>
              <a:t>Ян</a:t>
            </a:r>
            <a:r>
              <a:rPr lang="en-US" sz="827" b="1" spc="1931" dirty="0">
                <a:solidFill>
                  <a:srgbClr val="FFFFFF"/>
                </a:solidFill>
                <a:latin typeface="Arial-BoldMT"/>
              </a:rPr>
              <a:t>в</a:t>
            </a:r>
            <a:r>
              <a:rPr lang="en-US" sz="827" b="1" dirty="0">
                <a:solidFill>
                  <a:srgbClr val="FFFFFF"/>
                </a:solidFill>
                <a:latin typeface="Arial-BoldMT"/>
              </a:rPr>
              <a:t>Фев</a:t>
            </a:r>
            <a:r>
              <a:rPr lang="en-US" sz="827" b="1" spc="1702" dirty="0">
                <a:solidFill>
                  <a:srgbClr val="FFFFFF"/>
                </a:solidFill>
                <a:latin typeface="Arial-BoldMT"/>
              </a:rPr>
              <a:t>р</a:t>
            </a:r>
            <a:r>
              <a:rPr lang="en-US" sz="827" b="1" dirty="0">
                <a:solidFill>
                  <a:srgbClr val="FFFFFF"/>
                </a:solidFill>
                <a:latin typeface="Arial-BoldMT"/>
              </a:rPr>
              <a:t>Март</a:t>
            </a:r>
          </a:p>
        </p:txBody>
      </p:sp>
      <p:sp>
        <p:nvSpPr>
          <p:cNvPr id="233" name="Rectangle 233"/>
          <p:cNvSpPr/>
          <p:nvPr/>
        </p:nvSpPr>
        <p:spPr>
          <a:xfrm>
            <a:off x="6757607" y="4531300"/>
            <a:ext cx="1214500" cy="127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827" b="1" dirty="0">
                <a:solidFill>
                  <a:srgbClr val="FFFFFF"/>
                </a:solidFill>
                <a:latin typeface="Arial-BoldMT"/>
              </a:rPr>
              <a:t>Ян</a:t>
            </a:r>
            <a:r>
              <a:rPr lang="en-US" sz="827" b="1" spc="1931" dirty="0">
                <a:solidFill>
                  <a:srgbClr val="FFFFFF"/>
                </a:solidFill>
                <a:latin typeface="Arial-BoldMT"/>
              </a:rPr>
              <a:t>в</a:t>
            </a:r>
            <a:r>
              <a:rPr lang="en-US" sz="827" b="1" dirty="0">
                <a:solidFill>
                  <a:srgbClr val="FFFFFF"/>
                </a:solidFill>
                <a:latin typeface="Arial-BoldMT"/>
              </a:rPr>
              <a:t>Фев</a:t>
            </a:r>
            <a:r>
              <a:rPr lang="en-US" sz="827" b="1" spc="1702" dirty="0">
                <a:solidFill>
                  <a:srgbClr val="FFFFFF"/>
                </a:solidFill>
                <a:latin typeface="Arial-BoldMT"/>
              </a:rPr>
              <a:t>р</a:t>
            </a:r>
            <a:r>
              <a:rPr lang="en-US" sz="827" b="1" dirty="0">
                <a:solidFill>
                  <a:srgbClr val="FFFFFF"/>
                </a:solidFill>
                <a:latin typeface="Arial-BoldMT"/>
              </a:rPr>
              <a:t>Март</a:t>
            </a:r>
          </a:p>
        </p:txBody>
      </p:sp>
      <p:sp>
        <p:nvSpPr>
          <p:cNvPr id="234" name="Rectangle 234"/>
          <p:cNvSpPr/>
          <p:nvPr/>
        </p:nvSpPr>
        <p:spPr>
          <a:xfrm>
            <a:off x="5035392" y="4905291"/>
            <a:ext cx="1838837" cy="1551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tabLst>
                <a:tab pos="721423" algn="l"/>
              </a:tabLst>
            </a:pPr>
            <a:r>
              <a:rPr lang="en-US" sz="998" dirty="0">
                <a:solidFill>
                  <a:srgbClr val="FFFFFF"/>
                </a:solidFill>
                <a:latin typeface="ArialMT"/>
              </a:rPr>
              <a:t>Г</a:t>
            </a:r>
            <a:r>
              <a:rPr lang="en-US" sz="998" spc="-35" dirty="0">
                <a:solidFill>
                  <a:srgbClr val="FFFFFF"/>
                </a:solidFill>
                <a:latin typeface="ArialMT"/>
              </a:rPr>
              <a:t>Т</a:t>
            </a:r>
            <a:r>
              <a:rPr lang="en-US" sz="998" dirty="0">
                <a:solidFill>
                  <a:srgbClr val="FFFFFF"/>
                </a:solidFill>
                <a:latin typeface="ArialMT"/>
              </a:rPr>
              <a:t>О	</a:t>
            </a:r>
            <a:r>
              <a:rPr lang="en-US" sz="1512" baseline="-1621" dirty="0">
                <a:solidFill>
                  <a:srgbClr val="FFFFFF"/>
                </a:solidFill>
                <a:latin typeface="ArialMT"/>
              </a:rPr>
              <a:t>Выд</a:t>
            </a:r>
            <a:r>
              <a:rPr lang="en-US" sz="1512" spc="-32" baseline="-1621" dirty="0">
                <a:solidFill>
                  <a:srgbClr val="FFFFFF"/>
                </a:solidFill>
                <a:latin typeface="ArialMT"/>
              </a:rPr>
              <a:t>е</a:t>
            </a:r>
            <a:r>
              <a:rPr lang="en-US" sz="1512" baseline="-1621" dirty="0">
                <a:solidFill>
                  <a:srgbClr val="FFFFFF"/>
                </a:solidFill>
                <a:latin typeface="ArialMT"/>
              </a:rPr>
              <a:t>ление</a:t>
            </a:r>
            <a:r>
              <a:rPr lang="en-US" sz="1512" spc="-8" baseline="-1621" dirty="0">
                <a:solidFill>
                  <a:srgbClr val="FFFFFF"/>
                </a:solidFill>
                <a:latin typeface="ArialMT"/>
              </a:rPr>
              <a:t> </a:t>
            </a:r>
            <a:r>
              <a:rPr lang="en-US" sz="1512" baseline="-1621" dirty="0">
                <a:solidFill>
                  <a:srgbClr val="FFFFFF"/>
                </a:solidFill>
                <a:latin typeface="ArialMT"/>
              </a:rPr>
              <a:t>гран</a:t>
            </a:r>
            <a:r>
              <a:rPr lang="en-US" sz="1512" spc="-10" baseline="-1621" dirty="0">
                <a:solidFill>
                  <a:srgbClr val="FFFFFF"/>
                </a:solidFill>
                <a:latin typeface="ArialMT"/>
              </a:rPr>
              <a:t>т</a:t>
            </a:r>
            <a:r>
              <a:rPr lang="en-US" sz="1512" baseline="-1621" dirty="0">
                <a:solidFill>
                  <a:srgbClr val="FFFFFF"/>
                </a:solidFill>
                <a:latin typeface="ArialMT"/>
              </a:rPr>
              <a:t>а</a:t>
            </a:r>
          </a:p>
        </p:txBody>
      </p:sp>
      <p:sp>
        <p:nvSpPr>
          <p:cNvPr id="235" name="Rectangle 235"/>
          <p:cNvSpPr/>
          <p:nvPr/>
        </p:nvSpPr>
        <p:spPr>
          <a:xfrm>
            <a:off x="5576697" y="4007597"/>
            <a:ext cx="590867" cy="30745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58876"/>
            <a:r>
              <a:rPr lang="en-US" sz="998" dirty="0">
                <a:latin typeface="ArialMT"/>
              </a:rPr>
              <a:t>КУГ</a:t>
            </a:r>
            <a:r>
              <a:rPr lang="en-US" sz="998" dirty="0">
                <a:latin typeface="Arial"/>
              </a:rPr>
              <a:t>/</a:t>
            </a:r>
          </a:p>
          <a:p>
            <a:pPr>
              <a:lnSpc>
                <a:spcPts val="1196"/>
              </a:lnSpc>
            </a:pPr>
            <a:r>
              <a:rPr lang="en-US" sz="998" spc="-61" dirty="0">
                <a:latin typeface="ArialMT"/>
              </a:rPr>
              <a:t>Пра</a:t>
            </a:r>
            <a:r>
              <a:rPr lang="en-US" sz="998" spc="-89" dirty="0">
                <a:latin typeface="ArialMT"/>
              </a:rPr>
              <a:t>в</a:t>
            </a:r>
            <a:r>
              <a:rPr lang="en-US" sz="998" spc="-59" dirty="0">
                <a:latin typeface="ArialMT"/>
              </a:rPr>
              <a:t>л</a:t>
            </a:r>
            <a:r>
              <a:rPr lang="en-US" sz="998" spc="-70" dirty="0">
                <a:latin typeface="ArialMT"/>
              </a:rPr>
              <a:t>е</a:t>
            </a:r>
            <a:r>
              <a:rPr lang="en-US" sz="998" spc="-65" dirty="0">
                <a:latin typeface="ArialMT"/>
              </a:rPr>
              <a:t>н</a:t>
            </a:r>
            <a:r>
              <a:rPr lang="en-US" sz="998" spc="-64" dirty="0">
                <a:latin typeface="ArialMT"/>
              </a:rPr>
              <a:t>и</a:t>
            </a:r>
            <a:r>
              <a:rPr lang="en-US" sz="998" dirty="0">
                <a:latin typeface="ArialMT"/>
              </a:rPr>
              <a:t>е</a:t>
            </a:r>
          </a:p>
        </p:txBody>
      </p:sp>
      <p:sp>
        <p:nvSpPr>
          <p:cNvPr id="236" name="Rectangle 236"/>
          <p:cNvSpPr/>
          <p:nvPr/>
        </p:nvSpPr>
        <p:spPr>
          <a:xfrm>
            <a:off x="6341173" y="4024256"/>
            <a:ext cx="685893" cy="2795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900" dirty="0">
                <a:latin typeface="ArialMT"/>
              </a:rPr>
              <a:t>П</a:t>
            </a:r>
            <a:r>
              <a:rPr lang="en-US" sz="900" spc="-14" dirty="0">
                <a:latin typeface="ArialMT"/>
              </a:rPr>
              <a:t>о</a:t>
            </a:r>
            <a:r>
              <a:rPr lang="en-US" sz="900" dirty="0">
                <a:latin typeface="ArialMT"/>
              </a:rPr>
              <a:t>дписание </a:t>
            </a:r>
          </a:p>
          <a:p>
            <a:pPr marL="150876">
              <a:lnSpc>
                <a:spcPts val="1079"/>
              </a:lnSpc>
            </a:pPr>
            <a:r>
              <a:rPr lang="en-US" sz="900" dirty="0">
                <a:latin typeface="ArialMT"/>
              </a:rPr>
              <a:t>гран</a:t>
            </a:r>
            <a:r>
              <a:rPr lang="en-US" sz="900" spc="-9" dirty="0">
                <a:latin typeface="ArialMT"/>
              </a:rPr>
              <a:t>т</a:t>
            </a:r>
            <a:r>
              <a:rPr lang="en-US" sz="900" dirty="0">
                <a:latin typeface="ArialMT"/>
              </a:rPr>
              <a:t>а</a:t>
            </a:r>
          </a:p>
        </p:txBody>
      </p:sp>
      <p:sp>
        <p:nvSpPr>
          <p:cNvPr id="237" name="Rectangle 237"/>
          <p:cNvSpPr/>
          <p:nvPr/>
        </p:nvSpPr>
        <p:spPr>
          <a:xfrm>
            <a:off x="7329107" y="4827605"/>
            <a:ext cx="590867" cy="30745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59162"/>
            <a:r>
              <a:rPr lang="en-US" sz="998" dirty="0">
                <a:latin typeface="ArialMT"/>
              </a:rPr>
              <a:t>КУГ</a:t>
            </a:r>
            <a:r>
              <a:rPr lang="en-US" sz="998" dirty="0">
                <a:latin typeface="Arial"/>
              </a:rPr>
              <a:t>/</a:t>
            </a:r>
          </a:p>
          <a:p>
            <a:pPr>
              <a:lnSpc>
                <a:spcPts val="1196"/>
              </a:lnSpc>
            </a:pPr>
            <a:r>
              <a:rPr lang="en-US" sz="998" spc="-61" dirty="0">
                <a:latin typeface="ArialMT"/>
              </a:rPr>
              <a:t>Пра</a:t>
            </a:r>
            <a:r>
              <a:rPr lang="en-US" sz="998" spc="-89" dirty="0">
                <a:latin typeface="ArialMT"/>
              </a:rPr>
              <a:t>в</a:t>
            </a:r>
            <a:r>
              <a:rPr lang="en-US" sz="998" spc="-59" dirty="0">
                <a:latin typeface="ArialMT"/>
              </a:rPr>
              <a:t>л</a:t>
            </a:r>
            <a:r>
              <a:rPr lang="en-US" sz="998" spc="-70" dirty="0">
                <a:latin typeface="ArialMT"/>
              </a:rPr>
              <a:t>е</a:t>
            </a:r>
            <a:r>
              <a:rPr lang="en-US" sz="998" spc="-65" dirty="0">
                <a:latin typeface="ArialMT"/>
              </a:rPr>
              <a:t>н</a:t>
            </a:r>
            <a:r>
              <a:rPr lang="en-US" sz="998" spc="-64" dirty="0">
                <a:latin typeface="ArialMT"/>
              </a:rPr>
              <a:t>и</a:t>
            </a:r>
            <a:r>
              <a:rPr lang="en-US" sz="998" dirty="0">
                <a:latin typeface="ArialMT"/>
              </a:rPr>
              <a:t>е</a:t>
            </a:r>
          </a:p>
        </p:txBody>
      </p:sp>
    </p:spTree>
    <p:extLst>
      <p:ext uri="{BB962C8B-B14F-4D97-AF65-F5344CB8AC3E}">
        <p14:creationId xmlns:p14="http://schemas.microsoft.com/office/powerpoint/2010/main" val="11448011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Freeform 100"/>
          <p:cNvSpPr/>
          <p:nvPr/>
        </p:nvSpPr>
        <p:spPr>
          <a:xfrm>
            <a:off x="0" y="857250"/>
            <a:ext cx="9144000" cy="51435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1" name="Picture 101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8893" y="5602987"/>
            <a:ext cx="1072133" cy="128015"/>
          </a:xfrm>
          <a:prstGeom prst="rect">
            <a:avLst/>
          </a:prstGeom>
          <a:noFill/>
          <a:extLst/>
        </p:spPr>
      </p:pic>
      <p:sp>
        <p:nvSpPr>
          <p:cNvPr id="102" name="Freeform 102"/>
          <p:cNvSpPr/>
          <p:nvPr/>
        </p:nvSpPr>
        <p:spPr>
          <a:xfrm>
            <a:off x="8375928" y="1146844"/>
            <a:ext cx="629193" cy="421056"/>
          </a:xfrm>
          <a:custGeom>
            <a:avLst/>
            <a:gdLst/>
            <a:ahLst/>
            <a:cxnLst/>
            <a:rect l="0" t="0" r="0" b="0"/>
            <a:pathLst>
              <a:path w="134112" h="89916">
                <a:moveTo>
                  <a:pt x="124968" y="0"/>
                </a:moveTo>
                <a:lnTo>
                  <a:pt x="124968" y="74676"/>
                </a:lnTo>
                <a:lnTo>
                  <a:pt x="9145" y="74676"/>
                </a:lnTo>
                <a:lnTo>
                  <a:pt x="9145" y="0"/>
                </a:lnTo>
                <a:lnTo>
                  <a:pt x="0" y="0"/>
                </a:lnTo>
                <a:lnTo>
                  <a:pt x="0" y="85344"/>
                </a:lnTo>
                <a:lnTo>
                  <a:pt x="53340" y="85344"/>
                </a:lnTo>
                <a:cubicBezTo>
                  <a:pt x="53340" y="87935"/>
                  <a:pt x="55322" y="89916"/>
                  <a:pt x="57912" y="89916"/>
                </a:cubicBezTo>
                <a:lnTo>
                  <a:pt x="76201" y="89916"/>
                </a:lnTo>
                <a:cubicBezTo>
                  <a:pt x="78791" y="89916"/>
                  <a:pt x="80773" y="87935"/>
                  <a:pt x="80773" y="85344"/>
                </a:cubicBezTo>
                <a:lnTo>
                  <a:pt x="134112" y="85344"/>
                </a:lnTo>
                <a:lnTo>
                  <a:pt x="134112" y="0"/>
                </a:lnTo>
                <a:lnTo>
                  <a:pt x="124968" y="0"/>
                </a:lnTo>
                <a:close/>
              </a:path>
            </a:pathLst>
          </a:custGeom>
          <a:solidFill>
            <a:srgbClr val="003F72">
              <a:alpha val="100000"/>
            </a:srgbClr>
          </a:solidFill>
          <a:ln w="792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3" name="Picture 10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47428" y="1104025"/>
            <a:ext cx="486194" cy="363964"/>
          </a:xfrm>
          <a:prstGeom prst="rect">
            <a:avLst/>
          </a:prstGeom>
          <a:noFill/>
          <a:extLst/>
        </p:spPr>
      </p:pic>
      <p:sp>
        <p:nvSpPr>
          <p:cNvPr id="104" name="Freeform 104"/>
          <p:cNvSpPr/>
          <p:nvPr/>
        </p:nvSpPr>
        <p:spPr>
          <a:xfrm>
            <a:off x="8747724" y="1218209"/>
            <a:ext cx="100099" cy="21410"/>
          </a:xfrm>
          <a:custGeom>
            <a:avLst/>
            <a:gdLst/>
            <a:ahLst/>
            <a:cxnLst/>
            <a:rect l="0" t="0" r="0" b="0"/>
            <a:pathLst>
              <a:path w="21336" h="4572">
                <a:moveTo>
                  <a:pt x="0" y="4572"/>
                </a:moveTo>
                <a:lnTo>
                  <a:pt x="21336" y="4572"/>
                </a:lnTo>
                <a:lnTo>
                  <a:pt x="21336" y="0"/>
                </a:lnTo>
                <a:lnTo>
                  <a:pt x="0" y="0"/>
                </a:lnTo>
                <a:lnTo>
                  <a:pt x="0" y="4572"/>
                </a:lnTo>
                <a:close/>
              </a:path>
            </a:pathLst>
          </a:custGeom>
          <a:solidFill>
            <a:srgbClr val="003F72">
              <a:alpha val="100000"/>
            </a:srgbClr>
          </a:solidFill>
          <a:ln w="792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" name="Freeform 105"/>
          <p:cNvSpPr/>
          <p:nvPr/>
        </p:nvSpPr>
        <p:spPr>
          <a:xfrm>
            <a:off x="8747724" y="1261029"/>
            <a:ext cx="100099" cy="21410"/>
          </a:xfrm>
          <a:custGeom>
            <a:avLst/>
            <a:gdLst/>
            <a:ahLst/>
            <a:cxnLst/>
            <a:rect l="0" t="0" r="0" b="0"/>
            <a:pathLst>
              <a:path w="21336" h="4572">
                <a:moveTo>
                  <a:pt x="0" y="4572"/>
                </a:moveTo>
                <a:lnTo>
                  <a:pt x="21336" y="4572"/>
                </a:lnTo>
                <a:lnTo>
                  <a:pt x="21336" y="0"/>
                </a:lnTo>
                <a:lnTo>
                  <a:pt x="0" y="0"/>
                </a:lnTo>
                <a:lnTo>
                  <a:pt x="0" y="4572"/>
                </a:lnTo>
                <a:close/>
              </a:path>
            </a:pathLst>
          </a:custGeom>
          <a:solidFill>
            <a:srgbClr val="003F72">
              <a:alpha val="100000"/>
            </a:srgbClr>
          </a:solidFill>
          <a:ln w="792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" name="Freeform 106"/>
          <p:cNvSpPr/>
          <p:nvPr/>
        </p:nvSpPr>
        <p:spPr>
          <a:xfrm>
            <a:off x="8747724" y="1303848"/>
            <a:ext cx="69355" cy="21410"/>
          </a:xfrm>
          <a:custGeom>
            <a:avLst/>
            <a:gdLst/>
            <a:ahLst/>
            <a:cxnLst/>
            <a:rect l="0" t="0" r="0" b="0"/>
            <a:pathLst>
              <a:path w="14783" h="4572">
                <a:moveTo>
                  <a:pt x="0" y="0"/>
                </a:moveTo>
                <a:lnTo>
                  <a:pt x="14783" y="0"/>
                </a:lnTo>
                <a:lnTo>
                  <a:pt x="14783" y="4572"/>
                </a:lnTo>
                <a:lnTo>
                  <a:pt x="0" y="4572"/>
                </a:lnTo>
                <a:close/>
              </a:path>
            </a:pathLst>
          </a:custGeom>
          <a:solidFill>
            <a:srgbClr val="003F72">
              <a:alpha val="100000"/>
            </a:srgbClr>
          </a:solidFill>
          <a:ln w="792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7" name="Picture 107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29275" y="2048256"/>
            <a:ext cx="1363599" cy="1924812"/>
          </a:xfrm>
          <a:prstGeom prst="rect">
            <a:avLst/>
          </a:prstGeom>
          <a:noFill/>
          <a:extLst/>
        </p:spPr>
      </p:pic>
      <p:pic>
        <p:nvPicPr>
          <p:cNvPr id="108" name="Picture 108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6904" y="2051685"/>
            <a:ext cx="1364741" cy="1924812"/>
          </a:xfrm>
          <a:prstGeom prst="rect">
            <a:avLst/>
          </a:prstGeom>
          <a:noFill/>
          <a:extLst/>
        </p:spPr>
      </p:pic>
      <p:pic>
        <p:nvPicPr>
          <p:cNvPr id="109" name="Picture 109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83355" y="2048256"/>
            <a:ext cx="1363599" cy="1928241"/>
          </a:xfrm>
          <a:prstGeom prst="rect">
            <a:avLst/>
          </a:prstGeom>
          <a:noFill/>
          <a:extLst/>
        </p:spPr>
      </p:pic>
      <p:pic>
        <p:nvPicPr>
          <p:cNvPr id="110" name="Picture 110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29475" y="2048256"/>
            <a:ext cx="1363599" cy="1924812"/>
          </a:xfrm>
          <a:prstGeom prst="rect">
            <a:avLst/>
          </a:prstGeom>
          <a:noFill/>
          <a:extLst/>
        </p:spPr>
      </p:pic>
      <p:pic>
        <p:nvPicPr>
          <p:cNvPr id="111" name="Picture 111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79700" y="2048256"/>
            <a:ext cx="1363599" cy="1924812"/>
          </a:xfrm>
          <a:prstGeom prst="rect">
            <a:avLst/>
          </a:prstGeom>
          <a:noFill/>
          <a:extLst/>
        </p:spPr>
      </p:pic>
      <p:sp>
        <p:nvSpPr>
          <p:cNvPr id="112" name="Rectangle 112"/>
          <p:cNvSpPr/>
          <p:nvPr/>
        </p:nvSpPr>
        <p:spPr>
          <a:xfrm>
            <a:off x="8737092" y="5570297"/>
            <a:ext cx="128240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900" dirty="0">
                <a:solidFill>
                  <a:srgbClr val="808080"/>
                </a:solidFill>
                <a:latin typeface="Arial"/>
              </a:rPr>
              <a:t>21</a:t>
            </a:r>
          </a:p>
        </p:txBody>
      </p:sp>
      <p:sp>
        <p:nvSpPr>
          <p:cNvPr id="113" name="Rectangle 113"/>
          <p:cNvSpPr/>
          <p:nvPr/>
        </p:nvSpPr>
        <p:spPr>
          <a:xfrm>
            <a:off x="278664" y="1032321"/>
            <a:ext cx="3457421" cy="5514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2250" dirty="0">
                <a:solidFill>
                  <a:srgbClr val="003F72"/>
                </a:solidFill>
                <a:latin typeface="ArialMT"/>
              </a:rPr>
              <a:t>Доп</a:t>
            </a:r>
            <a:r>
              <a:rPr lang="en-US" sz="2250" spc="-49" dirty="0">
                <a:solidFill>
                  <a:srgbClr val="003F72"/>
                </a:solidFill>
                <a:latin typeface="ArialMT"/>
              </a:rPr>
              <a:t>о</a:t>
            </a:r>
            <a:r>
              <a:rPr lang="en-US" sz="2250" dirty="0">
                <a:solidFill>
                  <a:srgbClr val="003F72"/>
                </a:solidFill>
                <a:latin typeface="ArialMT"/>
              </a:rPr>
              <a:t>лни</a:t>
            </a:r>
            <a:r>
              <a:rPr lang="en-US" sz="2250" spc="-17" dirty="0">
                <a:solidFill>
                  <a:srgbClr val="003F72"/>
                </a:solidFill>
                <a:latin typeface="ArialMT"/>
              </a:rPr>
              <a:t>т</a:t>
            </a:r>
            <a:r>
              <a:rPr lang="en-US" sz="2250" spc="-71" dirty="0">
                <a:solidFill>
                  <a:srgbClr val="003F72"/>
                </a:solidFill>
                <a:latin typeface="ArialMT"/>
              </a:rPr>
              <a:t>е</a:t>
            </a:r>
            <a:r>
              <a:rPr lang="en-US" sz="2250" dirty="0">
                <a:solidFill>
                  <a:srgbClr val="003F72"/>
                </a:solidFill>
                <a:latin typeface="ArialMT"/>
              </a:rPr>
              <a:t>льные рес</a:t>
            </a:r>
            <a:r>
              <a:rPr lang="en-US" sz="2250" spc="-28" dirty="0">
                <a:solidFill>
                  <a:srgbClr val="003F72"/>
                </a:solidFill>
                <a:latin typeface="ArialMT"/>
              </a:rPr>
              <a:t>у</a:t>
            </a:r>
            <a:r>
              <a:rPr lang="en-US" sz="2250" dirty="0">
                <a:solidFill>
                  <a:srgbClr val="003F72"/>
                </a:solidFill>
                <a:latin typeface="ArialMT"/>
              </a:rPr>
              <a:t>рсы</a:t>
            </a:r>
          </a:p>
          <a:p>
            <a:pPr>
              <a:lnSpc>
                <a:spcPts val="1634"/>
              </a:lnSpc>
            </a:pPr>
            <a:r>
              <a:rPr lang="en-US" sz="1503" dirty="0">
                <a:solidFill>
                  <a:srgbClr val="003F72"/>
                </a:solidFill>
                <a:latin typeface="ArialMT"/>
              </a:rPr>
              <a:t>Пу</a:t>
            </a:r>
            <a:r>
              <a:rPr lang="en-US" sz="1503" spc="-60" dirty="0">
                <a:solidFill>
                  <a:srgbClr val="003F72"/>
                </a:solidFill>
                <a:latin typeface="ArialMT"/>
              </a:rPr>
              <a:t>б</a:t>
            </a:r>
            <a:r>
              <a:rPr lang="en-US" sz="1503" dirty="0">
                <a:solidFill>
                  <a:srgbClr val="003F72"/>
                </a:solidFill>
                <a:latin typeface="ArialMT"/>
              </a:rPr>
              <a:t>ликации</a:t>
            </a:r>
          </a:p>
        </p:txBody>
      </p:sp>
      <p:sp>
        <p:nvSpPr>
          <p:cNvPr id="115" name="Rectangle 115"/>
          <p:cNvSpPr/>
          <p:nvPr/>
        </p:nvSpPr>
        <p:spPr>
          <a:xfrm>
            <a:off x="312267" y="4230015"/>
            <a:ext cx="1558696" cy="41293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1350" dirty="0">
                <a:solidFill>
                  <a:srgbClr val="404040"/>
                </a:solidFill>
                <a:latin typeface="ArialMT"/>
              </a:rPr>
              <a:t>Час</a:t>
            </a:r>
            <a:r>
              <a:rPr lang="en-US" sz="1350" spc="-14" dirty="0">
                <a:solidFill>
                  <a:srgbClr val="404040"/>
                </a:solidFill>
                <a:latin typeface="ArialMT"/>
              </a:rPr>
              <a:t>т</a:t>
            </a:r>
            <a:r>
              <a:rPr lang="en-US" sz="1350" dirty="0">
                <a:solidFill>
                  <a:srgbClr val="404040"/>
                </a:solidFill>
                <a:latin typeface="ArialMT"/>
              </a:rPr>
              <a:t>о зада</a:t>
            </a:r>
            <a:r>
              <a:rPr lang="en-US" sz="1350" spc="-14" dirty="0">
                <a:solidFill>
                  <a:srgbClr val="404040"/>
                </a:solidFill>
                <a:latin typeface="ArialMT"/>
              </a:rPr>
              <a:t>в</a:t>
            </a:r>
            <a:r>
              <a:rPr lang="en-US" sz="1350" dirty="0">
                <a:solidFill>
                  <a:srgbClr val="404040"/>
                </a:solidFill>
                <a:latin typeface="ArialMT"/>
              </a:rPr>
              <a:t>аемые </a:t>
            </a:r>
          </a:p>
          <a:p>
            <a:pPr marL="162306">
              <a:lnSpc>
                <a:spcPts val="1620"/>
              </a:lnSpc>
            </a:pPr>
            <a:r>
              <a:rPr lang="en-US" sz="1350" spc="-14" dirty="0">
                <a:solidFill>
                  <a:srgbClr val="404040"/>
                </a:solidFill>
                <a:latin typeface="ArialMT"/>
              </a:rPr>
              <a:t>в</a:t>
            </a:r>
            <a:r>
              <a:rPr lang="en-US" sz="1350" dirty="0">
                <a:solidFill>
                  <a:srgbClr val="404040"/>
                </a:solidFill>
                <a:latin typeface="ArialMT"/>
              </a:rPr>
              <a:t>опросы: Цикл </a:t>
            </a:r>
          </a:p>
        </p:txBody>
      </p:sp>
      <p:sp>
        <p:nvSpPr>
          <p:cNvPr id="116" name="Rectangle 116"/>
          <p:cNvSpPr/>
          <p:nvPr/>
        </p:nvSpPr>
        <p:spPr>
          <a:xfrm>
            <a:off x="261975" y="4641495"/>
            <a:ext cx="1660198" cy="41293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1350" dirty="0">
                <a:solidFill>
                  <a:srgbClr val="404040"/>
                </a:solidFill>
                <a:latin typeface="ArialMT"/>
              </a:rPr>
              <a:t>финансиро</a:t>
            </a:r>
            <a:r>
              <a:rPr lang="en-US" sz="1350" spc="-14" dirty="0">
                <a:solidFill>
                  <a:srgbClr val="404040"/>
                </a:solidFill>
                <a:latin typeface="ArialMT"/>
              </a:rPr>
              <a:t>в</a:t>
            </a:r>
            <a:r>
              <a:rPr lang="en-US" sz="1350" dirty="0">
                <a:solidFill>
                  <a:srgbClr val="404040"/>
                </a:solidFill>
                <a:latin typeface="ArialMT"/>
              </a:rPr>
              <a:t>ания на </a:t>
            </a:r>
          </a:p>
          <a:p>
            <a:pPr marL="290322">
              <a:lnSpc>
                <a:spcPts val="1619"/>
              </a:lnSpc>
            </a:pPr>
            <a:r>
              <a:rPr lang="en-US" sz="1350" dirty="0">
                <a:solidFill>
                  <a:srgbClr val="404040"/>
                </a:solidFill>
                <a:latin typeface="Arial"/>
              </a:rPr>
              <a:t>2020-202</a:t>
            </a:r>
            <a:r>
              <a:rPr lang="en-US" sz="1350" spc="392" dirty="0">
                <a:solidFill>
                  <a:srgbClr val="404040"/>
                </a:solidFill>
                <a:latin typeface="Arial"/>
              </a:rPr>
              <a:t>2</a:t>
            </a:r>
            <a:r>
              <a:rPr lang="en-US" sz="1350" dirty="0">
                <a:solidFill>
                  <a:srgbClr val="404040"/>
                </a:solidFill>
                <a:latin typeface="ArialMT"/>
              </a:rPr>
              <a:t>г</a:t>
            </a:r>
            <a:r>
              <a:rPr lang="en-US" sz="1350" spc="-158" dirty="0">
                <a:solidFill>
                  <a:srgbClr val="404040"/>
                </a:solidFill>
                <a:latin typeface="ArialMT"/>
              </a:rPr>
              <a:t>г</a:t>
            </a:r>
            <a:r>
              <a:rPr lang="en-US" sz="1350" dirty="0">
                <a:solidFill>
                  <a:srgbClr val="404040"/>
                </a:solidFill>
                <a:latin typeface="ArialMT"/>
              </a:rPr>
              <a:t>.</a:t>
            </a:r>
          </a:p>
        </p:txBody>
      </p:sp>
      <p:sp>
        <p:nvSpPr>
          <p:cNvPr id="117" name="Rectangle 117"/>
          <p:cNvSpPr/>
          <p:nvPr/>
        </p:nvSpPr>
        <p:spPr>
          <a:xfrm>
            <a:off x="2358676" y="4238492"/>
            <a:ext cx="1062791" cy="41293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40004"/>
            <a:r>
              <a:rPr lang="en-US" sz="1350" dirty="0">
                <a:solidFill>
                  <a:srgbClr val="404040"/>
                </a:solidFill>
                <a:latin typeface="ArialMT"/>
              </a:rPr>
              <a:t>Пособие по </a:t>
            </a:r>
          </a:p>
          <a:p>
            <a:pPr>
              <a:lnSpc>
                <a:spcPts val="1620"/>
              </a:lnSpc>
            </a:pPr>
            <a:r>
              <a:rPr lang="en-US" sz="1350" dirty="0">
                <a:solidFill>
                  <a:srgbClr val="404040"/>
                </a:solidFill>
                <a:latin typeface="ArialMT"/>
              </a:rPr>
              <a:t>применению </a:t>
            </a:r>
          </a:p>
        </p:txBody>
      </p:sp>
      <p:sp>
        <p:nvSpPr>
          <p:cNvPr id="118" name="Rectangle 118"/>
          <p:cNvSpPr/>
          <p:nvPr/>
        </p:nvSpPr>
        <p:spPr>
          <a:xfrm>
            <a:off x="2063782" y="4649973"/>
            <a:ext cx="1596527" cy="20774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1350" dirty="0">
                <a:solidFill>
                  <a:srgbClr val="404040"/>
                </a:solidFill>
                <a:latin typeface="ArialMT"/>
              </a:rPr>
              <a:t>м</a:t>
            </a:r>
            <a:r>
              <a:rPr lang="en-US" sz="1350" spc="-32" dirty="0">
                <a:solidFill>
                  <a:srgbClr val="404040"/>
                </a:solidFill>
                <a:latin typeface="ArialMT"/>
              </a:rPr>
              <a:t>о</a:t>
            </a:r>
            <a:r>
              <a:rPr lang="en-US" sz="1350" dirty="0">
                <a:solidFill>
                  <a:srgbClr val="404040"/>
                </a:solidFill>
                <a:latin typeface="ArialMT"/>
              </a:rPr>
              <a:t>д</a:t>
            </a:r>
            <a:r>
              <a:rPr lang="en-US" sz="1350" spc="-44" dirty="0">
                <a:solidFill>
                  <a:srgbClr val="404040"/>
                </a:solidFill>
                <a:latin typeface="ArialMT"/>
              </a:rPr>
              <a:t>у</a:t>
            </a:r>
            <a:r>
              <a:rPr lang="en-US" sz="1350" dirty="0">
                <a:solidFill>
                  <a:srgbClr val="404040"/>
                </a:solidFill>
                <a:latin typeface="ArialMT"/>
              </a:rPr>
              <a:t>льной сис</a:t>
            </a:r>
            <a:r>
              <a:rPr lang="en-US" sz="1350" spc="-13" dirty="0">
                <a:solidFill>
                  <a:srgbClr val="404040"/>
                </a:solidFill>
                <a:latin typeface="ArialMT"/>
              </a:rPr>
              <a:t>т</a:t>
            </a:r>
            <a:r>
              <a:rPr lang="en-US" sz="1350" dirty="0">
                <a:solidFill>
                  <a:srgbClr val="404040"/>
                </a:solidFill>
                <a:latin typeface="ArialMT"/>
              </a:rPr>
              <a:t>емы</a:t>
            </a:r>
          </a:p>
        </p:txBody>
      </p:sp>
      <p:sp>
        <p:nvSpPr>
          <p:cNvPr id="119" name="Rectangle 119"/>
          <p:cNvSpPr/>
          <p:nvPr/>
        </p:nvSpPr>
        <p:spPr>
          <a:xfrm>
            <a:off x="3930110" y="4230015"/>
            <a:ext cx="1335045" cy="41293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1350" dirty="0">
                <a:solidFill>
                  <a:srgbClr val="404040"/>
                </a:solidFill>
                <a:latin typeface="ArialMT"/>
              </a:rPr>
              <a:t>Спра</a:t>
            </a:r>
            <a:r>
              <a:rPr lang="en-US" sz="1350" spc="-14" dirty="0">
                <a:solidFill>
                  <a:srgbClr val="404040"/>
                </a:solidFill>
                <a:latin typeface="ArialMT"/>
              </a:rPr>
              <a:t>в</a:t>
            </a:r>
            <a:r>
              <a:rPr lang="en-US" sz="1350" spc="-31" dirty="0">
                <a:solidFill>
                  <a:srgbClr val="404040"/>
                </a:solidFill>
                <a:latin typeface="ArialMT"/>
              </a:rPr>
              <a:t>о</a:t>
            </a:r>
            <a:r>
              <a:rPr lang="en-US" sz="1350" dirty="0">
                <a:solidFill>
                  <a:srgbClr val="404040"/>
                </a:solidFill>
                <a:latin typeface="ArialMT"/>
              </a:rPr>
              <a:t>чник для </a:t>
            </a:r>
          </a:p>
          <a:p>
            <a:pPr marL="181737">
              <a:lnSpc>
                <a:spcPts val="1620"/>
              </a:lnSpc>
            </a:pPr>
            <a:r>
              <a:rPr lang="en-US" sz="1350" dirty="0">
                <a:solidFill>
                  <a:srgbClr val="404040"/>
                </a:solidFill>
                <a:latin typeface="ArialMT"/>
              </a:rPr>
              <a:t>кандид</a:t>
            </a:r>
            <a:r>
              <a:rPr lang="en-US" sz="1350" spc="-31" dirty="0">
                <a:solidFill>
                  <a:srgbClr val="404040"/>
                </a:solidFill>
                <a:latin typeface="ArialMT"/>
              </a:rPr>
              <a:t>а</a:t>
            </a:r>
            <a:r>
              <a:rPr lang="en-US" sz="1350" spc="-14" dirty="0">
                <a:solidFill>
                  <a:srgbClr val="404040"/>
                </a:solidFill>
                <a:latin typeface="ArialMT"/>
              </a:rPr>
              <a:t>т</a:t>
            </a:r>
            <a:r>
              <a:rPr lang="en-US" sz="1350" dirty="0">
                <a:solidFill>
                  <a:srgbClr val="404040"/>
                </a:solidFill>
                <a:latin typeface="ArialMT"/>
              </a:rPr>
              <a:t>ов</a:t>
            </a:r>
          </a:p>
        </p:txBody>
      </p:sp>
      <p:sp>
        <p:nvSpPr>
          <p:cNvPr id="120" name="Rectangle 120"/>
          <p:cNvSpPr/>
          <p:nvPr/>
        </p:nvSpPr>
        <p:spPr>
          <a:xfrm>
            <a:off x="5908167" y="4238492"/>
            <a:ext cx="815929" cy="41293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1350" dirty="0">
                <a:solidFill>
                  <a:srgbClr val="404040"/>
                </a:solidFill>
                <a:latin typeface="ArialMT"/>
              </a:rPr>
              <a:t>Брошюра:</a:t>
            </a:r>
          </a:p>
          <a:p>
            <a:pPr marL="202310">
              <a:lnSpc>
                <a:spcPts val="1620"/>
              </a:lnSpc>
            </a:pPr>
            <a:r>
              <a:rPr lang="en-US" sz="1350" dirty="0">
                <a:solidFill>
                  <a:srgbClr val="404040"/>
                </a:solidFill>
                <a:latin typeface="ArialMT"/>
              </a:rPr>
              <a:t>Цикл </a:t>
            </a:r>
          </a:p>
        </p:txBody>
      </p:sp>
      <p:sp>
        <p:nvSpPr>
          <p:cNvPr id="121" name="Rectangle 121"/>
          <p:cNvSpPr/>
          <p:nvPr/>
        </p:nvSpPr>
        <p:spPr>
          <a:xfrm>
            <a:off x="5631560" y="4649973"/>
            <a:ext cx="1371658" cy="20774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1350" dirty="0">
                <a:solidFill>
                  <a:srgbClr val="404040"/>
                </a:solidFill>
                <a:latin typeface="ArialMT"/>
              </a:rPr>
              <a:t>финансиро</a:t>
            </a:r>
            <a:r>
              <a:rPr lang="en-US" sz="1350" spc="-14" dirty="0">
                <a:solidFill>
                  <a:srgbClr val="404040"/>
                </a:solidFill>
                <a:latin typeface="ArialMT"/>
              </a:rPr>
              <a:t>в</a:t>
            </a:r>
            <a:r>
              <a:rPr lang="en-US" sz="1350" dirty="0">
                <a:solidFill>
                  <a:srgbClr val="404040"/>
                </a:solidFill>
                <a:latin typeface="ArialMT"/>
              </a:rPr>
              <a:t>ания</a:t>
            </a:r>
          </a:p>
        </p:txBody>
      </p:sp>
      <p:sp>
        <p:nvSpPr>
          <p:cNvPr id="122" name="Rectangle 122"/>
          <p:cNvSpPr/>
          <p:nvPr/>
        </p:nvSpPr>
        <p:spPr>
          <a:xfrm>
            <a:off x="7182421" y="4226586"/>
            <a:ext cx="1524456" cy="82330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1350" dirty="0">
                <a:solidFill>
                  <a:srgbClr val="404040"/>
                </a:solidFill>
                <a:latin typeface="ArialMT"/>
              </a:rPr>
              <a:t>Информационные </a:t>
            </a:r>
          </a:p>
          <a:p>
            <a:pPr marL="219455">
              <a:lnSpc>
                <a:spcPts val="1620"/>
              </a:lnSpc>
            </a:pPr>
            <a:r>
              <a:rPr lang="en-US" sz="1350" dirty="0">
                <a:solidFill>
                  <a:srgbClr val="404040"/>
                </a:solidFill>
                <a:latin typeface="ArialMT"/>
              </a:rPr>
              <a:t>б</a:t>
            </a:r>
            <a:r>
              <a:rPr lang="en-US" sz="1350" spc="-21" dirty="0">
                <a:solidFill>
                  <a:srgbClr val="404040"/>
                </a:solidFill>
                <a:latin typeface="ArialMT"/>
              </a:rPr>
              <a:t>ю</a:t>
            </a:r>
            <a:r>
              <a:rPr lang="en-US" sz="1350" dirty="0">
                <a:solidFill>
                  <a:srgbClr val="404040"/>
                </a:solidFill>
                <a:latin typeface="ArialMT"/>
              </a:rPr>
              <a:t>лл</a:t>
            </a:r>
            <a:r>
              <a:rPr lang="en-US" sz="1350" spc="-48" dirty="0">
                <a:solidFill>
                  <a:srgbClr val="404040"/>
                </a:solidFill>
                <a:latin typeface="ArialMT"/>
              </a:rPr>
              <a:t>е</a:t>
            </a:r>
            <a:r>
              <a:rPr lang="en-US" sz="1350" spc="-14" dirty="0">
                <a:solidFill>
                  <a:srgbClr val="404040"/>
                </a:solidFill>
                <a:latin typeface="ArialMT"/>
              </a:rPr>
              <a:t>т</a:t>
            </a:r>
            <a:r>
              <a:rPr lang="en-US" sz="1350" dirty="0">
                <a:solidFill>
                  <a:srgbClr val="404040"/>
                </a:solidFill>
                <a:latin typeface="ArialMT"/>
              </a:rPr>
              <a:t>ени</a:t>
            </a:r>
            <a:r>
              <a:rPr lang="en-US" sz="1350" spc="-16" dirty="0">
                <a:solidFill>
                  <a:srgbClr val="404040"/>
                </a:solidFill>
                <a:latin typeface="ArialMT"/>
              </a:rPr>
              <a:t> </a:t>
            </a:r>
            <a:r>
              <a:rPr lang="en-US" sz="1350" dirty="0">
                <a:solidFill>
                  <a:srgbClr val="404040"/>
                </a:solidFill>
                <a:latin typeface="ArialMT"/>
              </a:rPr>
              <a:t>и </a:t>
            </a:r>
          </a:p>
          <a:p>
            <a:pPr marL="238887">
              <a:lnSpc>
                <a:spcPts val="1619"/>
              </a:lnSpc>
            </a:pPr>
            <a:r>
              <a:rPr lang="en-US" sz="1350" spc="-14" dirty="0">
                <a:solidFill>
                  <a:srgbClr val="404040"/>
                </a:solidFill>
                <a:latin typeface="ArialMT"/>
              </a:rPr>
              <a:t>т</a:t>
            </a:r>
            <a:r>
              <a:rPr lang="en-US" sz="1350" spc="-31" dirty="0">
                <a:solidFill>
                  <a:srgbClr val="404040"/>
                </a:solidFill>
                <a:latin typeface="ArialMT"/>
              </a:rPr>
              <a:t>е</a:t>
            </a:r>
            <a:r>
              <a:rPr lang="en-US" sz="1350" spc="-9" dirty="0">
                <a:solidFill>
                  <a:srgbClr val="404040"/>
                </a:solidFill>
                <a:latin typeface="ArialMT"/>
              </a:rPr>
              <a:t>х</a:t>
            </a:r>
            <a:r>
              <a:rPr lang="en-US" sz="1350" dirty="0">
                <a:solidFill>
                  <a:srgbClr val="404040"/>
                </a:solidFill>
                <a:latin typeface="ArialMT"/>
              </a:rPr>
              <a:t>нические </a:t>
            </a:r>
          </a:p>
          <a:p>
            <a:pPr marL="419480">
              <a:lnSpc>
                <a:spcPts val="1620"/>
              </a:lnSpc>
            </a:pPr>
            <a:r>
              <a:rPr lang="en-US" sz="1352" dirty="0">
                <a:solidFill>
                  <a:srgbClr val="404040"/>
                </a:solidFill>
                <a:latin typeface="ArialMT"/>
              </a:rPr>
              <a:t>записки </a:t>
            </a:r>
          </a:p>
        </p:txBody>
      </p:sp>
    </p:spTree>
    <p:extLst>
      <p:ext uri="{BB962C8B-B14F-4D97-AF65-F5344CB8AC3E}">
        <p14:creationId xmlns:p14="http://schemas.microsoft.com/office/powerpoint/2010/main" val="37443239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riends Clip Art - ClipArt Bes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357047"/>
            <a:ext cx="5857038" cy="546173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00200"/>
            <a:ext cx="8219256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Благодарю</a:t>
            </a:r>
          </a:p>
          <a:p>
            <a:pPr marL="0" indent="0">
              <a:buNone/>
            </a:pPr>
            <a:r>
              <a:rPr lang="ru-RU" dirty="0" smtClean="0"/>
              <a:t> за</a:t>
            </a:r>
          </a:p>
          <a:p>
            <a:pPr marL="0" indent="0">
              <a:buNone/>
            </a:pPr>
            <a:r>
              <a:rPr lang="ru-RU" dirty="0" smtClean="0"/>
              <a:t>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3358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772400" cy="609600"/>
          </a:xfrm>
        </p:spPr>
        <p:txBody>
          <a:bodyPr/>
          <a:lstStyle/>
          <a:p>
            <a:pPr algn="ctr"/>
            <a:r>
              <a:rPr lang="ru-RU" sz="3200" dirty="0" smtClean="0">
                <a:latin typeface="+mn-lt"/>
              </a:rPr>
              <a:t>Общая информация</a:t>
            </a:r>
            <a:endParaRPr lang="ru-RU" sz="32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052736"/>
            <a:ext cx="8003232" cy="5616624"/>
          </a:xfrm>
        </p:spPr>
        <p:txBody>
          <a:bodyPr/>
          <a:lstStyle/>
          <a:p>
            <a:r>
              <a:rPr lang="ru-RU" sz="2800" dirty="0"/>
              <a:t>Право на дополнительный 1 000 000 долларов </a:t>
            </a:r>
            <a:r>
              <a:rPr lang="ru-RU" sz="2800" dirty="0" smtClean="0"/>
              <a:t>в рамках каталитического финансирования - интегрированный </a:t>
            </a:r>
            <a:r>
              <a:rPr lang="ru-RU" sz="2800" dirty="0"/>
              <a:t>запрос</a:t>
            </a:r>
          </a:p>
          <a:p>
            <a:r>
              <a:rPr lang="ru-RU" sz="2800" dirty="0" smtClean="0"/>
              <a:t>PAAR (</a:t>
            </a:r>
            <a:r>
              <a:rPr lang="ru-RU" sz="2800" dirty="0" err="1" smtClean="0"/>
              <a:t>приоретизированный</a:t>
            </a:r>
            <a:r>
              <a:rPr lang="ru-RU" sz="2800" dirty="0" smtClean="0"/>
              <a:t> запрос на сверх выделенную сумму) –интегрированный запрос</a:t>
            </a:r>
            <a:endParaRPr lang="en-US" sz="2800" dirty="0" smtClean="0"/>
          </a:p>
          <a:p>
            <a:r>
              <a:rPr lang="ru-RU" sz="2800" dirty="0" smtClean="0"/>
              <a:t>Координация с </a:t>
            </a:r>
            <a:r>
              <a:rPr lang="ru-RU" sz="2800" dirty="0"/>
              <a:t>другими партнерами и </a:t>
            </a:r>
            <a:r>
              <a:rPr lang="ru-RU" sz="2800" dirty="0" smtClean="0"/>
              <a:t>донорами для максимального эффекта финансирования </a:t>
            </a:r>
            <a:r>
              <a:rPr lang="ru-RU" sz="2800" dirty="0"/>
              <a:t>системы здравоохранения. </a:t>
            </a: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2804227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856265"/>
            <a:ext cx="9144793" cy="514547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19" y="856265"/>
            <a:ext cx="9132078" cy="600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493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772400" cy="609600"/>
          </a:xfrm>
        </p:spPr>
        <p:txBody>
          <a:bodyPr/>
          <a:lstStyle/>
          <a:p>
            <a:pPr algn="ctr"/>
            <a:r>
              <a:rPr lang="ru-RU" sz="3200" dirty="0" smtClean="0">
                <a:latin typeface="+mn-lt"/>
              </a:rPr>
              <a:t>Общая информация</a:t>
            </a:r>
            <a:endParaRPr lang="ru-RU" sz="32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052736"/>
            <a:ext cx="8003232" cy="5616624"/>
          </a:xfrm>
        </p:spPr>
        <p:txBody>
          <a:bodyPr/>
          <a:lstStyle/>
          <a:p>
            <a:r>
              <a:rPr lang="ru-RU" sz="2800" dirty="0" smtClean="0"/>
              <a:t>Преодоление </a:t>
            </a:r>
            <a:r>
              <a:rPr lang="ru-RU" sz="2800" dirty="0"/>
              <a:t>барьеров идет медленными темпами не смотря на значительные финансовые </a:t>
            </a:r>
            <a:r>
              <a:rPr lang="ru-RU" sz="2800" dirty="0" smtClean="0"/>
              <a:t>вложения, нужны четкие </a:t>
            </a:r>
            <a:r>
              <a:rPr lang="ru-RU" sz="2800" dirty="0"/>
              <a:t>результаты, устойчивые подходы, действенные </a:t>
            </a:r>
            <a:r>
              <a:rPr lang="ru-RU" sz="2800" dirty="0" smtClean="0"/>
              <a:t>вмешательства</a:t>
            </a:r>
            <a:endParaRPr lang="ru-RU" sz="2800" dirty="0"/>
          </a:p>
          <a:p>
            <a:r>
              <a:rPr lang="ru-RU" sz="2800" dirty="0"/>
              <a:t>Устранение гендерных барьеров в доступе к </a:t>
            </a:r>
            <a:r>
              <a:rPr lang="ru-RU" sz="2800" dirty="0" smtClean="0"/>
              <a:t>услугам</a:t>
            </a:r>
          </a:p>
          <a:p>
            <a:pPr marL="0" indent="0">
              <a:buNone/>
            </a:pPr>
            <a:r>
              <a:rPr lang="ru-RU" sz="2800" dirty="0" smtClean="0"/>
              <a:t>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3067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772400" cy="609600"/>
          </a:xfrm>
        </p:spPr>
        <p:txBody>
          <a:bodyPr/>
          <a:lstStyle/>
          <a:p>
            <a:pPr algn="ctr"/>
            <a:r>
              <a:rPr lang="ru-RU" sz="3200" dirty="0" smtClean="0">
                <a:latin typeface="+mn-lt"/>
              </a:rPr>
              <a:t>Общая информация</a:t>
            </a:r>
            <a:endParaRPr lang="ru-RU" sz="32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052736"/>
            <a:ext cx="8003232" cy="5616624"/>
          </a:xfrm>
        </p:spPr>
        <p:txBody>
          <a:bodyPr/>
          <a:lstStyle/>
          <a:p>
            <a:r>
              <a:rPr lang="ru-RU" sz="2800" dirty="0"/>
              <a:t>Условие: увеличение суммы ассигнований, предназначенных для программ по правам человека, по сравнению с уровнями бюджета в грантах Глобального фонда с периода выделения средств 2017–2019 годов.</a:t>
            </a:r>
          </a:p>
          <a:p>
            <a:r>
              <a:rPr lang="ru-RU" sz="2800" dirty="0"/>
              <a:t>PAAR (</a:t>
            </a:r>
            <a:r>
              <a:rPr lang="ru-RU" sz="2800" dirty="0" err="1"/>
              <a:t>приоретизированный</a:t>
            </a:r>
            <a:r>
              <a:rPr lang="ru-RU" sz="2800" dirty="0"/>
              <a:t> запрос на сверх выделенную сумму) </a:t>
            </a:r>
            <a:r>
              <a:rPr lang="ru-RU" sz="2800" dirty="0" smtClean="0"/>
              <a:t>четко сформулированный, дополняющий основной запрос. Будет использоваться в случае экономии в течении имплементации гранта внутри страны или в самом ГФ.</a:t>
            </a: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1170476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772400" cy="609600"/>
          </a:xfrm>
        </p:spPr>
        <p:txBody>
          <a:bodyPr/>
          <a:lstStyle/>
          <a:p>
            <a:pPr algn="ctr"/>
            <a:r>
              <a:rPr lang="ru-RU" sz="3200" dirty="0" smtClean="0">
                <a:latin typeface="+mn-lt"/>
              </a:rPr>
              <a:t>Общая информация</a:t>
            </a:r>
            <a:endParaRPr lang="ru-RU" sz="32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052736"/>
            <a:ext cx="8003232" cy="5616624"/>
          </a:xfrm>
        </p:spPr>
        <p:txBody>
          <a:bodyPr/>
          <a:lstStyle/>
          <a:p>
            <a:r>
              <a:rPr lang="ru-RU" sz="2400" dirty="0" smtClean="0"/>
              <a:t>Содержит </a:t>
            </a:r>
            <a:r>
              <a:rPr lang="ru-RU" sz="2400" dirty="0"/>
              <a:t>перечень приоритетов и модулей c указанием расходов, а также мероприятий, не включенных в  </a:t>
            </a:r>
            <a:r>
              <a:rPr lang="ru-RU" sz="2400" dirty="0" smtClean="0"/>
              <a:t>выделенную сумму</a:t>
            </a:r>
          </a:p>
          <a:p>
            <a:r>
              <a:rPr lang="ru-RU" sz="2400" dirty="0"/>
              <a:t> Должен охватывать не менее 30% выделенной суммы </a:t>
            </a:r>
            <a:endParaRPr lang="ru-RU" sz="2400" dirty="0" smtClean="0"/>
          </a:p>
          <a:p>
            <a:r>
              <a:rPr lang="ru-RU" sz="2400" dirty="0"/>
              <a:t>Может обновляться позже в  </a:t>
            </a:r>
            <a:r>
              <a:rPr lang="ru-RU" sz="2400" dirty="0" smtClean="0"/>
              <a:t>течение </a:t>
            </a:r>
            <a:r>
              <a:rPr lang="ru-RU" sz="2400" dirty="0"/>
              <a:t>цикла финансирования только при определенных условиях  </a:t>
            </a:r>
          </a:p>
          <a:p>
            <a:r>
              <a:rPr lang="ru-RU" sz="2400" dirty="0" smtClean="0"/>
              <a:t>Утвержденные </a:t>
            </a:r>
            <a:r>
              <a:rPr lang="ru-RU" sz="2400" dirty="0"/>
              <a:t>мероприятия переносятся в Реестр не обеспеченных финансированием </a:t>
            </a:r>
            <a:r>
              <a:rPr lang="ru-RU" sz="2400" dirty="0" smtClean="0"/>
              <a:t>запросов</a:t>
            </a:r>
          </a:p>
          <a:p>
            <a:r>
              <a:rPr lang="ru-RU" sz="2400" dirty="0"/>
              <a:t>ГТО рассматривает ПЗФСВС вместе с основным  </a:t>
            </a:r>
          </a:p>
          <a:p>
            <a:pPr marL="0" indent="0">
              <a:buNone/>
            </a:pPr>
            <a:r>
              <a:rPr lang="ru-RU" sz="2400" dirty="0"/>
              <a:t>запросом на финансирование, применяя те же  </a:t>
            </a:r>
          </a:p>
          <a:p>
            <a:pPr marL="0" indent="0">
              <a:buNone/>
            </a:pPr>
            <a:r>
              <a:rPr lang="ru-RU" sz="2400" dirty="0"/>
              <a:t>критерии оценки </a:t>
            </a:r>
          </a:p>
        </p:txBody>
      </p:sp>
    </p:spTree>
    <p:extLst>
      <p:ext uri="{BB962C8B-B14F-4D97-AF65-F5344CB8AC3E}">
        <p14:creationId xmlns:p14="http://schemas.microsoft.com/office/powerpoint/2010/main" val="1969860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Условия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736"/>
            <a:ext cx="9067800" cy="5544616"/>
          </a:xfrm>
        </p:spPr>
        <p:txBody>
          <a:bodyPr/>
          <a:lstStyle/>
          <a:p>
            <a:r>
              <a:rPr lang="ru-RU" dirty="0" smtClean="0"/>
              <a:t>Руководствоваться приоритетным </a:t>
            </a:r>
            <a:r>
              <a:rPr lang="ru-RU" dirty="0"/>
              <a:t>потребностям страны и </a:t>
            </a:r>
            <a:r>
              <a:rPr lang="ru-RU" dirty="0" smtClean="0"/>
              <a:t>национальными </a:t>
            </a:r>
            <a:r>
              <a:rPr lang="ru-RU" dirty="0"/>
              <a:t>стратегическими планами и обзорами </a:t>
            </a:r>
            <a:r>
              <a:rPr lang="ru-RU" dirty="0" smtClean="0"/>
              <a:t>программ (текущие государственные программы заканчиваются в 2021 г.)</a:t>
            </a:r>
          </a:p>
          <a:p>
            <a:r>
              <a:rPr lang="ru-RU" dirty="0"/>
              <a:t>У</a:t>
            </a:r>
            <a:r>
              <a:rPr lang="ru-RU" dirty="0" smtClean="0"/>
              <a:t>читывать </a:t>
            </a:r>
            <a:r>
              <a:rPr lang="ru-RU" dirty="0"/>
              <a:t>бремя и потребности ключевых </a:t>
            </a:r>
            <a:r>
              <a:rPr lang="ru-RU" dirty="0" smtClean="0"/>
              <a:t>групп населения (</a:t>
            </a:r>
            <a:r>
              <a:rPr lang="ru-RU" dirty="0"/>
              <a:t>научно обоснованные программы для </a:t>
            </a:r>
            <a:r>
              <a:rPr lang="ru-RU" dirty="0" smtClean="0"/>
              <a:t>КГН, эпидемиологический контекст)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333399"/>
                </a:solidFill>
              </a:rPr>
              <a:t>Март, 2013</a:t>
            </a:r>
            <a:endParaRPr lang="en-US">
              <a:solidFill>
                <a:srgbClr val="33339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07BB86-6CC5-4DA7-9CFA-E69A29E74EB9}" type="slidenum">
              <a:rPr lang="en-US" smtClean="0">
                <a:solidFill>
                  <a:srgbClr val="333399"/>
                </a:solidFill>
              </a:rPr>
              <a:pPr>
                <a:defRPr/>
              </a:pPr>
              <a:t>8</a:t>
            </a:fld>
            <a:endParaRPr 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39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1"/>
          <p:cNvSpPr/>
          <p:nvPr/>
        </p:nvSpPr>
        <p:spPr>
          <a:xfrm>
            <a:off x="305639" y="115572"/>
            <a:ext cx="8812541" cy="74167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537209"/>
            <a:r>
              <a:rPr lang="en-US" sz="2403" b="1" dirty="0">
                <a:latin typeface="SegoeUI-Semibold"/>
              </a:rPr>
              <a:t>Ка</a:t>
            </a:r>
            <a:r>
              <a:rPr lang="en-US" sz="2403" b="1" spc="-50" dirty="0">
                <a:latin typeface="SegoeUI-Semibold"/>
              </a:rPr>
              <a:t>к</a:t>
            </a:r>
            <a:r>
              <a:rPr lang="en-US" sz="2403" b="1" dirty="0">
                <a:latin typeface="SegoeUI-Semibold"/>
              </a:rPr>
              <a:t>ов</a:t>
            </a:r>
            <a:r>
              <a:rPr lang="en-US" sz="2403" b="1" spc="-9" dirty="0">
                <a:latin typeface="SegoeUI-Semibold"/>
              </a:rPr>
              <a:t>а</a:t>
            </a:r>
            <a:r>
              <a:rPr lang="en-US" sz="2403" b="1" dirty="0">
                <a:latin typeface="SegoeUI-Semibold"/>
              </a:rPr>
              <a:t> лучшая</a:t>
            </a:r>
            <a:r>
              <a:rPr lang="en-US" sz="2403" b="1" spc="-19" dirty="0">
                <a:latin typeface="SegoeUI-Semibold"/>
              </a:rPr>
              <a:t> </a:t>
            </a:r>
            <a:r>
              <a:rPr lang="en-US" sz="2403" b="1" dirty="0">
                <a:latin typeface="SegoeUI-Semibold"/>
              </a:rPr>
              <a:t>па</a:t>
            </a:r>
            <a:r>
              <a:rPr lang="en-US" sz="2403" b="1" spc="-33" dirty="0">
                <a:latin typeface="SegoeUI-Semibold"/>
              </a:rPr>
              <a:t>р</a:t>
            </a:r>
            <a:r>
              <a:rPr lang="en-US" sz="2403" b="1" dirty="0">
                <a:latin typeface="SegoeUI-Semibold"/>
              </a:rPr>
              <a:t>адиг</a:t>
            </a:r>
            <a:r>
              <a:rPr lang="en-US" sz="2403" b="1" spc="-9" dirty="0">
                <a:latin typeface="SegoeUI-Semibold"/>
              </a:rPr>
              <a:t>м</a:t>
            </a:r>
            <a:r>
              <a:rPr lang="en-US" sz="2403" b="1" dirty="0">
                <a:latin typeface="SegoeUI-Semibold"/>
              </a:rPr>
              <a:t>а для</a:t>
            </a:r>
            <a:r>
              <a:rPr lang="en-US" sz="2403" b="1" spc="-12" dirty="0">
                <a:latin typeface="SegoeUI-Semibold"/>
              </a:rPr>
              <a:t> </a:t>
            </a:r>
            <a:r>
              <a:rPr lang="en-US" sz="2403" b="1" dirty="0">
                <a:latin typeface="SegoeUI-Semibold"/>
              </a:rPr>
              <a:t>решения</a:t>
            </a:r>
            <a:r>
              <a:rPr lang="en-US" sz="2403" b="1" spc="-19" dirty="0">
                <a:latin typeface="SegoeUI-Semibold"/>
              </a:rPr>
              <a:t> </a:t>
            </a:r>
            <a:r>
              <a:rPr lang="en-US" sz="2403" b="1" dirty="0">
                <a:latin typeface="SegoeUI-Semibold"/>
              </a:rPr>
              <a:t>проблемы </a:t>
            </a:r>
          </a:p>
          <a:p>
            <a:pPr>
              <a:lnSpc>
                <a:spcPts val="2879"/>
              </a:lnSpc>
            </a:pPr>
            <a:r>
              <a:rPr lang="en-US" sz="2403" b="1" spc="-45" dirty="0">
                <a:latin typeface="SegoeUI-Semibold"/>
              </a:rPr>
              <a:t>к</a:t>
            </a:r>
            <a:r>
              <a:rPr lang="en-US" sz="2403" b="1" dirty="0">
                <a:latin typeface="SegoeUI-Semibold"/>
              </a:rPr>
              <a:t>он</a:t>
            </a:r>
            <a:r>
              <a:rPr lang="en-US" sz="2403" b="1" spc="-9" dirty="0">
                <a:latin typeface="SegoeUI-Semibold"/>
              </a:rPr>
              <a:t>ц</a:t>
            </a:r>
            <a:r>
              <a:rPr lang="en-US" sz="2403" b="1" dirty="0">
                <a:latin typeface="SegoeUI-Semibold"/>
              </a:rPr>
              <a:t>ентрированн</a:t>
            </a:r>
            <a:r>
              <a:rPr lang="en-US" sz="2403" b="1" spc="-9" dirty="0">
                <a:latin typeface="SegoeUI-Semibold"/>
              </a:rPr>
              <a:t>о</a:t>
            </a:r>
            <a:r>
              <a:rPr lang="en-US" sz="2403" b="1" dirty="0">
                <a:latin typeface="SegoeUI-Semibold"/>
              </a:rPr>
              <a:t>й э</a:t>
            </a:r>
            <a:r>
              <a:rPr lang="en-US" sz="2403" b="1" spc="-9" dirty="0">
                <a:latin typeface="SegoeUI-Semibold"/>
              </a:rPr>
              <a:t>п</a:t>
            </a:r>
            <a:r>
              <a:rPr lang="en-US" sz="2403" b="1" dirty="0">
                <a:latin typeface="SegoeUI-Semibold"/>
              </a:rPr>
              <a:t>идемии</a:t>
            </a:r>
            <a:r>
              <a:rPr lang="en-US" sz="2403" b="1" spc="-24" dirty="0">
                <a:latin typeface="SegoeUI-Semibold"/>
              </a:rPr>
              <a:t> </a:t>
            </a:r>
            <a:r>
              <a:rPr lang="en-US" sz="2403" b="1" dirty="0">
                <a:latin typeface="SegoeUI-Semibold"/>
              </a:rPr>
              <a:t>ВИЧ-инфекции в</a:t>
            </a:r>
            <a:r>
              <a:rPr lang="en-US" sz="2403" b="1" spc="-9" dirty="0">
                <a:latin typeface="SegoeUI-Semibold"/>
              </a:rPr>
              <a:t> </a:t>
            </a:r>
            <a:r>
              <a:rPr lang="en-US" sz="2403" b="1" dirty="0">
                <a:latin typeface="SegoeUI-Semibold"/>
              </a:rPr>
              <a:t>регионе?</a:t>
            </a:r>
          </a:p>
        </p:txBody>
      </p:sp>
      <p:sp>
        <p:nvSpPr>
          <p:cNvPr id="104" name="Rectangle 104"/>
          <p:cNvSpPr/>
          <p:nvPr/>
        </p:nvSpPr>
        <p:spPr>
          <a:xfrm>
            <a:off x="229057" y="1113483"/>
            <a:ext cx="8665449" cy="18287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2800" b="1" dirty="0" err="1" smtClean="0">
                <a:latin typeface="Arial Nova"/>
              </a:rPr>
              <a:t>подход</a:t>
            </a:r>
            <a:r>
              <a:rPr lang="en-US" sz="2800" b="1" dirty="0" smtClean="0">
                <a:latin typeface="Arial Nova"/>
              </a:rPr>
              <a:t> CDC</a:t>
            </a:r>
            <a:r>
              <a:rPr lang="en-US" sz="2800" b="1" spc="494" dirty="0" smtClean="0">
                <a:latin typeface="Arial Nova"/>
              </a:rPr>
              <a:t>–</a:t>
            </a:r>
            <a:r>
              <a:rPr lang="en-US" sz="2800" b="1" dirty="0" smtClean="0">
                <a:latin typeface="Arial Nova"/>
              </a:rPr>
              <a:t>3 </a:t>
            </a:r>
            <a:r>
              <a:rPr lang="en-US" sz="2800" b="1" dirty="0">
                <a:latin typeface="Arial Nova"/>
              </a:rPr>
              <a:t>«П»:</a:t>
            </a:r>
          </a:p>
          <a:p>
            <a:pPr>
              <a:lnSpc>
                <a:spcPts val="4321"/>
              </a:lnSpc>
            </a:pPr>
            <a:r>
              <a:rPr lang="en-US" b="1" dirty="0">
                <a:latin typeface="Arial Nova,Bold"/>
              </a:rPr>
              <a:t>«</a:t>
            </a:r>
            <a:r>
              <a:rPr lang="en-US" sz="2800" b="1" dirty="0">
                <a:latin typeface="Arial Nova,Bold"/>
              </a:rPr>
              <a:t>Правильн</a:t>
            </a:r>
            <a:r>
              <a:rPr lang="en-US" sz="2800" b="1" spc="-9" dirty="0">
                <a:latin typeface="Arial Nova,Bold"/>
              </a:rPr>
              <a:t>ы</a:t>
            </a:r>
            <a:r>
              <a:rPr lang="en-US" sz="2800" b="1" dirty="0">
                <a:latin typeface="Arial Nova,Bold"/>
              </a:rPr>
              <a:t>е</a:t>
            </a:r>
            <a:r>
              <a:rPr lang="en-US" sz="2800" b="1" spc="-12" dirty="0">
                <a:latin typeface="Arial Nova,Bold"/>
              </a:rPr>
              <a:t> </a:t>
            </a:r>
            <a:r>
              <a:rPr lang="en-US" sz="2800" b="1" dirty="0">
                <a:latin typeface="Arial Nova,Bold"/>
              </a:rPr>
              <a:t>люди</a:t>
            </a:r>
            <a:r>
              <a:rPr lang="en-US" sz="2800" b="1" dirty="0">
                <a:latin typeface="Arial Nova,Bold"/>
              </a:rPr>
              <a:t>»</a:t>
            </a:r>
            <a:r>
              <a:rPr lang="en-US" sz="2800" b="1" spc="-10" dirty="0">
                <a:latin typeface="Arial Nova,Bold"/>
              </a:rPr>
              <a:t> </a:t>
            </a:r>
            <a:r>
              <a:rPr lang="en-US" sz="2800" spc="498" dirty="0">
                <a:latin typeface="Arial Nova"/>
              </a:rPr>
              <a:t>-</a:t>
            </a:r>
            <a:r>
              <a:rPr lang="en-US" sz="2800" dirty="0">
                <a:latin typeface="Arial Nova"/>
              </a:rPr>
              <a:t>МСМ, ПИН,</a:t>
            </a:r>
            <a:r>
              <a:rPr lang="en-US" sz="2800" spc="-8" dirty="0">
                <a:latin typeface="Arial Nova"/>
              </a:rPr>
              <a:t> </a:t>
            </a:r>
            <a:r>
              <a:rPr lang="en-US" sz="2800" dirty="0">
                <a:latin typeface="Arial Nova"/>
              </a:rPr>
              <a:t>СР, </a:t>
            </a:r>
            <a:r>
              <a:rPr lang="ru-RU" sz="2800" dirty="0" smtClean="0">
                <a:latin typeface="Arial Nova"/>
              </a:rPr>
              <a:t>ТГ мигранты</a:t>
            </a:r>
            <a:endParaRPr lang="en-US" sz="2800" dirty="0">
              <a:latin typeface="Arial Nova"/>
            </a:endParaRPr>
          </a:p>
          <a:p>
            <a:pPr>
              <a:lnSpc>
                <a:spcPts val="2159"/>
              </a:lnSpc>
            </a:pPr>
            <a:r>
              <a:rPr lang="en-US" sz="2800" dirty="0">
                <a:latin typeface="Arial Nova"/>
              </a:rPr>
              <a:t>потребители наркотиков, злоупотребляющие нетрадиционными наркотиками </a:t>
            </a:r>
          </a:p>
          <a:p>
            <a:pPr>
              <a:lnSpc>
                <a:spcPts val="2160"/>
              </a:lnSpc>
            </a:pPr>
            <a:r>
              <a:rPr lang="en-US" sz="2800" dirty="0">
                <a:latin typeface="Arial Nova"/>
              </a:rPr>
              <a:t>(курительные смеси, крокодил и т. д.);</a:t>
            </a:r>
          </a:p>
        </p:txBody>
      </p:sp>
      <p:sp>
        <p:nvSpPr>
          <p:cNvPr id="108" name="Rectangle 108"/>
          <p:cNvSpPr/>
          <p:nvPr/>
        </p:nvSpPr>
        <p:spPr>
          <a:xfrm>
            <a:off x="218258" y="2957251"/>
            <a:ext cx="8812541" cy="14260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b="1" dirty="0">
                <a:latin typeface="Arial Nova,Bold"/>
              </a:rPr>
              <a:t>«</a:t>
            </a:r>
            <a:r>
              <a:rPr lang="en-US" sz="2800" b="1" dirty="0">
                <a:latin typeface="Arial Nova,Bold"/>
              </a:rPr>
              <a:t>Правильн</a:t>
            </a:r>
            <a:r>
              <a:rPr lang="en-US" sz="2800" b="1" spc="-9" dirty="0">
                <a:latin typeface="Arial Nova,Bold"/>
              </a:rPr>
              <a:t>ы</a:t>
            </a:r>
            <a:r>
              <a:rPr lang="en-US" sz="2800" b="1" dirty="0">
                <a:latin typeface="Arial Nova,Bold"/>
              </a:rPr>
              <a:t>е</a:t>
            </a:r>
            <a:r>
              <a:rPr lang="en-US" sz="2800" b="1" spc="-12" dirty="0">
                <a:latin typeface="Arial Nova,Bold"/>
              </a:rPr>
              <a:t> </a:t>
            </a:r>
            <a:r>
              <a:rPr lang="en-US" sz="2800" b="1" dirty="0">
                <a:latin typeface="Arial Nova,Bold"/>
              </a:rPr>
              <a:t>места</a:t>
            </a:r>
            <a:r>
              <a:rPr lang="en-US" sz="2800" b="1" spc="509" dirty="0">
                <a:latin typeface="Arial Nova,Bold"/>
              </a:rPr>
              <a:t>»</a:t>
            </a:r>
            <a:r>
              <a:rPr lang="en-US" sz="2800" spc="498" dirty="0">
                <a:latin typeface="Arial Nova"/>
              </a:rPr>
              <a:t>-</a:t>
            </a:r>
            <a:r>
              <a:rPr lang="en-US" sz="2800" dirty="0">
                <a:latin typeface="Arial Nova"/>
              </a:rPr>
              <a:t>приоритетные районы </a:t>
            </a:r>
            <a:r>
              <a:rPr lang="en-US" sz="2800" spc="498" dirty="0">
                <a:latin typeface="Arial Nova"/>
              </a:rPr>
              <a:t>-</a:t>
            </a:r>
            <a:r>
              <a:rPr lang="en-US" sz="2800" dirty="0">
                <a:latin typeface="Arial Nova"/>
              </a:rPr>
              <a:t>(основные столичные районы, </a:t>
            </a:r>
          </a:p>
          <a:p>
            <a:pPr>
              <a:lnSpc>
                <a:spcPts val="2160"/>
              </a:lnSpc>
            </a:pPr>
            <a:r>
              <a:rPr lang="en-US" sz="2800" dirty="0">
                <a:latin typeface="Arial Nova"/>
              </a:rPr>
              <a:t>деревни</a:t>
            </a:r>
            <a:r>
              <a:rPr lang="en-US" sz="2800" spc="-12" dirty="0">
                <a:latin typeface="Arial Nova"/>
              </a:rPr>
              <a:t> </a:t>
            </a:r>
            <a:r>
              <a:rPr lang="en-US" sz="2800" dirty="0">
                <a:latin typeface="Arial Nova"/>
              </a:rPr>
              <a:t>на маршрутах торговли наркотиками</a:t>
            </a:r>
            <a:r>
              <a:rPr lang="en-US" sz="2800" dirty="0">
                <a:latin typeface="Arial Nova"/>
              </a:rPr>
              <a:t>, </a:t>
            </a:r>
            <a:r>
              <a:rPr lang="en-US" sz="2800" dirty="0" err="1" smtClean="0">
                <a:latin typeface="Arial Nova"/>
              </a:rPr>
              <a:t>бо</a:t>
            </a:r>
            <a:r>
              <a:rPr lang="en-US" sz="2800" spc="-8" dirty="0" err="1" smtClean="0">
                <a:latin typeface="Arial Nova"/>
              </a:rPr>
              <a:t>р</a:t>
            </a:r>
            <a:r>
              <a:rPr lang="en-US" sz="2800" dirty="0" err="1" smtClean="0">
                <a:latin typeface="Arial Nova"/>
              </a:rPr>
              <a:t>ьба</a:t>
            </a:r>
            <a:r>
              <a:rPr lang="en-US" sz="2800" dirty="0" smtClean="0">
                <a:latin typeface="Arial Nova"/>
              </a:rPr>
              <a:t> </a:t>
            </a:r>
            <a:r>
              <a:rPr lang="en-US" sz="2800" dirty="0">
                <a:latin typeface="Arial Nova"/>
              </a:rPr>
              <a:t>с </a:t>
            </a:r>
            <a:r>
              <a:rPr lang="en-US" sz="2800" dirty="0">
                <a:latin typeface="Arial Nova"/>
              </a:rPr>
              <a:t>инфекцией в больницах);</a:t>
            </a:r>
          </a:p>
        </p:txBody>
      </p:sp>
      <p:sp>
        <p:nvSpPr>
          <p:cNvPr id="109" name="Rectangle 109"/>
          <p:cNvSpPr/>
          <p:nvPr/>
        </p:nvSpPr>
        <p:spPr>
          <a:xfrm>
            <a:off x="288907" y="4581128"/>
            <a:ext cx="8447399" cy="1708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2800" b="1" dirty="0">
                <a:latin typeface="Arial Nova,Bold"/>
              </a:rPr>
              <a:t>«Правильн</a:t>
            </a:r>
            <a:r>
              <a:rPr lang="en-US" sz="2800" b="1" spc="-9" dirty="0">
                <a:latin typeface="Arial Nova,Bold"/>
              </a:rPr>
              <a:t>ы</a:t>
            </a:r>
            <a:r>
              <a:rPr lang="en-US" sz="2800" b="1" dirty="0">
                <a:latin typeface="Arial Nova,Bold"/>
              </a:rPr>
              <a:t>е</a:t>
            </a:r>
            <a:r>
              <a:rPr lang="en-US" sz="2800" b="1" spc="-12" dirty="0">
                <a:latin typeface="Arial Nova,Bold"/>
              </a:rPr>
              <a:t> </a:t>
            </a:r>
            <a:r>
              <a:rPr lang="en-US" sz="2800" b="1" dirty="0">
                <a:latin typeface="Arial Nova,Bold"/>
              </a:rPr>
              <a:t>практики» </a:t>
            </a:r>
            <a:r>
              <a:rPr lang="en-US" sz="2800" spc="498" dirty="0">
                <a:latin typeface="Arial Nova"/>
              </a:rPr>
              <a:t>-</a:t>
            </a:r>
            <a:r>
              <a:rPr lang="en-US" sz="2800" dirty="0">
                <a:latin typeface="Arial Nova"/>
              </a:rPr>
              <a:t>наибо</a:t>
            </a:r>
            <a:r>
              <a:rPr lang="en-US" sz="2800" spc="-8" dirty="0">
                <a:latin typeface="Arial Nova"/>
              </a:rPr>
              <a:t>л</a:t>
            </a:r>
            <a:r>
              <a:rPr lang="en-US" sz="2800" dirty="0">
                <a:latin typeface="Arial Nova"/>
              </a:rPr>
              <a:t>ее эффективные вмешательства </a:t>
            </a:r>
            <a:r>
              <a:rPr lang="en-US" sz="2800" spc="480" dirty="0">
                <a:latin typeface="Arial Nova"/>
              </a:rPr>
              <a:t>-</a:t>
            </a:r>
            <a:r>
              <a:rPr lang="en-US" sz="2800" dirty="0">
                <a:latin typeface="Arial Nova"/>
              </a:rPr>
              <a:t>тестирование </a:t>
            </a:r>
          </a:p>
          <a:p>
            <a:pPr>
              <a:lnSpc>
                <a:spcPts val="2160"/>
              </a:lnSpc>
            </a:pPr>
            <a:r>
              <a:rPr lang="en-US" sz="2800" dirty="0">
                <a:latin typeface="Arial Nova"/>
              </a:rPr>
              <a:t>на ВИЧ и связь</a:t>
            </a:r>
            <a:r>
              <a:rPr lang="en-US" sz="2800" spc="-9" dirty="0">
                <a:latin typeface="Arial Nova"/>
              </a:rPr>
              <a:t> </a:t>
            </a:r>
            <a:r>
              <a:rPr lang="en-US" sz="2800" dirty="0">
                <a:latin typeface="Arial Nova"/>
              </a:rPr>
              <a:t>с лечением, раннее</a:t>
            </a:r>
            <a:r>
              <a:rPr lang="en-US" sz="2800" spc="-8" dirty="0">
                <a:latin typeface="Arial Nova"/>
              </a:rPr>
              <a:t> </a:t>
            </a:r>
            <a:r>
              <a:rPr lang="en-US" sz="2800" dirty="0">
                <a:latin typeface="Arial Nova"/>
              </a:rPr>
              <a:t>лечение,</a:t>
            </a:r>
            <a:r>
              <a:rPr lang="en-US" sz="2800" spc="-8" dirty="0">
                <a:latin typeface="Arial Nova"/>
              </a:rPr>
              <a:t> </a:t>
            </a:r>
            <a:r>
              <a:rPr lang="en-US" sz="2800" dirty="0">
                <a:latin typeface="Arial Nova"/>
              </a:rPr>
              <a:t>услуги PrEP, достижение всеобщей </a:t>
            </a:r>
          </a:p>
          <a:p>
            <a:pPr>
              <a:lnSpc>
                <a:spcPts val="2159"/>
              </a:lnSpc>
            </a:pPr>
            <a:r>
              <a:rPr lang="en-US" sz="2800" dirty="0">
                <a:latin typeface="Arial Nova"/>
              </a:rPr>
              <a:t>неопределяемой вирусной нагрузки;</a:t>
            </a:r>
          </a:p>
        </p:txBody>
      </p:sp>
    </p:spTree>
    <p:extLst>
      <p:ext uri="{BB962C8B-B14F-4D97-AF65-F5344CB8AC3E}">
        <p14:creationId xmlns:p14="http://schemas.microsoft.com/office/powerpoint/2010/main" val="390122673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33CC"/>
      </a:hlink>
      <a:folHlink>
        <a:srgbClr val="99CC00"/>
      </a:folHlink>
    </a:clrScheme>
    <a:fontScheme name="Default Design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33CC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6998</TotalTime>
  <Words>1070</Words>
  <Application>Microsoft Office PowerPoint</Application>
  <PresentationFormat>Экран (4:3)</PresentationFormat>
  <Paragraphs>220</Paragraphs>
  <Slides>23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9" baseType="lpstr">
      <vt:lpstr>Arial</vt:lpstr>
      <vt:lpstr>Arial Nova</vt:lpstr>
      <vt:lpstr>Arial Nova,Bold</vt:lpstr>
      <vt:lpstr>Arial-BoldMT</vt:lpstr>
      <vt:lpstr>ArialMT</vt:lpstr>
      <vt:lpstr>Calibri</vt:lpstr>
      <vt:lpstr>Calibri Light</vt:lpstr>
      <vt:lpstr>Calibri-Bold</vt:lpstr>
      <vt:lpstr>SegoeUI-Semibold</vt:lpstr>
      <vt:lpstr>Times New Roman</vt:lpstr>
      <vt:lpstr>TimesNewRomanPS-BoldMT</vt:lpstr>
      <vt:lpstr>TimesNewRomanPSMT</vt:lpstr>
      <vt:lpstr>Trebuchet MS</vt:lpstr>
      <vt:lpstr>Verdana</vt:lpstr>
      <vt:lpstr>Wingdings</vt:lpstr>
      <vt:lpstr>Default Design</vt:lpstr>
      <vt:lpstr>Краткие рекомендации по подготовки заявки в Глобальный Фонд на новую аллокацию 2021-2023 </vt:lpstr>
      <vt:lpstr>Общая информация</vt:lpstr>
      <vt:lpstr>Общая информация</vt:lpstr>
      <vt:lpstr>Презентация PowerPoint</vt:lpstr>
      <vt:lpstr>Общая информация</vt:lpstr>
      <vt:lpstr>Общая информация</vt:lpstr>
      <vt:lpstr>Общая информация</vt:lpstr>
      <vt:lpstr>Условия</vt:lpstr>
      <vt:lpstr>Презентация PowerPoint</vt:lpstr>
      <vt:lpstr>Условия</vt:lpstr>
      <vt:lpstr>Условия</vt:lpstr>
      <vt:lpstr>Условия</vt:lpstr>
      <vt:lpstr>Условия</vt:lpstr>
      <vt:lpstr>Финансирование по результатам</vt:lpstr>
      <vt:lpstr>Финансирование по результатам</vt:lpstr>
      <vt:lpstr>Тренды, рекомендации</vt:lpstr>
      <vt:lpstr>Презентация PowerPoint</vt:lpstr>
      <vt:lpstr>Презентация PowerPoint</vt:lpstr>
      <vt:lpstr>Тренды, рекомендации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 реализации функции мониторинга и оценки в</dc:title>
  <dc:creator>Ialiia Aleshkina</dc:creator>
  <cp:lastModifiedBy>Inga Babicheva</cp:lastModifiedBy>
  <cp:revision>389</cp:revision>
  <cp:lastPrinted>2018-10-17T02:38:25Z</cp:lastPrinted>
  <dcterms:created xsi:type="dcterms:W3CDTF">2013-03-01T07:57:48Z</dcterms:created>
  <dcterms:modified xsi:type="dcterms:W3CDTF">2019-12-24T05:13:04Z</dcterms:modified>
</cp:coreProperties>
</file>