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7" r:id="rId3"/>
    <p:sldId id="298" r:id="rId4"/>
    <p:sldId id="304" r:id="rId5"/>
    <p:sldId id="299" r:id="rId6"/>
    <p:sldId id="300" r:id="rId7"/>
    <p:sldId id="301" r:id="rId8"/>
    <p:sldId id="302" r:id="rId9"/>
    <p:sldId id="303" r:id="rId10"/>
    <p:sldId id="306" r:id="rId11"/>
    <p:sldId id="309" r:id="rId12"/>
    <p:sldId id="310" r:id="rId13"/>
    <p:sldId id="311" r:id="rId14"/>
    <p:sldId id="312" r:id="rId15"/>
    <p:sldId id="313" r:id="rId16"/>
    <p:sldId id="30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552"/>
    <a:srgbClr val="6CADDF"/>
    <a:srgbClr val="90C134"/>
    <a:srgbClr val="8E0F56"/>
    <a:srgbClr val="C4D8E2"/>
    <a:srgbClr val="1D4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1" autoAdjust="0"/>
    <p:restoredTop sz="76337" autoAdjust="0"/>
  </p:normalViewPr>
  <p:slideViewPr>
    <p:cSldViewPr snapToGrid="0" showGuides="1">
      <p:cViewPr varScale="1">
        <p:scale>
          <a:sx n="88" d="100"/>
          <a:sy n="88" d="100"/>
        </p:scale>
        <p:origin x="135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-303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2C92C-9017-724C-AD3D-7064B8E0F553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1C63C-2F30-DE4A-8429-EB75D1AC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2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C63C-2F30-DE4A-8429-EB75D1ACF2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C63C-2F30-DE4A-8429-EB75D1ACF2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05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C63C-2F30-DE4A-8429-EB75D1ACF2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0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C63C-2F30-DE4A-8429-EB75D1ACF2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31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C63C-2F30-DE4A-8429-EB75D1ACF2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7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FB54C04-4F9E-485A-A540-FD74AAB300EB}"/>
              </a:ext>
            </a:extLst>
          </p:cNvPr>
          <p:cNvSpPr/>
          <p:nvPr userDrawn="1"/>
        </p:nvSpPr>
        <p:spPr>
          <a:xfrm>
            <a:off x="0" y="5336005"/>
            <a:ext cx="12192000" cy="1106906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2C2BC7-57F3-45CC-A4B3-793A01ADD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54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7E0A1-B6C0-4F55-8E1E-19E841F46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9806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DFE7C5-09E3-4983-800A-F2F67AFF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155" y="5490469"/>
            <a:ext cx="3691689" cy="74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7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3"/>
              </a:buCl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First-level bullet</a:t>
            </a:r>
          </a:p>
          <a:p>
            <a:pPr lvl="1"/>
            <a:r>
              <a:rPr lang="en-US" dirty="0"/>
              <a:t>Second-level bullet</a:t>
            </a:r>
          </a:p>
          <a:p>
            <a:pPr lvl="2"/>
            <a:r>
              <a:rPr lang="en-US" dirty="0"/>
              <a:t>Third-level bullet</a:t>
            </a:r>
          </a:p>
          <a:p>
            <a:pPr lvl="3"/>
            <a:r>
              <a:rPr lang="en-US" dirty="0"/>
              <a:t>Fourth-level bullet</a:t>
            </a:r>
          </a:p>
          <a:p>
            <a:pPr lvl="4"/>
            <a:r>
              <a:rPr lang="en-US" dirty="0"/>
              <a:t>Fifth-level 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6336"/>
          <a:stretch/>
        </p:blipFill>
        <p:spPr>
          <a:xfrm>
            <a:off x="0" y="6597038"/>
            <a:ext cx="12192000" cy="2609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7772400" cy="36512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</p:spTree>
    <p:extLst>
      <p:ext uri="{BB962C8B-B14F-4D97-AF65-F5344CB8AC3E}">
        <p14:creationId xmlns:p14="http://schemas.microsoft.com/office/powerpoint/2010/main" val="96909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1">
                <a:solidFill>
                  <a:schemeClr val="accent1"/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First-level bullet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Second-level bullet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Third-level bullet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Fourth-level bullet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Fifth-level bullet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39E477-088D-487D-A482-1547B74FD15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6336"/>
          <a:stretch/>
        </p:blipFill>
        <p:spPr>
          <a:xfrm>
            <a:off x="0" y="6597038"/>
            <a:ext cx="12192000" cy="2609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7772400" cy="36512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Enter citation</a:t>
            </a:r>
          </a:p>
        </p:txBody>
      </p:sp>
    </p:spTree>
    <p:extLst>
      <p:ext uri="{BB962C8B-B14F-4D97-AF65-F5344CB8AC3E}">
        <p14:creationId xmlns:p14="http://schemas.microsoft.com/office/powerpoint/2010/main" val="10139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59FF61-4373-4E6F-A1DD-BC6EEC78B6AD}"/>
              </a:ext>
            </a:extLst>
          </p:cNvPr>
          <p:cNvSpPr/>
          <p:nvPr userDrawn="1"/>
        </p:nvSpPr>
        <p:spPr>
          <a:xfrm>
            <a:off x="0" y="0"/>
            <a:ext cx="12192000" cy="1076426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B6AC0-87F8-4642-BB61-1BC34A31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41376"/>
            <a:ext cx="11012424" cy="735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9B865-C778-4013-B29A-DDDF5655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1269962"/>
            <a:ext cx="11012424" cy="49958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552"/>
              </a:buClr>
              <a:buSzPct val="80000"/>
              <a:defRPr sz="20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DBF1C4-26C3-4759-8934-72A07CDE421D}"/>
              </a:ext>
            </a:extLst>
          </p:cNvPr>
          <p:cNvSpPr/>
          <p:nvPr userDrawn="1"/>
        </p:nvSpPr>
        <p:spPr>
          <a:xfrm>
            <a:off x="0" y="6370721"/>
            <a:ext cx="12191999" cy="487278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C9EFAF-E648-4163-AF1E-2EE2CEB942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17"/>
          <a:stretch/>
        </p:blipFill>
        <p:spPr>
          <a:xfrm>
            <a:off x="11123195" y="6459333"/>
            <a:ext cx="939110" cy="29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1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BDAED1-9BE5-4E1E-9582-7E945C490731}"/>
              </a:ext>
            </a:extLst>
          </p:cNvPr>
          <p:cNvSpPr/>
          <p:nvPr userDrawn="1"/>
        </p:nvSpPr>
        <p:spPr>
          <a:xfrm>
            <a:off x="0" y="6370721"/>
            <a:ext cx="12191999" cy="487278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BC49D8-0F16-43D7-915B-CE41578666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17"/>
          <a:stretch/>
        </p:blipFill>
        <p:spPr>
          <a:xfrm>
            <a:off x="11123195" y="6459333"/>
            <a:ext cx="939110" cy="2935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959FF61-4373-4E6F-A1DD-BC6EEC78B6AD}"/>
              </a:ext>
            </a:extLst>
          </p:cNvPr>
          <p:cNvSpPr/>
          <p:nvPr userDrawn="1"/>
        </p:nvSpPr>
        <p:spPr>
          <a:xfrm>
            <a:off x="0" y="0"/>
            <a:ext cx="12192000" cy="1076426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B6AC0-87F8-4642-BB61-1BC34A31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41376"/>
            <a:ext cx="11012424" cy="735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9B865-C778-4013-B29A-DDDF5655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084" y="1269962"/>
            <a:ext cx="5987716" cy="49958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552"/>
              </a:buClr>
              <a:buSzPct val="80000"/>
              <a:defRPr sz="20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6CC6A88-275F-4C33-9FA4-58BD27B21A8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076325"/>
            <a:ext cx="5189189" cy="5781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below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5832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59FF61-4373-4E6F-A1DD-BC6EEC78B6AD}"/>
              </a:ext>
            </a:extLst>
          </p:cNvPr>
          <p:cNvSpPr/>
          <p:nvPr userDrawn="1"/>
        </p:nvSpPr>
        <p:spPr>
          <a:xfrm>
            <a:off x="0" y="0"/>
            <a:ext cx="12192000" cy="1076426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B6AC0-87F8-4642-BB61-1BC34A31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41376"/>
            <a:ext cx="11012424" cy="735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9B865-C778-4013-B29A-DDDF5655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1269962"/>
            <a:ext cx="11012424" cy="49958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552"/>
              </a:buClr>
              <a:buSzPct val="80000"/>
              <a:defRPr sz="20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6362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59FF61-4373-4E6F-A1DD-BC6EEC78B6AD}"/>
              </a:ext>
            </a:extLst>
          </p:cNvPr>
          <p:cNvSpPr/>
          <p:nvPr userDrawn="1"/>
        </p:nvSpPr>
        <p:spPr>
          <a:xfrm>
            <a:off x="0" y="0"/>
            <a:ext cx="12192000" cy="1076426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B6AC0-87F8-4642-BB61-1BC34A31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41376"/>
            <a:ext cx="11012424" cy="735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9B865-C778-4013-B29A-DDDF5655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084" y="1269962"/>
            <a:ext cx="5987716" cy="49958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552"/>
              </a:buClr>
              <a:buSzPct val="80000"/>
              <a:defRPr sz="20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6CC6A88-275F-4C33-9FA4-58BD27B21A8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076325"/>
            <a:ext cx="5189189" cy="5781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below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6173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8FF9EDF-D297-4470-9052-BFCF23C5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41376"/>
            <a:ext cx="11012424" cy="735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C7438CA-78B5-40AE-8F72-085799B2F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1269962"/>
            <a:ext cx="11012424" cy="49958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552"/>
              </a:buClr>
              <a:buSzPct val="80000"/>
              <a:defRPr sz="20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9A049E-42D3-4284-AB44-C45080920396}"/>
              </a:ext>
            </a:extLst>
          </p:cNvPr>
          <p:cNvSpPr/>
          <p:nvPr userDrawn="1"/>
        </p:nvSpPr>
        <p:spPr>
          <a:xfrm>
            <a:off x="0" y="1085624"/>
            <a:ext cx="12192000" cy="49658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452F98-EA3B-49E1-8857-40F756F206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52"/>
          <a:stretch/>
        </p:blipFill>
        <p:spPr>
          <a:xfrm>
            <a:off x="11099131" y="6456812"/>
            <a:ext cx="963174" cy="30465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187B844-E9EF-46BD-A5EA-2081A3A6EE71}"/>
              </a:ext>
            </a:extLst>
          </p:cNvPr>
          <p:cNvSpPr/>
          <p:nvPr userDrawn="1"/>
        </p:nvSpPr>
        <p:spPr>
          <a:xfrm>
            <a:off x="0" y="6336475"/>
            <a:ext cx="12192000" cy="49658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A29CC4E-B5A2-43EA-9ED6-DDE6AA4B55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52"/>
          <a:stretch/>
        </p:blipFill>
        <p:spPr>
          <a:xfrm>
            <a:off x="11099131" y="6456812"/>
            <a:ext cx="963174" cy="3046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50A25BE-BF33-4B5E-8DFD-DB7AD4D130BE}"/>
              </a:ext>
            </a:extLst>
          </p:cNvPr>
          <p:cNvSpPr/>
          <p:nvPr userDrawn="1"/>
        </p:nvSpPr>
        <p:spPr>
          <a:xfrm>
            <a:off x="0" y="6336475"/>
            <a:ext cx="12192000" cy="49658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8FF9EDF-D297-4470-9052-BFCF23C5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41376"/>
            <a:ext cx="11012424" cy="735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9A049E-42D3-4284-AB44-C45080920396}"/>
              </a:ext>
            </a:extLst>
          </p:cNvPr>
          <p:cNvSpPr/>
          <p:nvPr userDrawn="1"/>
        </p:nvSpPr>
        <p:spPr>
          <a:xfrm>
            <a:off x="0" y="1085624"/>
            <a:ext cx="12192000" cy="49658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1FB31C-6107-4386-831A-FF4B64232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084" y="1269962"/>
            <a:ext cx="5987716" cy="49958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552"/>
              </a:buClr>
              <a:buSzPct val="80000"/>
              <a:defRPr sz="20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DC631571-C05F-49BB-B92D-8204E874557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076325"/>
            <a:ext cx="5189189" cy="5781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below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0578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8FF9EDF-D297-4470-9052-BFCF23C5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41376"/>
            <a:ext cx="11012424" cy="735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C7438CA-78B5-40AE-8F72-085799B2F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1269962"/>
            <a:ext cx="11012424" cy="49958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552"/>
              </a:buClr>
              <a:buSzPct val="80000"/>
              <a:defRPr sz="20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9A049E-42D3-4284-AB44-C45080920396}"/>
              </a:ext>
            </a:extLst>
          </p:cNvPr>
          <p:cNvSpPr/>
          <p:nvPr userDrawn="1"/>
        </p:nvSpPr>
        <p:spPr>
          <a:xfrm>
            <a:off x="0" y="1085624"/>
            <a:ext cx="12192000" cy="49658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4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8FF9EDF-D297-4470-9052-BFCF23C5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41376"/>
            <a:ext cx="11012424" cy="735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9A049E-42D3-4284-AB44-C45080920396}"/>
              </a:ext>
            </a:extLst>
          </p:cNvPr>
          <p:cNvSpPr/>
          <p:nvPr userDrawn="1"/>
        </p:nvSpPr>
        <p:spPr>
          <a:xfrm>
            <a:off x="0" y="1085624"/>
            <a:ext cx="12192000" cy="49658"/>
          </a:xfrm>
          <a:prstGeom prst="rect">
            <a:avLst/>
          </a:prstGeom>
          <a:solidFill>
            <a:srgbClr val="09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1FB31C-6107-4386-831A-FF4B64232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084" y="1269962"/>
            <a:ext cx="5987716" cy="49958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93552"/>
              </a:buClr>
              <a:buSzPct val="80000"/>
              <a:defRPr sz="20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93552"/>
              </a:buClr>
              <a:buSzPct val="80000"/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CADDF"/>
              </a:buClr>
              <a:buSzPct val="80000"/>
              <a:defRPr sz="16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219A2FCB-AACB-4263-8466-6D52751BEB4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076325"/>
            <a:ext cx="5189189" cy="5781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below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6276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26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1" r:id="rId6"/>
    <p:sldLayoutId id="2147483653" r:id="rId7"/>
    <p:sldLayoutId id="2147483654" r:id="rId8"/>
    <p:sldLayoutId id="2147483655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5161-969B-4ACF-A4CF-82CE1F6F8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9567"/>
            <a:ext cx="9144000" cy="754563"/>
          </a:xfrm>
        </p:spPr>
        <p:txBody>
          <a:bodyPr>
            <a:no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Содействие в реализации Национальных программам по достижению </a:t>
            </a:r>
            <a:r>
              <a:rPr lang="ru-RU" dirty="0" smtClean="0"/>
              <a:t>контроля </a:t>
            </a:r>
            <a:r>
              <a:rPr lang="ru-RU" dirty="0"/>
              <a:t>на эпидемией ВИЧ в странах Центральной Азии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F554C-0360-4419-9D2E-6DF7AAF32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877843"/>
            <a:ext cx="9240803" cy="116927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Анна Дерябина</a:t>
            </a:r>
          </a:p>
          <a:p>
            <a:r>
              <a:rPr lang="ru-RU" sz="2400" dirty="0" smtClean="0"/>
              <a:t>Директор в странах Центральной Азии</a:t>
            </a:r>
          </a:p>
        </p:txBody>
      </p:sp>
      <p:pic>
        <p:nvPicPr>
          <p:cNvPr id="4" name="Picture 3" descr="PEPFAR Logo-Foreign Audiences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6"/>
          <a:stretch/>
        </p:blipFill>
        <p:spPr>
          <a:xfrm>
            <a:off x="4826887" y="109486"/>
            <a:ext cx="2603161" cy="142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1229" y="0"/>
            <a:ext cx="9367259" cy="8995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dirty="0" smtClean="0"/>
              <a:t>Цель </a:t>
            </a:r>
            <a:r>
              <a:rPr lang="ru-RU" dirty="0"/>
              <a:t>1 – Оптимизация выявления новых случаев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96120"/>
              </p:ext>
            </p:extLst>
          </p:nvPr>
        </p:nvGraphicFramePr>
        <p:xfrm>
          <a:off x="206829" y="1045028"/>
          <a:ext cx="11876315" cy="539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7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1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8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Индикатор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Мероприятие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</a:t>
                      </a:r>
                      <a:r>
                        <a:rPr lang="ru-RU" sz="1400" baseline="0" dirty="0" smtClean="0"/>
                        <a:t> исполнения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18 медицинских специалистов / равных консультантов обучены тестированию и консультированию на 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Тренинг по </a:t>
                      </a:r>
                      <a:r>
                        <a:rPr lang="ru-RU" sz="1400" b="1" dirty="0" err="1" smtClean="0"/>
                        <a:t>ТиК</a:t>
                      </a:r>
                      <a:r>
                        <a:rPr lang="ru-RU" sz="1400" b="1" dirty="0" smtClean="0"/>
                        <a:t> для врачей ГСИН</a:t>
                      </a:r>
                      <a:r>
                        <a:rPr lang="ru-RU" sz="1400" b="1" baseline="0" dirty="0" smtClean="0"/>
                        <a:t> и команды проекта (совместно с </a:t>
                      </a:r>
                      <a:r>
                        <a:rPr lang="ru-RU" sz="1400" b="1" baseline="0" dirty="0" err="1" smtClean="0"/>
                        <a:t>КГМИПиПК</a:t>
                      </a:r>
                      <a:r>
                        <a:rPr lang="ru-RU" sz="1400" b="1" baseline="0" dirty="0" smtClean="0"/>
                        <a:t>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Октябрь-ноябрь</a:t>
                      </a:r>
                      <a:r>
                        <a:rPr lang="ru-RU" sz="1400" b="1" baseline="0" dirty="0" smtClean="0"/>
                        <a:t> 2019 г.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79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Команда</a:t>
                      </a:r>
                      <a:r>
                        <a:rPr lang="ru-RU" sz="1400" b="1" baseline="0" dirty="0" smtClean="0"/>
                        <a:t> равных навигаторов набрана, обучена и обеспечена ИОМ по тестированию и консультированию на ВИЧ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Найм</a:t>
                      </a:r>
                      <a:r>
                        <a:rPr lang="ru-RU" sz="1400" b="1" dirty="0" smtClean="0"/>
                        <a:t> команды равных</a:t>
                      </a:r>
                      <a:r>
                        <a:rPr lang="ru-RU" sz="1400" b="1" baseline="0" dirty="0" smtClean="0"/>
                        <a:t> навигаторов: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1 гражданский сектор + по 2 в каждой колонии</a:t>
                      </a:r>
                    </a:p>
                    <a:p>
                      <a:endParaRPr lang="ru-RU" sz="1400" b="1" baseline="0" dirty="0" smtClean="0"/>
                    </a:p>
                    <a:p>
                      <a:r>
                        <a:rPr lang="ru-RU" sz="1400" b="1" baseline="0" dirty="0" smtClean="0"/>
                        <a:t>Обучение равных навигаторов</a:t>
                      </a:r>
                    </a:p>
                    <a:p>
                      <a:endParaRPr lang="ru-RU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Октябрь 2019</a:t>
                      </a:r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Октябрь-ноябрь 2019</a:t>
                      </a:r>
                    </a:p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Октябрь-ноябрь 2019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6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800 заключенных (с</a:t>
                      </a:r>
                      <a:r>
                        <a:rPr lang="ru-RU" sz="1400" b="1" baseline="0" dirty="0" smtClean="0"/>
                        <a:t> фокусом на отверженных тюремной </a:t>
                      </a:r>
                      <a:r>
                        <a:rPr lang="ru-RU" sz="1400" b="1" baseline="0" dirty="0" err="1" smtClean="0"/>
                        <a:t>суб</a:t>
                      </a:r>
                      <a:r>
                        <a:rPr lang="ru-RU" sz="1400" b="1" baseline="0" dirty="0" smtClean="0"/>
                        <a:t>-культурой и освобождающихся), которые практикуют рискованное поведение, не проходили тест на ВИЧ за последние 6 месяцев и не знают о своем статусе – прошли тест на ВИЧ и знают о своем статусе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Мероприятия</a:t>
                      </a:r>
                      <a:r>
                        <a:rPr lang="ru-RU" sz="1400" b="1" baseline="0" dirty="0" smtClean="0"/>
                        <a:t> по тестированию 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(примерно по 80 чел. в месяц):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1. Сверка списков с МСЧ на предмет предыдущей даты тестирования</a:t>
                      </a:r>
                      <a:br>
                        <a:rPr lang="ru-RU" sz="1400" b="1" baseline="0" dirty="0" smtClean="0"/>
                      </a:br>
                      <a:r>
                        <a:rPr lang="ru-RU" sz="1400" b="1" baseline="0" dirty="0" smtClean="0"/>
                        <a:t>2.  Тестирование равный-равному</a:t>
                      </a:r>
                    </a:p>
                    <a:p>
                      <a:r>
                        <a:rPr lang="ru-RU" sz="1400" b="1" baseline="0" dirty="0" smtClean="0"/>
                        <a:t>3. Уведомление медперсонала о тестировании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Октябрь</a:t>
                      </a:r>
                      <a:r>
                        <a:rPr lang="ru-RU" sz="1400" b="1" baseline="0" dirty="0" smtClean="0"/>
                        <a:t> – ноябрь 2019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ru-RU" sz="1400" b="1" dirty="0" smtClean="0"/>
                        <a:t>Декабрь 2019 – сентябрь 2020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58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100% выявленных случаев связаны с поддержкой,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уходом и лечением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Подтверждающий</a:t>
                      </a:r>
                      <a:r>
                        <a:rPr lang="ru-RU" sz="1400" b="1" baseline="0" dirty="0" smtClean="0"/>
                        <a:t> тест и начало лечения - МСЧ</a:t>
                      </a:r>
                    </a:p>
                    <a:p>
                      <a:endParaRPr lang="ru-RU" sz="1400" b="1" baseline="0" dirty="0" smtClean="0"/>
                    </a:p>
                    <a:p>
                      <a:r>
                        <a:rPr lang="ru-RU" sz="1400" b="1" baseline="0" dirty="0" smtClean="0"/>
                        <a:t>Принятие в программу социального сопровождения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Декабрь 2019 – сентябрь 2020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1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-171400"/>
            <a:ext cx="8229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ОЗТ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700360"/>
              </p:ext>
            </p:extLst>
          </p:nvPr>
        </p:nvGraphicFramePr>
        <p:xfrm>
          <a:off x="217713" y="1110343"/>
          <a:ext cx="11843658" cy="5307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7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7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806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Индикатор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66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Разработка модуля</a:t>
                      </a:r>
                      <a:r>
                        <a:rPr lang="ru-RU" b="1" baseline="0" dirty="0" smtClean="0"/>
                        <a:t> консультирования по ОЗТ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Менеджер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Октябрь 2019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3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Групповые консультации с клиентами ОЗТ на</a:t>
                      </a:r>
                      <a:r>
                        <a:rPr lang="ru-RU" b="1" baseline="0" dirty="0" smtClean="0"/>
                        <a:t> тему приверженности, сочетанного употребления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Консультант по зависимости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Ноябрь 2019 – сентябрь 2020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1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Индивидуальные консультации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Консультант по зависимости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Ноябрь 2019 – сентябрь 2020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76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Сверка</a:t>
                      </a:r>
                      <a:r>
                        <a:rPr lang="ru-RU" b="1" baseline="0" dirty="0" smtClean="0"/>
                        <a:t> списков освобождающихся и консультации на тему преемственности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Равный навигатор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Ноябрь 2019 – сентябрь 2020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13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встреча с освобождающимися в </a:t>
                      </a:r>
                      <a:r>
                        <a:rPr lang="ru-RU" b="1" dirty="0" err="1" smtClean="0"/>
                        <a:t>г.Бишкек</a:t>
                      </a:r>
                      <a:r>
                        <a:rPr lang="ru-RU" b="1" dirty="0" smtClean="0"/>
                        <a:t> и Чуйской</a:t>
                      </a:r>
                      <a:r>
                        <a:rPr lang="ru-RU" b="1" baseline="0" dirty="0" smtClean="0"/>
                        <a:t> области для постановки на учет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Консультант по зависимости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Ноябрь 2019 – сентябрь 2020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7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 2 – Удержание на АРТ и поддержание приверженности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95% ЛЖВ в пилотных учреждениях охвачены хотя бы одной интервенцией</a:t>
            </a:r>
          </a:p>
          <a:p>
            <a:r>
              <a:rPr lang="ru-RU" sz="3200" dirty="0" smtClean="0"/>
              <a:t>90% ЛЖВ, которые начали АРТ до или во время заключения, удерживаются на лечении</a:t>
            </a:r>
          </a:p>
          <a:p>
            <a:r>
              <a:rPr lang="ru-RU" sz="3200" dirty="0" smtClean="0"/>
              <a:t>85% ЛЖВ, которые находятся на АРТ три и более месяца, имеют подавленную вирусную нагрузку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265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98237"/>
              </p:ext>
            </p:extLst>
          </p:nvPr>
        </p:nvGraphicFramePr>
        <p:xfrm>
          <a:off x="239487" y="1175657"/>
          <a:ext cx="11832770" cy="5094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6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8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Охват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Ответственный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 исполнения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251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Индивидуальное</a:t>
                      </a:r>
                      <a:r>
                        <a:rPr lang="ru-RU" sz="1600" b="1" baseline="0" dirty="0" smtClean="0"/>
                        <a:t> консультирование по приверженности</a:t>
                      </a:r>
                      <a:br>
                        <a:rPr lang="ru-RU" sz="1600" b="1" baseline="0" dirty="0" smtClean="0"/>
                      </a:br>
                      <a:r>
                        <a:rPr lang="ru-RU" sz="1600" b="1" baseline="0" dirty="0" smtClean="0"/>
                        <a:t>(приверженные – 1 раз в месяц;</a:t>
                      </a:r>
                    </a:p>
                    <a:p>
                      <a:r>
                        <a:rPr lang="ru-RU" sz="1600" b="1" baseline="0" dirty="0" err="1" smtClean="0"/>
                        <a:t>Неприверженные</a:t>
                      </a:r>
                      <a:r>
                        <a:rPr lang="ru-RU" sz="1600" b="1" baseline="0" dirty="0" smtClean="0"/>
                        <a:t> /начавшие АРТ – до 3 раз в месяц)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95% ЛЖВ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Равные</a:t>
                      </a:r>
                      <a:r>
                        <a:rPr lang="ru-RU" sz="1600" b="1" baseline="0" dirty="0" smtClean="0"/>
                        <a:t> консультанты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Октябр</a:t>
                      </a:r>
                      <a:r>
                        <a:rPr lang="ru-RU" sz="1600" b="1" baseline="0" dirty="0" smtClean="0"/>
                        <a:t>ь 2019 – сентябрь 2020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786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Школа Пациентов (серия из 6 занятий)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70% прошли</a:t>
                      </a:r>
                      <a:r>
                        <a:rPr lang="ru-RU" sz="1600" b="1" baseline="0" dirty="0" smtClean="0"/>
                        <a:t> как минимум 4 сессии и правильно ответили на 75% вопросов теста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Равные</a:t>
                      </a:r>
                      <a:r>
                        <a:rPr lang="ru-RU" sz="1600" b="1" baseline="0" dirty="0" smtClean="0"/>
                        <a:t> консультанты + медицинский специалист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Январь</a:t>
                      </a:r>
                      <a:r>
                        <a:rPr lang="ru-RU" sz="1600" b="1" baseline="0" dirty="0" smtClean="0"/>
                        <a:t> – сентябрь 2020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81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Ежедневное</a:t>
                      </a:r>
                      <a:r>
                        <a:rPr lang="ru-RU" sz="1600" b="1" baseline="0" dirty="0" smtClean="0"/>
                        <a:t> напоминание о лечении со стороны равных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ЛЖВ, которые</a:t>
                      </a:r>
                      <a:r>
                        <a:rPr lang="ru-RU" sz="1600" b="1" baseline="0" dirty="0" smtClean="0"/>
                        <a:t> начинают/возобновляют АРТ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Равные навигаторы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Октябрь-декабрь 2019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45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Консультаци</a:t>
                      </a:r>
                      <a:r>
                        <a:rPr lang="ru-RU" sz="1600" b="1" baseline="0" dirty="0" smtClean="0"/>
                        <a:t>и врачей РЦ СПИД</a:t>
                      </a:r>
                      <a:endParaRPr lang="ru-RU" sz="16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600" b="1" dirty="0" smtClean="0"/>
                        <a:t>Совместная работа с </a:t>
                      </a:r>
                      <a:r>
                        <a:rPr lang="en-US" sz="1600" b="1" dirty="0" smtClean="0"/>
                        <a:t>CDC</a:t>
                      </a:r>
                      <a:r>
                        <a:rPr lang="ru-RU" sz="1600" b="1" dirty="0" smtClean="0"/>
                        <a:t>.</a:t>
                      </a:r>
                      <a:r>
                        <a:rPr lang="ru-RU" sz="1600" b="1" baseline="0" dirty="0" smtClean="0"/>
                        <a:t> Привязка графика выездов врачей к команде равных консультантов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24543" y="283029"/>
            <a:ext cx="10101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Цель 2 – Удержание на АРТ и поддержание приверженности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0"/>
            <a:ext cx="864096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Цель 3 – Непрерывность лечения до и после освобождения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630905"/>
              </p:ext>
            </p:extLst>
          </p:nvPr>
        </p:nvGraphicFramePr>
        <p:xfrm>
          <a:off x="185057" y="1196752"/>
          <a:ext cx="11745685" cy="5216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6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9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Мероприятие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Охват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Ответственный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89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Сверка</a:t>
                      </a:r>
                      <a:r>
                        <a:rPr lang="ru-RU" sz="1600" b="1" baseline="0" dirty="0" smtClean="0"/>
                        <a:t> списков освобождающихся не менее двух раз в месяц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Сотрудники </a:t>
                      </a:r>
                      <a:r>
                        <a:rPr lang="ru-RU" sz="1600" b="1" dirty="0" err="1" smtClean="0"/>
                        <a:t>спецчасти</a:t>
                      </a:r>
                      <a:r>
                        <a:rPr lang="ru-RU" sz="1600" b="1" dirty="0" smtClean="0"/>
                        <a:t> и равный</a:t>
                      </a:r>
                      <a:r>
                        <a:rPr lang="ru-RU" sz="1600" b="1" baseline="0" dirty="0" smtClean="0"/>
                        <a:t> консультант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Октябрь</a:t>
                      </a:r>
                      <a:r>
                        <a:rPr lang="ru-RU" sz="1600" b="1" baseline="0" dirty="0" smtClean="0"/>
                        <a:t> 2019 – сентябрь 2020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26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Подготовка к освобождению для</a:t>
                      </a:r>
                      <a:r>
                        <a:rPr lang="ru-RU" sz="1600" b="1" baseline="0" dirty="0" smtClean="0"/>
                        <a:t> ЛЖВ (консультации по продолжению лечения, обеспечение запаса препаратов)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90%</a:t>
                      </a:r>
                      <a:r>
                        <a:rPr lang="ru-RU" sz="1600" b="1" baseline="0" dirty="0" smtClean="0"/>
                        <a:t> освобождающихся ЛЖВ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Равный консультант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Октябрь</a:t>
                      </a:r>
                      <a:r>
                        <a:rPr lang="ru-RU" sz="1600" b="1" baseline="0" dirty="0" smtClean="0"/>
                        <a:t> 2019 – сентябрь 2020</a:t>
                      </a:r>
                      <a:endParaRPr lang="ru-RU" sz="1600" b="1" dirty="0" smtClean="0"/>
                    </a:p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400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 встреча</a:t>
                      </a:r>
                      <a:r>
                        <a:rPr lang="ru-RU" sz="1600" b="1" baseline="0" dirty="0" smtClean="0"/>
                        <a:t> с каждым ЛЖВ после освобождения для постановки на учет в СПИД Центр и знакомства с соцработником Флагмана в </a:t>
                      </a:r>
                      <a:r>
                        <a:rPr lang="ru-RU" sz="1600" b="1" baseline="0" dirty="0" err="1" smtClean="0"/>
                        <a:t>г.Бишкек</a:t>
                      </a:r>
                      <a:r>
                        <a:rPr lang="ru-RU" sz="1600" b="1" baseline="0" dirty="0" smtClean="0"/>
                        <a:t> и Чуйской области, </a:t>
                      </a:r>
                      <a:br>
                        <a:rPr lang="ru-RU" sz="1600" b="1" baseline="0" dirty="0" smtClean="0"/>
                      </a:br>
                      <a:r>
                        <a:rPr lang="ru-RU" sz="1600" b="1" baseline="0" dirty="0" smtClean="0"/>
                        <a:t>в других сайтах – разговор по телефону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90%</a:t>
                      </a:r>
                      <a:r>
                        <a:rPr lang="ru-RU" sz="1600" b="1" baseline="0" dirty="0" smtClean="0"/>
                        <a:t> освобождающихся ЛЖВ</a:t>
                      </a:r>
                      <a:endParaRPr lang="ru-RU" sz="1600" b="1" dirty="0" smtClean="0"/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Равный консультант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Октябрь</a:t>
                      </a:r>
                      <a:r>
                        <a:rPr lang="ru-RU" sz="1600" b="1" baseline="0" dirty="0" smtClean="0"/>
                        <a:t> 2019 – сентябрь 2020</a:t>
                      </a:r>
                      <a:endParaRPr lang="ru-RU" sz="1600" b="1" dirty="0" smtClean="0"/>
                    </a:p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26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Тренинг по непрерывности лечения</a:t>
                      </a:r>
                      <a:r>
                        <a:rPr lang="ru-RU" sz="1600" b="1" baseline="0" dirty="0" smtClean="0"/>
                        <a:t> во время попадания в МЛС, в ходе трансферов и после освобождения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18 сотрудников тюремной системы и НПО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Менеджер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</a:t>
                      </a:r>
                      <a:r>
                        <a:rPr lang="ru-RU" sz="1600" b="1" baseline="0" dirty="0" smtClean="0"/>
                        <a:t> утверждению Инструкции по преемственности (ориентировочно – начало 2020)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5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376" y="341376"/>
            <a:ext cx="11012424" cy="1158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672247"/>
              </p:ext>
            </p:extLst>
          </p:nvPr>
        </p:nvGraphicFramePr>
        <p:xfrm>
          <a:off x="130628" y="457199"/>
          <a:ext cx="11658601" cy="6124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578">
                  <a:extLst>
                    <a:ext uri="{9D8B030D-6E8A-4147-A177-3AD203B41FA5}">
                      <a16:colId xmlns:a16="http://schemas.microsoft.com/office/drawing/2014/main" val="1387905836"/>
                    </a:ext>
                  </a:extLst>
                </a:gridCol>
                <a:gridCol w="5820165">
                  <a:extLst>
                    <a:ext uri="{9D8B030D-6E8A-4147-A177-3AD203B41FA5}">
                      <a16:colId xmlns:a16="http://schemas.microsoft.com/office/drawing/2014/main" val="514166510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789380162"/>
                    </a:ext>
                  </a:extLst>
                </a:gridCol>
                <a:gridCol w="1212654">
                  <a:extLst>
                    <a:ext uri="{9D8B030D-6E8A-4147-A177-3AD203B41FA5}">
                      <a16:colId xmlns:a16="http://schemas.microsoft.com/office/drawing/2014/main" val="3866699460"/>
                    </a:ext>
                  </a:extLst>
                </a:gridCol>
                <a:gridCol w="955984">
                  <a:extLst>
                    <a:ext uri="{9D8B030D-6E8A-4147-A177-3AD203B41FA5}">
                      <a16:colId xmlns:a16="http://schemas.microsoft.com/office/drawing/2014/main" val="1274634759"/>
                    </a:ext>
                  </a:extLst>
                </a:gridCol>
                <a:gridCol w="1142784">
                  <a:extLst>
                    <a:ext uri="{9D8B030D-6E8A-4147-A177-3AD203B41FA5}">
                      <a16:colId xmlns:a16="http://schemas.microsoft.com/office/drawing/2014/main" val="234988636"/>
                    </a:ext>
                  </a:extLst>
                </a:gridCol>
                <a:gridCol w="934007">
                  <a:extLst>
                    <a:ext uri="{9D8B030D-6E8A-4147-A177-3AD203B41FA5}">
                      <a16:colId xmlns:a16="http://schemas.microsoft.com/office/drawing/2014/main" val="2248678991"/>
                    </a:ext>
                  </a:extLst>
                </a:gridCol>
              </a:tblGrid>
              <a:tr h="7038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50" b="1" dirty="0">
                          <a:effectLst/>
                        </a:rPr>
                        <a:t>№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50" b="1" dirty="0">
                          <a:effectLst/>
                        </a:rPr>
                        <a:t>Показатели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400">
                          <a:effectLst/>
                        </a:rPr>
                        <a:t>Согласованные цели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50" b="1" dirty="0">
                          <a:effectLst/>
                        </a:rPr>
                        <a:t>Удельный вес для расчета мотивацион ных выплат</a:t>
                      </a:r>
                      <a:r>
                        <a:rPr lang="ru-RU" sz="1050" b="1" dirty="0">
                          <a:effectLst/>
                        </a:rPr>
                        <a:t> </a:t>
                      </a:r>
                    </a:p>
                  </a:txBody>
                  <a:tcPr marL="24779" marR="24779" marT="0" marB="0" anchor="ctr"/>
                </a:tc>
                <a:extLst>
                  <a:ext uri="{0D108BD9-81ED-4DB2-BD59-A6C34878D82A}">
                    <a16:rowId xmlns:a16="http://schemas.microsoft.com/office/drawing/2014/main" val="2554457332"/>
                  </a:ext>
                </a:extLst>
              </a:tr>
              <a:tr h="70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1 кв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2кв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3кв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4кв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47884"/>
                  </a:ext>
                </a:extLst>
              </a:tr>
              <a:tr h="419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 октября 2019 - 31 декабря 2019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 января 2020 - 31 марта 2020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 апреля 2020-30 июня     2020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 июля 2020-30 сентября 2020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491661"/>
                  </a:ext>
                </a:extLst>
              </a:tr>
              <a:tr h="753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Процент ЛЖВ на АРТ (взрослых и детей в возрасте 15 лет и старше), у которых обследован хотя бы один партнер (половой или по употреблению инъекционных наркотиков (ИН)) на ВИЧ-инфекцию за последние 12 месяцев, от числа ЛЖВ на АРТ на конец отчетного периода (TX_CURR)     </a:t>
                      </a:r>
                      <a:r>
                        <a:rPr lang="ru-RU" sz="1050" b="1" dirty="0" err="1">
                          <a:effectLst/>
                        </a:rPr>
                        <a:t>Index_testing</a:t>
                      </a:r>
                      <a:r>
                        <a:rPr lang="ru-RU" sz="1050" b="1" dirty="0">
                          <a:effectLst/>
                        </a:rPr>
                        <a:t> (%)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extLst>
                  <a:ext uri="{0D108BD9-81ED-4DB2-BD59-A6C34878D82A}">
                    <a16:rowId xmlns:a16="http://schemas.microsoft.com/office/drawing/2014/main" val="2987699711"/>
                  </a:ext>
                </a:extLst>
              </a:tr>
              <a:tr h="963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Темп прироста ЛЖВ на АРТ (взрослых и детей в возрасте 15 лет и старше), рассчитываемый как отношение разницы между TX_CURR на конец отчетного квартала и TX_CURR на конец предыдущего отчетного квартала к TX_CURR на конец предыдущего отчетного квартала (TX_CURR_тек_отч_кв-TX_CURR_пред_отч_кв)/TX_CURR_пред_отч_кв*100%)TX_NEW_NET (%)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extLst>
                  <a:ext uri="{0D108BD9-81ED-4DB2-BD59-A6C34878D82A}">
                    <a16:rowId xmlns:a16="http://schemas.microsoft.com/office/drawing/2014/main" val="3722905600"/>
                  </a:ext>
                </a:extLst>
              </a:tr>
              <a:tr h="753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Процент ЛЖВ на АРТ (взрослых и детей в возрасте 15 лет и старше), у которых количество пропущенных дней с момента последнего запланированного визита за АРВ препаратами составляет от 7 до 28 дней, от числа ЛЖВ на АРТ на конец отчетного периода (TX_CURR) Missed_ARVs_pick-up (%)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extLst>
                  <a:ext uri="{0D108BD9-81ED-4DB2-BD59-A6C34878D82A}">
                    <a16:rowId xmlns:a16="http://schemas.microsoft.com/office/drawing/2014/main" val="4106488001"/>
                  </a:ext>
                </a:extLst>
              </a:tr>
              <a:tr h="753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Процент ЛЖВ (взрослых и детей в возрасте 15 лет и старше), продолжающих получать АРТ спустя 12 месяцев после ее начала (в числитель не включаются пациенты, у которых количество пропущенных дней со дня последнего получения АРВ-препаратов составляет более 28 дней) TX_RET (%)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extLst>
                  <a:ext uri="{0D108BD9-81ED-4DB2-BD59-A6C34878D82A}">
                    <a16:rowId xmlns:a16="http://schemas.microsoft.com/office/drawing/2014/main" val="2675357856"/>
                  </a:ext>
                </a:extLst>
              </a:tr>
              <a:tr h="562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Процент ЛЖВ (взрослых и детей в возрасте 15 лет и старше) на АРТ, обследованных на вирусную нагрузку хотя бы 1 раз за последние 12 месяцев             VL_testing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extLst>
                  <a:ext uri="{0D108BD9-81ED-4DB2-BD59-A6C34878D82A}">
                    <a16:rowId xmlns:a16="http://schemas.microsoft.com/office/drawing/2014/main" val="127361775"/>
                  </a:ext>
                </a:extLst>
              </a:tr>
              <a:tr h="132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Процент ЛЖВ (взрослых и детей в возрасте 15 лет и старше), у которых последний результат вирусной нагрузки (ВН) составляет менее 1000 копий/мл от числа ЛЖВ, получающих АРТ 3 месяца и более и обследованных на вирусную нагрузку (ВН) в течение 12 последних месяцев, но не ранее 30 дней после начала/возобновления АРТ (не включаются пациенты, у которых количество пропущенных дней со дня последнего получения АРВ-препаратов составляет более 28 дней) TX_PVLS-DSD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extLst>
                  <a:ext uri="{0D108BD9-81ED-4DB2-BD59-A6C34878D82A}">
                    <a16:rowId xmlns:a16="http://schemas.microsoft.com/office/drawing/2014/main" val="3860801071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7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Результат оценки качества данных в системе ЭС (процент </a:t>
                      </a:r>
                      <a:r>
                        <a:rPr lang="ru-RU" sz="1050" b="1">
                          <a:effectLst/>
                        </a:rPr>
                        <a:t>совпадающих </a:t>
                      </a:r>
                      <a:r>
                        <a:rPr lang="ru-RU" sz="1050" b="1" smtClean="0">
                          <a:effectLst/>
                        </a:rPr>
                        <a:t>записей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79" marR="24779" marT="0" marB="0" anchor="ctr"/>
                </a:tc>
                <a:extLst>
                  <a:ext uri="{0D108BD9-81ED-4DB2-BD59-A6C34878D82A}">
                    <a16:rowId xmlns:a16="http://schemas.microsoft.com/office/drawing/2014/main" val="378008183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325397"/>
            <a:ext cx="610449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ПОКАЗАТЕЛИ ДОСТИЖЕНИЯ ЦЕЛЕЙ ДЛЯ ГЦПБС г. Бишкек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600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Стратегические направления проекта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b="0" dirty="0" smtClean="0"/>
              <a:t>Разработка </a:t>
            </a:r>
            <a:r>
              <a:rPr lang="ru-RU" sz="2600" b="0" dirty="0"/>
              <a:t>и внедрение новых подходов по </a:t>
            </a:r>
            <a:r>
              <a:rPr lang="ru-RU" sz="2600" b="0" dirty="0" smtClean="0"/>
              <a:t>повышению </a:t>
            </a:r>
            <a:r>
              <a:rPr lang="ru-RU" sz="2600" b="0" dirty="0"/>
              <a:t>эффективности </a:t>
            </a:r>
            <a:r>
              <a:rPr lang="ru-RU" sz="2600" b="0" dirty="0" smtClean="0"/>
              <a:t>программ поддерживающей </a:t>
            </a:r>
            <a:r>
              <a:rPr lang="ru-RU" sz="2600" b="0" dirty="0"/>
              <a:t>терапии </a:t>
            </a:r>
            <a:r>
              <a:rPr lang="ru-RU" sz="2600" b="0" dirty="0" err="1" smtClean="0"/>
              <a:t>метадоном</a:t>
            </a:r>
            <a:r>
              <a:rPr lang="ru-RU" sz="2600" b="0" dirty="0" smtClean="0"/>
              <a:t> (ПТМ)</a:t>
            </a:r>
            <a:endParaRPr lang="ru-RU" sz="2600" b="0" dirty="0"/>
          </a:p>
          <a:p>
            <a:pPr marL="514350" indent="-514350">
              <a:buFont typeface="+mj-lt"/>
              <a:buAutoNum type="arabicPeriod"/>
            </a:pPr>
            <a:r>
              <a:rPr lang="ru-RU" sz="2600" b="0" dirty="0" smtClean="0"/>
              <a:t>Разработка </a:t>
            </a:r>
            <a:r>
              <a:rPr lang="ru-RU" sz="2600" b="0" dirty="0"/>
              <a:t>и внедрение новых подходов по </a:t>
            </a:r>
            <a:r>
              <a:rPr lang="ru-RU" sz="2600" b="0" dirty="0" smtClean="0"/>
              <a:t>выявлению</a:t>
            </a:r>
            <a:r>
              <a:rPr lang="en-US" sz="2600" b="0" dirty="0" smtClean="0"/>
              <a:t> </a:t>
            </a:r>
            <a:r>
              <a:rPr lang="ru-RU" sz="2600" b="0" dirty="0" smtClean="0"/>
              <a:t>новых </a:t>
            </a:r>
            <a:r>
              <a:rPr lang="ru-RU" sz="2600" b="0" dirty="0"/>
              <a:t>случаев ВИЧ-</a:t>
            </a:r>
            <a:r>
              <a:rPr lang="ru-RU" sz="2600" b="0" dirty="0" smtClean="0"/>
              <a:t>инфекции</a:t>
            </a:r>
            <a:r>
              <a:rPr lang="ru-RU" sz="2600" b="0" dirty="0"/>
              <a:t> </a:t>
            </a:r>
            <a:r>
              <a:rPr lang="ru-RU" sz="2600" b="0" dirty="0" smtClean="0"/>
              <a:t>и быстрого начала антиретровирусной терапии (АРТ)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b="0" dirty="0" smtClean="0"/>
              <a:t>Разработка </a:t>
            </a:r>
            <a:r>
              <a:rPr lang="ru-RU" sz="2600" b="0" dirty="0"/>
              <a:t>и внедрение инновационных </a:t>
            </a:r>
            <a:r>
              <a:rPr lang="ru-RU" sz="2600" b="0" dirty="0" smtClean="0"/>
              <a:t>подходов по обеспечению </a:t>
            </a:r>
            <a:r>
              <a:rPr lang="ru-RU" sz="2600" b="0" dirty="0"/>
              <a:t>удержания </a:t>
            </a:r>
            <a:r>
              <a:rPr lang="ru-RU" sz="2600" b="0" dirty="0" smtClean="0"/>
              <a:t>людей, живущих с ВИЧ (ЛЖВ), </a:t>
            </a:r>
            <a:r>
              <a:rPr lang="ru-RU" sz="2600" b="0" dirty="0"/>
              <a:t>на АРТ и </a:t>
            </a:r>
            <a:r>
              <a:rPr lang="ru-RU" sz="2600" b="0" dirty="0" smtClean="0"/>
              <a:t>повышению приверженности ЛЖВ к терапии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b="0" dirty="0" smtClean="0"/>
              <a:t>Разработка, внедрение </a:t>
            </a:r>
            <a:r>
              <a:rPr lang="ru-RU" sz="2600" b="0" dirty="0"/>
              <a:t>и </a:t>
            </a:r>
            <a:r>
              <a:rPr lang="ru-RU" sz="2600" b="0" dirty="0" smtClean="0"/>
              <a:t>содействие эффективному </a:t>
            </a:r>
            <a:r>
              <a:rPr lang="ru-RU" sz="2600" b="0" dirty="0"/>
              <a:t>использованию различных </a:t>
            </a:r>
            <a:r>
              <a:rPr lang="ru-RU" sz="2600" b="0" dirty="0" smtClean="0"/>
              <a:t>инструментов и систем мониторинга и оценки программ по </a:t>
            </a:r>
            <a:r>
              <a:rPr lang="ru-RU" sz="2600" b="0" dirty="0"/>
              <a:t>ВИЧ  </a:t>
            </a:r>
          </a:p>
        </p:txBody>
      </p:sp>
    </p:spTree>
    <p:extLst>
      <p:ext uri="{BB962C8B-B14F-4D97-AF65-F5344CB8AC3E}">
        <p14:creationId xmlns:p14="http://schemas.microsoft.com/office/powerpoint/2010/main" val="269089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896" y="2206300"/>
            <a:ext cx="9144000" cy="754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мероприятий </a:t>
            </a:r>
            <a:br>
              <a:rPr lang="ru-RU" dirty="0" smtClean="0"/>
            </a:br>
            <a:r>
              <a:rPr lang="ru-RU" dirty="0" smtClean="0"/>
              <a:t>в Кыргызской Республике</a:t>
            </a:r>
            <a:br>
              <a:rPr lang="ru-RU" dirty="0" smtClean="0"/>
            </a:br>
            <a:r>
              <a:rPr lang="ru-RU" dirty="0" smtClean="0"/>
              <a:t>октябрь 2019-сентябрь 2020 года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56843" y="3314614"/>
            <a:ext cx="9144000" cy="1655762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25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Сайты </a:t>
            </a:r>
            <a:r>
              <a:rPr lang="en-US" dirty="0" smtClean="0"/>
              <a:t>PEPFAR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990" y="1379453"/>
            <a:ext cx="5987716" cy="49958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г. Бишкек</a:t>
            </a:r>
          </a:p>
          <a:p>
            <a:pPr marL="0" indent="0">
              <a:buNone/>
            </a:pPr>
            <a:r>
              <a:rPr lang="ru-RU" dirty="0" smtClean="0"/>
              <a:t>Чуйская область</a:t>
            </a:r>
          </a:p>
          <a:p>
            <a:pPr marL="0" indent="0">
              <a:buNone/>
            </a:pPr>
            <a:r>
              <a:rPr lang="ru-RU" dirty="0" smtClean="0"/>
              <a:t>г. Ош</a:t>
            </a:r>
          </a:p>
          <a:p>
            <a:pPr marL="0" indent="0">
              <a:buNone/>
            </a:pPr>
            <a:r>
              <a:rPr lang="ru-RU" dirty="0" err="1" smtClean="0"/>
              <a:t>Ошская</a:t>
            </a:r>
            <a:r>
              <a:rPr lang="ru-RU" dirty="0" smtClean="0"/>
              <a:t> область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82788"/>
              </p:ext>
            </p:extLst>
          </p:nvPr>
        </p:nvGraphicFramePr>
        <p:xfrm>
          <a:off x="3849374" y="1376588"/>
          <a:ext cx="8128000" cy="426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Север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Юг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ГЦПБС </a:t>
                      </a:r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 Бишкек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ЦСМ города ОШ и 11 филиалов</a:t>
                      </a:r>
                      <a:endParaRPr lang="en-US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Аламединского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района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Ошский областной центр СПИД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Чуйского района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ФЦСМ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Кашкар-Кыштак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ОЦПБС </a:t>
                      </a:r>
                      <a:r>
                        <a:rPr lang="uk-UA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Чуйской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uk-UA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области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включая ГСИН</a:t>
                      </a:r>
                    </a:p>
                    <a:p>
                      <a:pPr algn="l" fontAlgn="b"/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ФЦСМ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Курманжан-Датка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г. Токмок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ГСВ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Кызыл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Кыштак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Иссык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атинского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района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Карасуйского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района 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Жайылского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района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Барын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Ноокатского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района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Московского района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Медигос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Ноокатского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района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Сокулукского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района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ЦСМ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Узгенского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района и 2 филиала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учреждений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 </a:t>
                      </a:r>
                      <a:r>
                        <a:rPr lang="ru-RU" b="1" dirty="0" smtClean="0">
                          <a:latin typeface="+mn-lt"/>
                        </a:rPr>
                        <a:t>22 учреждения</a:t>
                      </a:r>
                      <a:endParaRPr lang="en-US" b="1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0925"/>
            <a:ext cx="3838653" cy="164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1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1237115"/>
            <a:ext cx="11012424" cy="4995835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ru-RU" dirty="0" smtClean="0"/>
              <a:t>Компьютерная программа по проведению </a:t>
            </a:r>
            <a:r>
              <a:rPr lang="ru-RU" dirty="0" err="1" smtClean="0"/>
              <a:t>когнитивно</a:t>
            </a:r>
            <a:r>
              <a:rPr lang="ru-RU" dirty="0" smtClean="0"/>
              <a:t>-поведенческой терапии у пациентов, получающих ПТМ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Цель: увеличение приверженности ПТМ и </a:t>
            </a:r>
            <a:r>
              <a:rPr lang="ru-RU" dirty="0"/>
              <a:t>с</a:t>
            </a:r>
            <a:r>
              <a:rPr lang="ru-RU" dirty="0" smtClean="0"/>
              <a:t>нижение </a:t>
            </a:r>
            <a:r>
              <a:rPr lang="ru-RU" dirty="0"/>
              <a:t>частоты </a:t>
            </a:r>
            <a:r>
              <a:rPr lang="ru-RU" dirty="0" smtClean="0"/>
              <a:t>срывов и </a:t>
            </a:r>
            <a:r>
              <a:rPr lang="ru-RU" dirty="0"/>
              <a:t>п</a:t>
            </a:r>
            <a:r>
              <a:rPr lang="ru-RU" dirty="0" smtClean="0"/>
              <a:t>овышение информированности о ВИЧ-инфекции, включая вопросы АРТ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Обучение сотрудников, прикомандирование психологов/психотерапевтов</a:t>
            </a:r>
            <a:endParaRPr lang="ru-RU" dirty="0"/>
          </a:p>
          <a:p>
            <a:pPr>
              <a:spcBef>
                <a:spcPts val="1800"/>
              </a:spcBef>
            </a:pPr>
            <a:r>
              <a:rPr lang="ru-RU" dirty="0" smtClean="0"/>
              <a:t>Работа с сотрудниками пунктов обмена шприцев в медучреждениях по повышению их информированности о ПТМ</a:t>
            </a:r>
            <a:endParaRPr lang="en-US" dirty="0" smtClean="0"/>
          </a:p>
          <a:p>
            <a:pPr lvl="1">
              <a:spcBef>
                <a:spcPts val="1800"/>
              </a:spcBef>
            </a:pPr>
            <a:r>
              <a:rPr lang="ru-RU" dirty="0" smtClean="0"/>
              <a:t>увеличение числа клиентов ПОШ, направленных в ПТМ </a:t>
            </a:r>
            <a:endParaRPr lang="ru-RU" dirty="0"/>
          </a:p>
          <a:p>
            <a:pPr>
              <a:spcBef>
                <a:spcPts val="1800"/>
              </a:spcBef>
            </a:pPr>
            <a:r>
              <a:rPr lang="ru-RU" dirty="0" smtClean="0"/>
              <a:t>Пересмотр существующего подхода и более качественная реализация подхода «единого окна» на базе пунктов ПТМ</a:t>
            </a:r>
          </a:p>
          <a:p>
            <a:pPr lvl="1">
              <a:spcBef>
                <a:spcPts val="1800"/>
              </a:spcBef>
            </a:pPr>
            <a:r>
              <a:rPr lang="ru-RU" dirty="0" smtClean="0"/>
              <a:t>100</a:t>
            </a:r>
            <a:r>
              <a:rPr lang="en-US" dirty="0" smtClean="0"/>
              <a:t>%</a:t>
            </a:r>
            <a:r>
              <a:rPr lang="ru-RU" dirty="0" smtClean="0"/>
              <a:t> ЛЖВ на ПТМ получают АРТ и имеют вирусную </a:t>
            </a:r>
            <a:r>
              <a:rPr lang="ru-RU" dirty="0" err="1" smtClean="0"/>
              <a:t>супрессию</a:t>
            </a:r>
            <a:endParaRPr lang="ru-RU" dirty="0" smtClean="0"/>
          </a:p>
          <a:p>
            <a:pPr>
              <a:spcBef>
                <a:spcPts val="1800"/>
              </a:spcBef>
            </a:pPr>
            <a:r>
              <a:rPr lang="ru-RU" dirty="0" smtClean="0"/>
              <a:t>Сотрудничество с РЦН по дальнейшему внедрению системы постоянного улучшения качества работы пунктов ПТМ и институционализации подходов по клиническому наставничеству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376" y="199039"/>
            <a:ext cx="11012424" cy="735050"/>
          </a:xfrm>
        </p:spPr>
        <p:txBody>
          <a:bodyPr>
            <a:noAutofit/>
          </a:bodyPr>
          <a:lstStyle/>
          <a:p>
            <a:r>
              <a:rPr lang="ru-RU" dirty="0"/>
              <a:t>Разработка и внедрение новых подходов по повышению эффективности программ ПТМ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6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286631"/>
            <a:ext cx="11012424" cy="73505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Разработка и внедрение новых подходов по выявлению</a:t>
            </a:r>
            <a:r>
              <a:rPr lang="en-US" dirty="0"/>
              <a:t> </a:t>
            </a:r>
            <a:r>
              <a:rPr lang="ru-RU" dirty="0"/>
              <a:t>новых случаев ВИЧ-инфекции и быстрого </a:t>
            </a:r>
            <a:r>
              <a:rPr lang="ru-RU" dirty="0" smtClean="0"/>
              <a:t>начала АРТ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Активное участие патронажных медицинских сестер и равных консультантов в повышении качества обследования партнеров ЛЖВ (</a:t>
            </a:r>
            <a:r>
              <a:rPr lang="en-US" dirty="0" smtClean="0"/>
              <a:t>INDEX)</a:t>
            </a:r>
            <a:endParaRPr lang="ru-RU" dirty="0" smtClean="0"/>
          </a:p>
          <a:p>
            <a:pPr lvl="1"/>
            <a:r>
              <a:rPr lang="ru-RU" dirty="0" smtClean="0"/>
              <a:t>Все ЛЖВ с высоким риском передачи ВИЧ прошли опрос на наличие половых партнеров; установлены в среднем 1.5 партнера на ЛЖВ; все установленные партнеры обследованы</a:t>
            </a:r>
          </a:p>
          <a:p>
            <a:pPr lvl="1"/>
            <a:r>
              <a:rPr lang="ru-RU" dirty="0" smtClean="0"/>
              <a:t>Возможность применения тестов для само-тестирования</a:t>
            </a:r>
          </a:p>
          <a:p>
            <a:r>
              <a:rPr lang="ru-RU" dirty="0" smtClean="0"/>
              <a:t>Пилотирование рутинного использования анализа на давность заражения в г. Бишкеке</a:t>
            </a:r>
            <a:r>
              <a:rPr lang="en-US" dirty="0" smtClean="0"/>
              <a:t> (TRACE)</a:t>
            </a:r>
            <a:endParaRPr lang="ru-RU" dirty="0" smtClean="0"/>
          </a:p>
          <a:p>
            <a:pPr lvl="1"/>
            <a:r>
              <a:rPr lang="ru-RU" dirty="0" smtClean="0"/>
              <a:t>Разработка СОП и алгоритма действий Центра СПИД по результатам анализа на давность заражения</a:t>
            </a:r>
          </a:p>
          <a:p>
            <a:pPr lvl="1"/>
            <a:r>
              <a:rPr lang="ru-RU" dirty="0" smtClean="0"/>
              <a:t>Обучение сотрудников центра СПИД</a:t>
            </a:r>
          </a:p>
          <a:p>
            <a:pPr lvl="1"/>
            <a:r>
              <a:rPr lang="ru-RU" dirty="0" smtClean="0"/>
              <a:t>Закуп и поставка тест-систем  </a:t>
            </a:r>
          </a:p>
          <a:p>
            <a:r>
              <a:rPr lang="ru-RU" dirty="0" smtClean="0"/>
              <a:t>Содействие расширению доступа к </a:t>
            </a:r>
            <a:r>
              <a:rPr lang="ru-RU" dirty="0" err="1" smtClean="0"/>
              <a:t>доконтактной</a:t>
            </a:r>
            <a:r>
              <a:rPr lang="ru-RU" dirty="0" smtClean="0"/>
              <a:t> профилактике </a:t>
            </a:r>
            <a:r>
              <a:rPr lang="en-US" dirty="0" smtClean="0"/>
              <a:t>(</a:t>
            </a:r>
            <a:r>
              <a:rPr lang="en-US" dirty="0" err="1" smtClean="0"/>
              <a:t>PreP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dirty="0"/>
              <a:t>Разработка СОП и алгоритма действий </a:t>
            </a:r>
            <a:r>
              <a:rPr lang="ru-RU" dirty="0" smtClean="0"/>
              <a:t>для проведения </a:t>
            </a:r>
            <a:r>
              <a:rPr lang="en-US" dirty="0" err="1" smtClean="0"/>
              <a:t>PreP</a:t>
            </a:r>
            <a:endParaRPr lang="ru-RU" dirty="0"/>
          </a:p>
          <a:p>
            <a:pPr lvl="1"/>
            <a:r>
              <a:rPr lang="ru-RU" dirty="0" smtClean="0"/>
              <a:t>Адаптация разработанных </a:t>
            </a:r>
            <a:r>
              <a:rPr lang="en-US" dirty="0" smtClean="0"/>
              <a:t>ICAP</a:t>
            </a:r>
            <a:r>
              <a:rPr lang="ru-RU" dirty="0" smtClean="0"/>
              <a:t> материалов и обучение </a:t>
            </a:r>
            <a:r>
              <a:rPr lang="ru-RU" dirty="0"/>
              <a:t>сотрудников </a:t>
            </a:r>
            <a:r>
              <a:rPr lang="ru-RU" dirty="0" smtClean="0"/>
              <a:t>центров СПИД</a:t>
            </a:r>
          </a:p>
          <a:p>
            <a:pPr lvl="1"/>
            <a:r>
              <a:rPr lang="ru-RU" dirty="0" smtClean="0"/>
              <a:t>Разработка материалов для пациентов </a:t>
            </a:r>
            <a:endParaRPr lang="ru-RU" dirty="0"/>
          </a:p>
          <a:p>
            <a:pPr lvl="1"/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4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264733"/>
            <a:ext cx="11012424" cy="73505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Разработка и внедрение инновационных подходов по обеспечению удержания </a:t>
            </a:r>
            <a:r>
              <a:rPr lang="ru-RU" dirty="0" smtClean="0"/>
              <a:t>ЛЖВ </a:t>
            </a:r>
            <a:r>
              <a:rPr lang="ru-RU" dirty="0"/>
              <a:t>на АРТ и повышения их приверженности к терапии</a:t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Дальнейшая реализация и постоянное усовершенствование проекта патронажного ухода на дому</a:t>
            </a:r>
            <a:r>
              <a:rPr lang="en-US" dirty="0" smtClean="0"/>
              <a:t> (SUPPORT4HEALTH)</a:t>
            </a:r>
            <a:r>
              <a:rPr lang="en-US" b="0" dirty="0">
                <a:latin typeface="ＭＳ ゴシック"/>
                <a:ea typeface="ＭＳ ゴシック"/>
                <a:cs typeface="ＭＳ ゴシック"/>
              </a:rPr>
              <a:t> </a:t>
            </a:r>
            <a:endParaRPr lang="ru-RU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Добавляем мониторинг приверженности профилактического лечения туберкулеза</a:t>
            </a:r>
          </a:p>
          <a:p>
            <a:pPr lvl="1">
              <a:lnSpc>
                <a:spcPct val="110000"/>
              </a:lnSpc>
            </a:pPr>
            <a:r>
              <a:rPr lang="ru-RU" dirty="0" smtClean="0"/>
              <a:t>Регулярные </a:t>
            </a:r>
            <a:r>
              <a:rPr lang="ru-RU" dirty="0" err="1" smtClean="0"/>
              <a:t>вебинары</a:t>
            </a:r>
            <a:r>
              <a:rPr lang="ru-RU" dirty="0" smtClean="0"/>
              <a:t> для м/с по вопросам ведения пациентов с ВИЧ 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ru-RU" dirty="0" smtClean="0"/>
              <a:t>Применение </a:t>
            </a:r>
            <a:r>
              <a:rPr lang="en-US" dirty="0" smtClean="0"/>
              <a:t>TB LAM Ag </a:t>
            </a:r>
            <a:r>
              <a:rPr lang="ru-RU" dirty="0" smtClean="0"/>
              <a:t>тестов для скрининга</a:t>
            </a:r>
            <a:r>
              <a:rPr lang="en-US" dirty="0" smtClean="0"/>
              <a:t> </a:t>
            </a:r>
            <a:r>
              <a:rPr lang="ru-RU" dirty="0" smtClean="0"/>
              <a:t>на туберкулез пациентов с </a:t>
            </a:r>
            <a:r>
              <a:rPr lang="en-US" dirty="0" smtClean="0"/>
              <a:t>CD4 ≤</a:t>
            </a:r>
            <a:r>
              <a:rPr lang="ru-RU" dirty="0" smtClean="0"/>
              <a:t>200</a:t>
            </a:r>
          </a:p>
          <a:p>
            <a:pPr lvl="1"/>
            <a:r>
              <a:rPr lang="ru-RU" dirty="0" smtClean="0"/>
              <a:t>Разработка </a:t>
            </a:r>
            <a:r>
              <a:rPr lang="ru-RU" dirty="0"/>
              <a:t>СОП и алгоритма действий </a:t>
            </a:r>
            <a:r>
              <a:rPr lang="ru-RU" dirty="0" smtClean="0"/>
              <a:t>для проведения скрининга </a:t>
            </a:r>
            <a:r>
              <a:rPr lang="en-US" dirty="0" smtClean="0"/>
              <a:t>TB </a:t>
            </a:r>
            <a:r>
              <a:rPr lang="en-US" dirty="0"/>
              <a:t>LAM Ag</a:t>
            </a:r>
            <a:endParaRPr lang="ru-RU" dirty="0"/>
          </a:p>
          <a:p>
            <a:pPr lvl="1"/>
            <a:r>
              <a:rPr lang="ru-RU" dirty="0"/>
              <a:t>Обучение сотрудников </a:t>
            </a:r>
            <a:r>
              <a:rPr lang="ru-RU" dirty="0" smtClean="0"/>
              <a:t>и закуп тест</a:t>
            </a:r>
            <a:r>
              <a:rPr lang="ru-RU" dirty="0"/>
              <a:t>-систем  </a:t>
            </a:r>
            <a:endParaRPr lang="ru-RU" dirty="0" smtClean="0"/>
          </a:p>
          <a:p>
            <a:pPr marL="457200" lvl="1" indent="0"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ru-RU" dirty="0" smtClean="0"/>
              <a:t>Повышение эффективности работы равных консультантов по обеспечению приверженности ЛЖВ АРТ (</a:t>
            </a:r>
            <a:r>
              <a:rPr lang="en-US" dirty="0"/>
              <a:t>Here4You</a:t>
            </a:r>
            <a:r>
              <a:rPr lang="en-US" dirty="0" smtClean="0"/>
              <a:t>)</a:t>
            </a:r>
            <a:endParaRPr lang="ru-RU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Систематическая индивидуальная работа с пациентами, отказывающимися от АРТ; пациентами на АРТ </a:t>
            </a:r>
            <a:r>
              <a:rPr lang="en-US" dirty="0" smtClean="0"/>
              <a:t>c </a:t>
            </a:r>
            <a:r>
              <a:rPr lang="ru-RU" dirty="0" smtClean="0"/>
              <a:t>высокой ВН.</a:t>
            </a:r>
          </a:p>
          <a:p>
            <a:pPr lvl="1">
              <a:lnSpc>
                <a:spcPct val="110000"/>
              </a:lnSpc>
            </a:pPr>
            <a:r>
              <a:rPr lang="ru-RU" dirty="0" smtClean="0"/>
              <a:t>Координация мероприятию с </a:t>
            </a:r>
            <a:r>
              <a:rPr lang="en-US" dirty="0" smtClean="0"/>
              <a:t>Flagship</a:t>
            </a:r>
          </a:p>
          <a:p>
            <a:pPr lvl="1">
              <a:lnSpc>
                <a:spcPct val="110000"/>
              </a:lnSpc>
            </a:pPr>
            <a:r>
              <a:rPr lang="ru-RU" dirty="0" smtClean="0"/>
              <a:t>Поддержка позиции равного-консультанта в </a:t>
            </a:r>
            <a:r>
              <a:rPr lang="ru-RU" dirty="0" err="1" smtClean="0"/>
              <a:t>Узгене</a:t>
            </a:r>
            <a:r>
              <a:rPr lang="ru-RU" dirty="0" smtClean="0"/>
              <a:t> </a:t>
            </a:r>
          </a:p>
          <a:p>
            <a:pPr>
              <a:lnSpc>
                <a:spcPct val="110000"/>
              </a:lnSpc>
            </a:pPr>
            <a:endParaRPr lang="ru-RU" dirty="0"/>
          </a:p>
          <a:p>
            <a:pPr marL="0" indent="0">
              <a:lnSpc>
                <a:spcPct val="110000"/>
              </a:lnSpc>
              <a:buNone/>
            </a:pPr>
            <a:endParaRPr lang="ru-RU" dirty="0" smtClean="0"/>
          </a:p>
          <a:p>
            <a:pPr>
              <a:lnSpc>
                <a:spcPct val="110000"/>
              </a:lnSpc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1480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dirty="0" smtClean="0"/>
              <a:t>Работа </a:t>
            </a:r>
            <a:r>
              <a:rPr lang="ru-RU" sz="2400" dirty="0"/>
              <a:t>по улучшению приверженности АРТ в </a:t>
            </a:r>
            <a:r>
              <a:rPr lang="ru-RU" sz="2400" dirty="0" smtClean="0"/>
              <a:t>тюрьмах (</a:t>
            </a:r>
            <a:r>
              <a:rPr lang="en-US" sz="2400" dirty="0" smtClean="0"/>
              <a:t>AFEW)</a:t>
            </a:r>
            <a:endParaRPr lang="ru-RU" sz="2400" dirty="0"/>
          </a:p>
          <a:p>
            <a:pPr lvl="1">
              <a:spcBef>
                <a:spcPts val="1800"/>
              </a:spcBef>
            </a:pPr>
            <a:r>
              <a:rPr lang="ru-RU" sz="2000" dirty="0"/>
              <a:t>Школы пациентов, мониторинг приверженности и сопровождение по выходу из </a:t>
            </a:r>
            <a:r>
              <a:rPr lang="ru-RU" sz="2000" dirty="0" smtClean="0"/>
              <a:t>тюрьмы</a:t>
            </a:r>
          </a:p>
          <a:p>
            <a:pPr>
              <a:spcBef>
                <a:spcPts val="1800"/>
              </a:spcBef>
            </a:pPr>
            <a:r>
              <a:rPr lang="ru-RU" sz="2200" dirty="0" smtClean="0"/>
              <a:t>Продолжение работы по ежеквартальному финансовому мотивированию сотрудников Центров  СПИД и ЦСМ на основе достигнутых результатов </a:t>
            </a:r>
          </a:p>
          <a:p>
            <a:pPr>
              <a:spcBef>
                <a:spcPts val="1800"/>
              </a:spcBef>
            </a:pPr>
            <a:r>
              <a:rPr lang="ru-RU" sz="2400" dirty="0"/>
              <a:t>Сотрудничество с</a:t>
            </a:r>
            <a:r>
              <a:rPr lang="en-US" sz="2400" dirty="0" smtClean="0"/>
              <a:t> </a:t>
            </a:r>
            <a:r>
              <a:rPr lang="ru-RU" sz="2400" dirty="0" smtClean="0"/>
              <a:t>РЦ </a:t>
            </a:r>
            <a:r>
              <a:rPr lang="ru-RU" sz="2400" dirty="0"/>
              <a:t>СПИД для </a:t>
            </a:r>
            <a:r>
              <a:rPr lang="ru-RU" sz="2400" dirty="0" smtClean="0"/>
              <a:t>дальнейшего внедрения </a:t>
            </a:r>
            <a:r>
              <a:rPr lang="ru-RU" sz="2400" dirty="0"/>
              <a:t>системы постоянного улучшения качества </a:t>
            </a:r>
            <a:r>
              <a:rPr lang="ru-RU" sz="2400" dirty="0" smtClean="0"/>
              <a:t>программ лечения ВИЧ-инфекции и институционализации </a:t>
            </a:r>
            <a:r>
              <a:rPr lang="ru-RU" sz="2400" dirty="0"/>
              <a:t>подходов по клиническому </a:t>
            </a:r>
            <a:r>
              <a:rPr lang="ru-RU" sz="2400" dirty="0" smtClean="0"/>
              <a:t>наставничеству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Продолжение реализации проекта ЭХО для врачей на </a:t>
            </a:r>
            <a:r>
              <a:rPr lang="ru-RU" sz="2400" dirty="0"/>
              <a:t>базе КГМИП и ПК</a:t>
            </a:r>
            <a:endParaRPr lang="ru-RU" sz="2400" dirty="0" smtClean="0"/>
          </a:p>
          <a:p>
            <a:pPr>
              <a:lnSpc>
                <a:spcPct val="110000"/>
              </a:lnSpc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8532" y="231888"/>
            <a:ext cx="11504392" cy="73505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Разработка и внедрение инновационных подходов по обеспечению удержания </a:t>
            </a:r>
            <a:r>
              <a:rPr lang="ru-RU" dirty="0" smtClean="0"/>
              <a:t>ЛЖВ </a:t>
            </a:r>
            <a:r>
              <a:rPr lang="ru-RU" dirty="0"/>
              <a:t>на АРТ и повышения их приверженности к </a:t>
            </a:r>
            <a:r>
              <a:rPr lang="ru-RU" dirty="0" smtClean="0"/>
              <a:t>терапии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188090"/>
            <a:ext cx="11438704" cy="73505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Разработка, внедрение и содействие эффективному использованию </a:t>
            </a:r>
            <a:r>
              <a:rPr lang="ru-RU" dirty="0" smtClean="0"/>
              <a:t>инструментов и систем </a:t>
            </a:r>
            <a:r>
              <a:rPr lang="ru-RU" dirty="0"/>
              <a:t>мониторинга и оценки программ по ВИЧ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ru-RU" dirty="0" smtClean="0"/>
              <a:t>Поддержка информационных систем здравоохранения (ЭРЗПТ, Система ЭС, е-Содействие, </a:t>
            </a:r>
            <a:r>
              <a:rPr lang="ru-RU" smtClean="0"/>
              <a:t>индексное тестирование)</a:t>
            </a:r>
            <a:endParaRPr lang="ru-RU" dirty="0" smtClean="0"/>
          </a:p>
          <a:p>
            <a:pPr>
              <a:spcBef>
                <a:spcPts val="1800"/>
              </a:spcBef>
            </a:pPr>
            <a:r>
              <a:rPr lang="ru-RU" dirty="0" smtClean="0"/>
              <a:t>Начала работы по созданию онлайн версии системы электронного слежения за случаями ВИЧ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Расширение числа учреждений, использующих национальный регистр обследованного населения (РОН), и постоянный мониторинг качества вводимых данных  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Помощь при проведении ИБПИ («ДЭН»)</a:t>
            </a:r>
            <a:r>
              <a:rPr lang="en-US" dirty="0" smtClean="0"/>
              <a:t> </a:t>
            </a:r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dirty="0" smtClean="0"/>
              <a:t>Пересмотр протокола, </a:t>
            </a:r>
            <a:r>
              <a:rPr lang="ru-RU" dirty="0"/>
              <a:t>а</a:t>
            </a:r>
            <a:r>
              <a:rPr lang="ru-RU" dirty="0" smtClean="0"/>
              <a:t>даптация вопросников в </a:t>
            </a:r>
            <a:r>
              <a:rPr lang="en-US" dirty="0" smtClean="0"/>
              <a:t>e-</a:t>
            </a:r>
            <a:r>
              <a:rPr lang="ru-RU" dirty="0" smtClean="0"/>
              <a:t>ДЭН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Помощь в обучении сотрудников, проведении мониторинга полевого этапа и анализе данных 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Содействие в получении и сдаче отчетности в </a:t>
            </a:r>
            <a:r>
              <a:rPr lang="en-US" dirty="0" smtClean="0"/>
              <a:t>PEPFAR</a:t>
            </a:r>
          </a:p>
          <a:p>
            <a:pPr lvl="1">
              <a:spcBef>
                <a:spcPts val="0"/>
              </a:spcBef>
            </a:pPr>
            <a:r>
              <a:rPr lang="ru-RU" dirty="0" smtClean="0"/>
              <a:t>Обучение и сопровождение при сдаче отчетов  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01881"/>
      </p:ext>
    </p:extLst>
  </p:cSld>
  <p:clrMapOvr>
    <a:masterClrMapping/>
  </p:clrMapOvr>
</p:sld>
</file>

<file path=ppt/theme/theme1.xml><?xml version="1.0" encoding="utf-8"?>
<a:theme xmlns:a="http://schemas.openxmlformats.org/drawingml/2006/main" name="Deryabina_R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725E31B-2496-4D51-AF6C-B415F436F97E}" vid="{8B1CB3DA-999D-451E-9482-C697A0665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Deryabina_RUS.potx</Template>
  <TotalTime>7862</TotalTime>
  <Words>1652</Words>
  <Application>Microsoft Office PowerPoint</Application>
  <PresentationFormat>Широкоэкранный</PresentationFormat>
  <Paragraphs>251</Paragraphs>
  <Slides>16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ＭＳ ゴシック</vt:lpstr>
      <vt:lpstr>Arial</vt:lpstr>
      <vt:lpstr>Arial Narrow</vt:lpstr>
      <vt:lpstr>Calibri</vt:lpstr>
      <vt:lpstr>Calibri Light</vt:lpstr>
      <vt:lpstr>Courier New</vt:lpstr>
      <vt:lpstr>Times New Roman</vt:lpstr>
      <vt:lpstr>Wingdings</vt:lpstr>
      <vt:lpstr>Deryabina_RUS</vt:lpstr>
      <vt:lpstr> Содействие в реализации Национальных программам по достижению контроля на эпидемией ВИЧ в странах Центральной Азии  </vt:lpstr>
      <vt:lpstr>Стратегические направления проекта</vt:lpstr>
      <vt:lpstr>План мероприятий  в Кыргызской Республике октябрь 2019-сентябрь 2020 года</vt:lpstr>
      <vt:lpstr>Сайты PEPFAR</vt:lpstr>
      <vt:lpstr>Разработка и внедрение новых подходов по повышению эффективности программ ПТМ</vt:lpstr>
      <vt:lpstr>Разработка и внедрение новых подходов по выявлению новых случаев ВИЧ-инфекции и быстрого начала АРТ</vt:lpstr>
      <vt:lpstr>Разработка и внедрение инновационных подходов по обеспечению удержания ЛЖВ на АРТ и повышения их приверженности к терапии </vt:lpstr>
      <vt:lpstr>Разработка и внедрение инновационных подходов по обеспечению удержания ЛЖВ на АРТ и повышения их приверженности к терапии (2)</vt:lpstr>
      <vt:lpstr>Разработка, внедрение и содействие эффективному использованию инструментов и систем мониторинга и оценки программ по ВИЧ </vt:lpstr>
      <vt:lpstr> Цель 1 – Оптимизация выявления новых случаев</vt:lpstr>
      <vt:lpstr> ОЗТ</vt:lpstr>
      <vt:lpstr>Цель 2 – Удержание на АРТ и поддержание приверженности</vt:lpstr>
      <vt:lpstr>Презентация PowerPoint</vt:lpstr>
      <vt:lpstr>Цель 3 – Непрерывность лечения до и после освобождения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Stegemerten</dc:creator>
  <cp:lastModifiedBy>Ainagul Isakova</cp:lastModifiedBy>
  <cp:revision>226</cp:revision>
  <dcterms:created xsi:type="dcterms:W3CDTF">2019-04-16T21:23:49Z</dcterms:created>
  <dcterms:modified xsi:type="dcterms:W3CDTF">2019-10-10T10:25:30Z</dcterms:modified>
</cp:coreProperties>
</file>