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7" r:id="rId1"/>
  </p:sldMasterIdLst>
  <p:sldIdLst>
    <p:sldId id="256" r:id="rId2"/>
    <p:sldId id="279" r:id="rId3"/>
    <p:sldId id="262" r:id="rId4"/>
    <p:sldId id="265" r:id="rId5"/>
    <p:sldId id="282" r:id="rId6"/>
    <p:sldId id="263" r:id="rId7"/>
    <p:sldId id="294" r:id="rId8"/>
    <p:sldId id="288" r:id="rId9"/>
    <p:sldId id="291" r:id="rId10"/>
    <p:sldId id="293" r:id="rId11"/>
    <p:sldId id="292" r:id="rId12"/>
    <p:sldId id="283" r:id="rId13"/>
    <p:sldId id="289" r:id="rId14"/>
    <p:sldId id="285" r:id="rId15"/>
    <p:sldId id="290" r:id="rId16"/>
    <p:sldId id="286" r:id="rId17"/>
    <p:sldId id="274" r:id="rId18"/>
    <p:sldId id="278" r:id="rId19"/>
    <p:sldId id="29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74" autoAdjust="0"/>
    <p:restoredTop sz="94660"/>
  </p:normalViewPr>
  <p:slideViewPr>
    <p:cSldViewPr snapToGrid="0">
      <p:cViewPr varScale="1">
        <p:scale>
          <a:sx n="70" d="100"/>
          <a:sy n="70" d="100"/>
        </p:scale>
        <p:origin x="-84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86B75A-687E-405C-8A0B-8D00578BA2C3}" type="datetimeFigureOut">
              <a:rPr lang="en-US" smtClean="0"/>
              <a:pPr/>
              <a:t>9/7/2017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380085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15658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4467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8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86B75A-687E-405C-8A0B-8D00578BA2C3}" type="datetimeFigureOut">
              <a:rPr lang="en-US" smtClean="0"/>
              <a:pPr/>
              <a:t>9/7/2017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817378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9/7/2017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4062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9/7/2017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7556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9/7/2017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6106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9/7/2017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51846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F6E2C9B-5FA2-460D-9BE7-B0812FC2A6FF}" type="datetimeFigureOut">
              <a:rPr lang="en-US" smtClean="0"/>
              <a:t>9/7/2017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7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86B75A-687E-405C-8A0B-8D00578BA2C3}" type="datetimeFigureOut">
              <a:rPr lang="en-US" smtClean="0"/>
              <a:pPr/>
              <a:t>9/7/2017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3410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86B75A-687E-405C-8A0B-8D00578BA2C3}" type="datetimeFigureOut">
              <a:rPr lang="en-US" smtClean="0"/>
              <a:pPr/>
              <a:t>9/7/2017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4936052"/>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46589F-1888-4150-A8E1-F9F1FD21D36A}"/>
              </a:ext>
            </a:extLst>
          </p:cNvPr>
          <p:cNvSpPr>
            <a:spLocks noGrp="1"/>
          </p:cNvSpPr>
          <p:nvPr>
            <p:ph type="ctrTitle"/>
          </p:nvPr>
        </p:nvSpPr>
        <p:spPr>
          <a:xfrm>
            <a:off x="1885246" y="2790052"/>
            <a:ext cx="8361229" cy="2214693"/>
          </a:xfrm>
        </p:spPr>
        <p:txBody>
          <a:bodyPr/>
          <a:lstStyle/>
          <a:p>
            <a:r>
              <a:rPr lang="ru-RU" sz="3200" b="1" dirty="0">
                <a:solidFill>
                  <a:schemeClr val="tx1"/>
                </a:solidFill>
              </a:rPr>
              <a:t>Базовая оценка барьеров в области прав человека для ВИЧ и</a:t>
            </a:r>
            <a:r>
              <a:rPr lang="en-US" sz="3200" b="1" dirty="0">
                <a:solidFill>
                  <a:schemeClr val="tx1"/>
                </a:solidFill>
              </a:rPr>
              <a:t> </a:t>
            </a:r>
            <a:r>
              <a:rPr lang="ru-RU" sz="3200" b="1" dirty="0">
                <a:solidFill>
                  <a:schemeClr val="tx1"/>
                </a:solidFill>
              </a:rPr>
              <a:t>ТБ услуг в Кыргызстане: исходные результаты</a:t>
            </a:r>
            <a:r>
              <a:rPr lang="en-US" sz="3200" b="1" dirty="0">
                <a:solidFill>
                  <a:schemeClr val="tx1"/>
                </a:solidFill>
              </a:rPr>
              <a:t/>
            </a:r>
            <a:br>
              <a:rPr lang="en-US" sz="3200" b="1" dirty="0">
                <a:solidFill>
                  <a:schemeClr val="tx1"/>
                </a:solidFill>
              </a:rPr>
            </a:br>
            <a:endParaRPr lang="en-US" sz="3200" b="1" dirty="0">
              <a:solidFill>
                <a:schemeClr val="tx1"/>
              </a:solidFill>
            </a:endParaRPr>
          </a:p>
        </p:txBody>
      </p:sp>
    </p:spTree>
    <p:extLst>
      <p:ext uri="{BB962C8B-B14F-4D97-AF65-F5344CB8AC3E}">
        <p14:creationId xmlns:p14="http://schemas.microsoft.com/office/powerpoint/2010/main" val="267577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правоприменительная практика</a:t>
            </a:r>
            <a:endParaRPr lang="en-US" sz="3200" dirty="0"/>
          </a:p>
        </p:txBody>
      </p:sp>
      <p:sp>
        <p:nvSpPr>
          <p:cNvPr id="3" name="Content Placeholder 2"/>
          <p:cNvSpPr>
            <a:spLocks noGrp="1"/>
          </p:cNvSpPr>
          <p:nvPr>
            <p:ph idx="1"/>
          </p:nvPr>
        </p:nvSpPr>
        <p:spPr>
          <a:xfrm>
            <a:off x="732778" y="1470581"/>
            <a:ext cx="11339308" cy="5090475"/>
          </a:xfrm>
        </p:spPr>
        <p:txBody>
          <a:bodyPr>
            <a:normAutofit/>
          </a:bodyPr>
          <a:lstStyle/>
          <a:p>
            <a:pPr lvl="0"/>
            <a:r>
              <a:rPr lang="ru-RU" dirty="0"/>
              <a:t>Незаконные практики со стороны милиции в форме домогательства, вымогательства, произвольного ареста и задержания, насилия и т.д./ или неспособности защитить от насилия</a:t>
            </a:r>
            <a:endParaRPr lang="en-AU" dirty="0"/>
          </a:p>
          <a:p>
            <a:r>
              <a:rPr lang="ru-RU" dirty="0"/>
              <a:t>Респонденты отметили нарушения со стороны нескольких подразделений ОВД: патрульная милиция, следователи, отдел «нравов», отдел по борьбе с наркобизнесом </a:t>
            </a:r>
          </a:p>
          <a:p>
            <a:r>
              <a:rPr lang="ru-RU" dirty="0"/>
              <a:t>Сотрудники патрульной милиции были наиболее часто упоминаемыми лицами, которых отметили в незаконном задержании, вымогательстве и совершении насилия в отношении секс работников.</a:t>
            </a:r>
          </a:p>
          <a:p>
            <a:r>
              <a:rPr lang="ru-RU" dirty="0"/>
              <a:t>Многие ключевые респонденты отметили, что наркополицейские часто преследуют людей, употребляющих инъекционные наркотики поблизости ОЗТ и задерживают их</a:t>
            </a:r>
          </a:p>
          <a:p>
            <a:r>
              <a:rPr lang="ru-RU" dirty="0"/>
              <a:t>Отдел нравов концентрируется на попытках прекратить секс-работу, и все чаще проводит рейды совместно со СМИ, а также респонденты отметили нарушения прав и насилие в отношении ЛГБТ</a:t>
            </a:r>
          </a:p>
          <a:p>
            <a:r>
              <a:rPr lang="ru-RU" dirty="0"/>
              <a:t>Большинство ключевых информантов заявили, что милиция не проявляет интереса к расследованию случаев насилия в отношении секс-работников и ЛГБТ.</a:t>
            </a:r>
            <a:endParaRPr lang="en-AU"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D1E3EDB-D7EB-F14E-A6D1-748C03EC5EDC}" type="slidenum">
              <a:rPr kumimoji="0" lang="en-US" sz="1200" b="0" i="0" u="none" strike="noStrike" kern="1200" cap="none" spc="0" normalizeH="0" baseline="0" noProof="0" smtClean="0">
                <a:ln>
                  <a:noFill/>
                </a:ln>
                <a:solidFill>
                  <a:srgbClr val="191B0E"/>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191B0E"/>
              </a:solidFill>
              <a:effectLst/>
              <a:uLnTx/>
              <a:uFillTx/>
              <a:latin typeface="Franklin Gothic Book"/>
              <a:ea typeface="+mn-ea"/>
              <a:cs typeface="+mn-cs"/>
            </a:endParaRPr>
          </a:p>
        </p:txBody>
      </p:sp>
    </p:spTree>
    <p:extLst>
      <p:ext uri="{BB962C8B-B14F-4D97-AF65-F5344CB8AC3E}">
        <p14:creationId xmlns:p14="http://schemas.microsoft.com/office/powerpoint/2010/main" val="1602543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(3) Повышение чувствительности законодателей и правоохранительных структур</a:t>
            </a:r>
            <a:endParaRPr lang="en-US" sz="3200" dirty="0"/>
          </a:p>
        </p:txBody>
      </p:sp>
      <p:sp>
        <p:nvSpPr>
          <p:cNvPr id="3" name="Content Placeholder 2"/>
          <p:cNvSpPr>
            <a:spLocks noGrp="1"/>
          </p:cNvSpPr>
          <p:nvPr>
            <p:ph idx="1"/>
          </p:nvPr>
        </p:nvSpPr>
        <p:spPr>
          <a:xfrm>
            <a:off x="649651" y="2166319"/>
            <a:ext cx="11339308" cy="4869809"/>
          </a:xfrm>
        </p:spPr>
        <p:txBody>
          <a:bodyPr>
            <a:normAutofit/>
          </a:bodyPr>
          <a:lstStyle/>
          <a:p>
            <a:pPr lvl="0"/>
            <a:r>
              <a:rPr lang="ru-RU" dirty="0"/>
              <a:t>Повышение чувствительности к вопросам ВИЧ среди Парламентариев и представителей медиа, организованная рядом местных НПО в Бишкеке</a:t>
            </a:r>
            <a:endParaRPr lang="en-AU" dirty="0"/>
          </a:p>
          <a:p>
            <a:pPr lvl="0"/>
            <a:r>
              <a:rPr lang="ru-RU" dirty="0"/>
              <a:t>Тренинг по ВИЧ внедренный в образовательный курс  Академии МВД</a:t>
            </a:r>
            <a:r>
              <a:rPr lang="en-AU" dirty="0"/>
              <a:t> (</a:t>
            </a:r>
            <a:r>
              <a:rPr lang="ru-RU" dirty="0"/>
              <a:t>на национальном уровне</a:t>
            </a:r>
            <a:r>
              <a:rPr lang="en-AU" dirty="0"/>
              <a:t>) </a:t>
            </a:r>
          </a:p>
          <a:p>
            <a:pPr lvl="0"/>
            <a:r>
              <a:rPr lang="ru-RU" dirty="0"/>
              <a:t>Пилотные группы быстрого реагирования в ответ на насилие против представителей ЛГБТ сообщества в Бишкеке и Чуйской области, организованной НПО</a:t>
            </a:r>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11</a:t>
            </a:fld>
            <a:endParaRPr lang="en-US" dirty="0"/>
          </a:p>
        </p:txBody>
      </p:sp>
    </p:spTree>
    <p:extLst>
      <p:ext uri="{BB962C8B-B14F-4D97-AF65-F5344CB8AC3E}">
        <p14:creationId xmlns:p14="http://schemas.microsoft.com/office/powerpoint/2010/main" val="3302971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Снижение дискриминации женщин в контексте ВИЧ </a:t>
            </a:r>
            <a:endParaRPr lang="en-US" sz="3200" dirty="0"/>
          </a:p>
        </p:txBody>
      </p:sp>
      <p:sp>
        <p:nvSpPr>
          <p:cNvPr id="3" name="Content Placeholder 2"/>
          <p:cNvSpPr>
            <a:spLocks noGrp="1"/>
          </p:cNvSpPr>
          <p:nvPr>
            <p:ph idx="1"/>
          </p:nvPr>
        </p:nvSpPr>
        <p:spPr>
          <a:xfrm>
            <a:off x="732778" y="1489435"/>
            <a:ext cx="11339308" cy="5071621"/>
          </a:xfrm>
        </p:spPr>
        <p:txBody>
          <a:bodyPr>
            <a:normAutofit fontScale="92500"/>
          </a:bodyPr>
          <a:lstStyle/>
          <a:p>
            <a:r>
              <a:rPr lang="ru-RU" dirty="0"/>
              <a:t>Существующие гендерные нормы и гендерное насилие повышают уязвимость женщин и уменьшают доступ к услугам.</a:t>
            </a:r>
          </a:p>
          <a:p>
            <a:r>
              <a:rPr lang="ru-RU" dirty="0"/>
              <a:t>Женщины, живущие с ВИЧ, сталкиваются с серьезной дискриминацией в обществе и даже в семье.</a:t>
            </a:r>
          </a:p>
          <a:p>
            <a:r>
              <a:rPr lang="ru-RU" dirty="0"/>
              <a:t>Стигма и  дискриминация особенно высока среди беременных женщин, живущих с ВИЧ и употребляющих инъекционные наркотики</a:t>
            </a:r>
          </a:p>
          <a:p>
            <a:r>
              <a:rPr lang="ru-RU" dirty="0"/>
              <a:t>Дискриминация в сообществе важна, поскольку родственники могут не хотеть, чтобы женщина получала лечение, потому что другие в сообществе узнают о своем ВИЧ-статусе, принося стыд семье.</a:t>
            </a:r>
          </a:p>
          <a:p>
            <a:r>
              <a:rPr lang="ru-RU" dirty="0"/>
              <a:t>Ключевые респонденты отметили, что экономическая и образовательная неравенство является серьезной проблемой для женщин. Несколько ключевых информантов заявили, что наличие таких заболеваний, как ВИЧ, имеет второстепенное значение для большинства женщин в Кыргызстане: занятость и образование имеют гораздо большее значение.</a:t>
            </a:r>
          </a:p>
          <a:p>
            <a:r>
              <a:rPr lang="ru-RU" dirty="0"/>
              <a:t>Хотя брак с несовершеннолетними являются незаконными в Кыргызстане, примерно 12 процентов девочек выходят замуж до 18 лет и 1%, прежде чем им исполнится 15 лет. Большинство гендерных разногласий с точки зрения барьеров на услуги были сказаны большинством ключевых информантов хуже на юге страны.</a:t>
            </a:r>
            <a:endParaRPr lang="en-AU" dirty="0"/>
          </a:p>
          <a:p>
            <a:endParaRPr lang="en-AU"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D1E3EDB-D7EB-F14E-A6D1-748C03EC5EDC}" type="slidenum">
              <a:rPr kumimoji="0" lang="en-US" sz="1200" b="0" i="0" u="none" strike="noStrike" kern="1200" cap="none" spc="0" normalizeH="0" baseline="0" noProof="0" smtClean="0">
                <a:ln>
                  <a:noFill/>
                </a:ln>
                <a:solidFill>
                  <a:srgbClr val="191B0E"/>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191B0E"/>
              </a:solidFill>
              <a:effectLst/>
              <a:uLnTx/>
              <a:uFillTx/>
              <a:latin typeface="Franklin Gothic Book"/>
              <a:ea typeface="+mn-ea"/>
              <a:cs typeface="+mn-cs"/>
            </a:endParaRPr>
          </a:p>
        </p:txBody>
      </p:sp>
    </p:spTree>
    <p:extLst>
      <p:ext uri="{BB962C8B-B14F-4D97-AF65-F5344CB8AC3E}">
        <p14:creationId xmlns:p14="http://schemas.microsoft.com/office/powerpoint/2010/main" val="3906992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(4)</a:t>
            </a:r>
            <a:r>
              <a:rPr lang="en-US" sz="3200" dirty="0"/>
              <a:t> </a:t>
            </a:r>
            <a:r>
              <a:rPr lang="ru-RU" sz="3200" dirty="0"/>
              <a:t>снижение дискриминации в отношении женщин в контексте ВИЧ</a:t>
            </a:r>
            <a:endParaRPr lang="en-US" sz="3200" dirty="0"/>
          </a:p>
        </p:txBody>
      </p:sp>
      <p:sp>
        <p:nvSpPr>
          <p:cNvPr id="3" name="Content Placeholder 2"/>
          <p:cNvSpPr>
            <a:spLocks noGrp="1"/>
          </p:cNvSpPr>
          <p:nvPr>
            <p:ph idx="1"/>
          </p:nvPr>
        </p:nvSpPr>
        <p:spPr>
          <a:xfrm>
            <a:off x="732778" y="1988190"/>
            <a:ext cx="11339308" cy="4869809"/>
          </a:xfrm>
        </p:spPr>
        <p:txBody>
          <a:bodyPr>
            <a:normAutofit/>
          </a:bodyPr>
          <a:lstStyle/>
          <a:p>
            <a:pPr lvl="0"/>
            <a:r>
              <a:rPr lang="ru-RU" dirty="0"/>
              <a:t>Мониторинг доступа женщин употребляющих инъекционные наркотики к качественным репродуктивным услугам и документирование нарушения прав человека женщин употребляющих наркотики в Бишкеке и Чуйской области проводится при финансовой поддержке ФСК.</a:t>
            </a:r>
          </a:p>
          <a:p>
            <a:pPr lvl="0"/>
            <a:r>
              <a:rPr lang="ru-RU" dirty="0"/>
              <a:t>Также при финансовой поддержке ФСК предоставляется помощь</a:t>
            </a:r>
            <a:r>
              <a:rPr lang="en-US" dirty="0"/>
              <a:t> </a:t>
            </a:r>
            <a:r>
              <a:rPr lang="ru-RU" dirty="0"/>
              <a:t>жертвам гендерного насилия в Бишкеке и Оше</a:t>
            </a:r>
            <a:r>
              <a:rPr lang="en-AU" dirty="0"/>
              <a:t>.</a:t>
            </a:r>
          </a:p>
          <a:p>
            <a:pPr marL="0" lvl="0" indent="0">
              <a:buNone/>
            </a:pPr>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13</a:t>
            </a:fld>
            <a:endParaRPr lang="en-US" dirty="0"/>
          </a:p>
        </p:txBody>
      </p:sp>
    </p:spTree>
    <p:extLst>
      <p:ext uri="{BB962C8B-B14F-4D97-AF65-F5344CB8AC3E}">
        <p14:creationId xmlns:p14="http://schemas.microsoft.com/office/powerpoint/2010/main" val="1966288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правовая грамотность</a:t>
            </a:r>
            <a:endParaRPr lang="en-US" sz="3200" dirty="0"/>
          </a:p>
        </p:txBody>
      </p:sp>
      <p:sp>
        <p:nvSpPr>
          <p:cNvPr id="3" name="Content Placeholder 2"/>
          <p:cNvSpPr>
            <a:spLocks noGrp="1"/>
          </p:cNvSpPr>
          <p:nvPr>
            <p:ph idx="1"/>
          </p:nvPr>
        </p:nvSpPr>
        <p:spPr>
          <a:xfrm>
            <a:off x="732778" y="1470581"/>
            <a:ext cx="11339308" cy="5090475"/>
          </a:xfrm>
        </p:spPr>
        <p:txBody>
          <a:bodyPr>
            <a:normAutofit/>
          </a:bodyPr>
          <a:lstStyle/>
          <a:p>
            <a:r>
              <a:rPr lang="ru-RU" dirty="0"/>
              <a:t>понимание своих прав оказалось очень неравномерным и обрывистым среди ключевых и уязвимых групп населения</a:t>
            </a:r>
          </a:p>
          <a:p>
            <a:r>
              <a:rPr lang="ru-RU" dirty="0"/>
              <a:t>люди, работающие с ЛУИН, отметили, что в целом они лучше информированы об их правах, чем они были пять лет назад</a:t>
            </a:r>
          </a:p>
          <a:p>
            <a:r>
              <a:rPr lang="ru-RU" dirty="0"/>
              <a:t>при этом другие респонденты подчеркнули, что люди, употребляющие инъекционные наркотики, больше всего нуждаются в юридических услугах, поскольку им требуются конкретные документы для доступа к ряду услуг.</a:t>
            </a:r>
          </a:p>
          <a:p>
            <a:r>
              <a:rPr lang="ru-RU" dirty="0"/>
              <a:t>ключевые респонденты отметили, что правовая грамотность и знания в области прав человека могут помочь представителям сообщества в мобилизации вокруг законодательных инициатив и выступать за увеличение расходов на здравоохранение и поддержку.</a:t>
            </a:r>
          </a:p>
          <a:p>
            <a:r>
              <a:rPr lang="ru-RU" dirty="0"/>
              <a:t>Респонденты работающие с секс-работники обрывочно знают о своих правах, в особенности, сельские и «молодые» секс работники имели меньше знаний</a:t>
            </a:r>
            <a:endParaRPr lang="en-AU"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D1E3EDB-D7EB-F14E-A6D1-748C03EC5EDC}" type="slidenum">
              <a:rPr kumimoji="0" lang="en-US" sz="1200" b="0" i="0" u="none" strike="noStrike" kern="1200" cap="none" spc="0" normalizeH="0" baseline="0" noProof="0" smtClean="0">
                <a:ln>
                  <a:noFill/>
                </a:ln>
                <a:solidFill>
                  <a:srgbClr val="191B0E"/>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191B0E"/>
              </a:solidFill>
              <a:effectLst/>
              <a:uLnTx/>
              <a:uFillTx/>
              <a:latin typeface="Franklin Gothic Book"/>
              <a:ea typeface="+mn-ea"/>
              <a:cs typeface="+mn-cs"/>
            </a:endParaRPr>
          </a:p>
        </p:txBody>
      </p:sp>
    </p:spTree>
    <p:extLst>
      <p:ext uri="{BB962C8B-B14F-4D97-AF65-F5344CB8AC3E}">
        <p14:creationId xmlns:p14="http://schemas.microsoft.com/office/powerpoint/2010/main" val="4281442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(5) правовая грамотность («знание собственных прав»)</a:t>
            </a:r>
            <a:endParaRPr lang="en-US" sz="3200" dirty="0"/>
          </a:p>
        </p:txBody>
      </p:sp>
      <p:sp>
        <p:nvSpPr>
          <p:cNvPr id="3" name="Content Placeholder 2"/>
          <p:cNvSpPr>
            <a:spLocks noGrp="1"/>
          </p:cNvSpPr>
          <p:nvPr>
            <p:ph idx="1"/>
          </p:nvPr>
        </p:nvSpPr>
        <p:spPr>
          <a:xfrm>
            <a:off x="732778" y="1988190"/>
            <a:ext cx="11339308" cy="4869809"/>
          </a:xfrm>
        </p:spPr>
        <p:txBody>
          <a:bodyPr>
            <a:normAutofit/>
          </a:bodyPr>
          <a:lstStyle/>
          <a:p>
            <a:r>
              <a:rPr lang="ru-RU" dirty="0"/>
              <a:t>Тренинги по правовой грамотности среди ключевых групп были проведены в Бишкеке, Чуйской, Ошской и Жалал-Абадской областях рядом местных НПО</a:t>
            </a:r>
            <a:r>
              <a:rPr lang="en-AU" dirty="0"/>
              <a:t>.</a:t>
            </a:r>
          </a:p>
        </p:txBody>
      </p:sp>
      <p:sp>
        <p:nvSpPr>
          <p:cNvPr id="4" name="Slide Number Placeholder 3"/>
          <p:cNvSpPr>
            <a:spLocks noGrp="1"/>
          </p:cNvSpPr>
          <p:nvPr>
            <p:ph type="sldNum" sz="quarter" idx="12"/>
          </p:nvPr>
        </p:nvSpPr>
        <p:spPr/>
        <p:txBody>
          <a:bodyPr/>
          <a:lstStyle/>
          <a:p>
            <a:fld id="{1D1E3EDB-D7EB-F14E-A6D1-748C03EC5EDC}" type="slidenum">
              <a:rPr lang="en-US" smtClean="0"/>
              <a:t>15</a:t>
            </a:fld>
            <a:endParaRPr lang="en-US" dirty="0"/>
          </a:p>
        </p:txBody>
      </p:sp>
    </p:spTree>
    <p:extLst>
      <p:ext uri="{BB962C8B-B14F-4D97-AF65-F5344CB8AC3E}">
        <p14:creationId xmlns:p14="http://schemas.microsoft.com/office/powerpoint/2010/main" val="3434615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правовая помощь</a:t>
            </a:r>
            <a:endParaRPr lang="en-US" sz="3200" dirty="0"/>
          </a:p>
        </p:txBody>
      </p:sp>
      <p:sp>
        <p:nvSpPr>
          <p:cNvPr id="3" name="Content Placeholder 2"/>
          <p:cNvSpPr>
            <a:spLocks noGrp="1"/>
          </p:cNvSpPr>
          <p:nvPr>
            <p:ph idx="1"/>
          </p:nvPr>
        </p:nvSpPr>
        <p:spPr>
          <a:xfrm>
            <a:off x="732778" y="1470581"/>
            <a:ext cx="11339308" cy="5090475"/>
          </a:xfrm>
        </p:spPr>
        <p:txBody>
          <a:bodyPr>
            <a:normAutofit/>
          </a:bodyPr>
          <a:lstStyle/>
          <a:p>
            <a:r>
              <a:rPr lang="ru-RU" dirty="0"/>
              <a:t>существует закон об гарантированных государственных юридических услугах для осужденных лиц, которые не могут позволить себе услуги платных адвокатов. Однако, чтобы иметь право на получение этой услуги, заключенные должны предоставить доказательства своей бедности, которые они не могут сделать, поскольку они уже находятся в СИЗО или ИВС.</a:t>
            </a:r>
          </a:p>
          <a:p>
            <a:r>
              <a:rPr lang="ru-RU" dirty="0"/>
              <a:t>Для некоторых ключевых групп населения существуют программы, предоставляющие доступ к «уличным юристам» (пара-юристам), а в тех областях, где они работают, уличные юристы оказывают значительную помощь всем ключевым группам населения.</a:t>
            </a:r>
          </a:p>
          <a:p>
            <a:r>
              <a:rPr lang="ru-RU" dirty="0"/>
              <a:t>Мужчины, практикующих секс с мужчинами в Бишкеке, часто имеют хорошие контакты с квалифицированными адвокатами. Однако некоторые ключевые информанты отметили, что адвокаты подвергаются давлению, чтобы они не занимались этими делами, особенно от имени сторонников ЛГБТ.</a:t>
            </a:r>
          </a:p>
          <a:p>
            <a:r>
              <a:rPr lang="ru-RU" dirty="0"/>
              <a:t>В то время как государственная юридическая помощь должна предоставляться законом всем, кто в ней нуждается, имеется мало квалифицированных адвокатов, имеющих опыт работы с ключевой группой населения, поэтому большинство людей не могут получить доступ к этой службе.</a:t>
            </a:r>
          </a:p>
          <a:p>
            <a:endParaRPr lang="ru-RU" dirty="0"/>
          </a:p>
          <a:p>
            <a:endParaRPr lang="ru-RU" dirty="0"/>
          </a:p>
          <a:p>
            <a:endParaRPr lang="en-AU"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D1E3EDB-D7EB-F14E-A6D1-748C03EC5EDC}" type="slidenum">
              <a:rPr kumimoji="0" lang="en-US" sz="1200" b="0" i="0" u="none" strike="noStrike" kern="1200" cap="none" spc="0" normalizeH="0" baseline="0" noProof="0" smtClean="0">
                <a:ln>
                  <a:noFill/>
                </a:ln>
                <a:solidFill>
                  <a:srgbClr val="191B0E"/>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191B0E"/>
              </a:solidFill>
              <a:effectLst/>
              <a:uLnTx/>
              <a:uFillTx/>
              <a:latin typeface="Franklin Gothic Book"/>
              <a:ea typeface="+mn-ea"/>
              <a:cs typeface="+mn-cs"/>
            </a:endParaRPr>
          </a:p>
        </p:txBody>
      </p:sp>
    </p:spTree>
    <p:extLst>
      <p:ext uri="{BB962C8B-B14F-4D97-AF65-F5344CB8AC3E}">
        <p14:creationId xmlns:p14="http://schemas.microsoft.com/office/powerpoint/2010/main" val="547878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(6)</a:t>
            </a:r>
            <a:r>
              <a:rPr lang="en-US" sz="3200" dirty="0"/>
              <a:t> </a:t>
            </a:r>
            <a:r>
              <a:rPr lang="ru-RU" sz="3200" dirty="0"/>
              <a:t>правовая помощь</a:t>
            </a:r>
            <a:endParaRPr lang="en-US" sz="3200" dirty="0"/>
          </a:p>
        </p:txBody>
      </p:sp>
      <p:sp>
        <p:nvSpPr>
          <p:cNvPr id="3" name="Content Placeholder 2"/>
          <p:cNvSpPr>
            <a:spLocks noGrp="1"/>
          </p:cNvSpPr>
          <p:nvPr>
            <p:ph idx="1"/>
          </p:nvPr>
        </p:nvSpPr>
        <p:spPr>
          <a:xfrm>
            <a:off x="732778" y="1988190"/>
            <a:ext cx="11339308" cy="4869809"/>
          </a:xfrm>
        </p:spPr>
        <p:txBody>
          <a:bodyPr>
            <a:normAutofit/>
          </a:bodyPr>
          <a:lstStyle/>
          <a:p>
            <a:pPr lvl="1"/>
            <a:r>
              <a:rPr lang="en-AU" i="0" dirty="0"/>
              <a:t>25 </a:t>
            </a:r>
            <a:r>
              <a:rPr lang="ru-RU" i="0" dirty="0"/>
              <a:t>уличных юристов </a:t>
            </a:r>
            <a:r>
              <a:rPr lang="en-AU" i="0" dirty="0"/>
              <a:t>(</a:t>
            </a:r>
            <a:r>
              <a:rPr lang="ru-RU" i="0" dirty="0"/>
              <a:t>пара-юристов</a:t>
            </a:r>
            <a:r>
              <a:rPr lang="en-AU" i="0" dirty="0"/>
              <a:t>) </a:t>
            </a:r>
            <a:r>
              <a:rPr lang="ru-RU" i="0" dirty="0"/>
              <a:t>работают с ключевыми группами</a:t>
            </a:r>
            <a:r>
              <a:rPr lang="en-AU" i="0" dirty="0"/>
              <a:t>, </a:t>
            </a:r>
            <a:r>
              <a:rPr lang="ru-RU" i="0" dirty="0"/>
              <a:t>в частности с мужчинами практикующими секс с мужчинами, людьми употребляющими инъекционные наркотики и секс работниками в Бишкеке, Чуйской, Ошской и Жалал-Абадской областях, базируясь в </a:t>
            </a:r>
            <a:r>
              <a:rPr lang="en-AU" i="0" dirty="0"/>
              <a:t>25 </a:t>
            </a:r>
            <a:r>
              <a:rPr lang="ru-RU" i="0" dirty="0"/>
              <a:t>НПО</a:t>
            </a:r>
            <a:r>
              <a:rPr lang="en-AU" dirty="0"/>
              <a:t>.</a:t>
            </a:r>
          </a:p>
        </p:txBody>
      </p:sp>
      <p:sp>
        <p:nvSpPr>
          <p:cNvPr id="4" name="Slide Number Placeholder 3"/>
          <p:cNvSpPr>
            <a:spLocks noGrp="1"/>
          </p:cNvSpPr>
          <p:nvPr>
            <p:ph type="sldNum" sz="quarter" idx="12"/>
          </p:nvPr>
        </p:nvSpPr>
        <p:spPr/>
        <p:txBody>
          <a:bodyPr/>
          <a:lstStyle/>
          <a:p>
            <a:fld id="{1D1E3EDB-D7EB-F14E-A6D1-748C03EC5EDC}" type="slidenum">
              <a:rPr lang="en-US" smtClean="0"/>
              <a:t>17</a:t>
            </a:fld>
            <a:endParaRPr lang="en-US" dirty="0"/>
          </a:p>
        </p:txBody>
      </p:sp>
    </p:spTree>
    <p:extLst>
      <p:ext uri="{BB962C8B-B14F-4D97-AF65-F5344CB8AC3E}">
        <p14:creationId xmlns:p14="http://schemas.microsoft.com/office/powerpoint/2010/main" val="812552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(7)</a:t>
            </a:r>
            <a:r>
              <a:rPr lang="en-US" sz="3200" dirty="0"/>
              <a:t> </a:t>
            </a:r>
            <a:r>
              <a:rPr lang="ru-RU" sz="3200" dirty="0"/>
              <a:t>мониторинг и реформа законов, регуляций и политик</a:t>
            </a:r>
            <a:endParaRPr lang="en-US" sz="3200" dirty="0"/>
          </a:p>
        </p:txBody>
      </p:sp>
      <p:sp>
        <p:nvSpPr>
          <p:cNvPr id="3" name="Content Placeholder 2"/>
          <p:cNvSpPr>
            <a:spLocks noGrp="1"/>
          </p:cNvSpPr>
          <p:nvPr>
            <p:ph idx="1"/>
          </p:nvPr>
        </p:nvSpPr>
        <p:spPr>
          <a:xfrm>
            <a:off x="732778" y="1988190"/>
            <a:ext cx="11339308" cy="4869809"/>
          </a:xfrm>
        </p:spPr>
        <p:txBody>
          <a:bodyPr>
            <a:normAutofit/>
          </a:bodyPr>
          <a:lstStyle/>
          <a:p>
            <a:pPr lvl="0"/>
            <a:r>
              <a:rPr lang="ru-RU" dirty="0"/>
              <a:t>Правовая и политическая адвокация активистами в сфере ВИЧ</a:t>
            </a:r>
            <a:endParaRPr lang="en-AU" dirty="0"/>
          </a:p>
          <a:p>
            <a:pPr lvl="0"/>
            <a:r>
              <a:rPr lang="ru-RU" dirty="0"/>
              <a:t>Учреждение советов представителей сообщества ЛЖВ при центрах СПИД и клиентов опиоидной заместительной терапии (ОЗТ) при пунктах ОЗТ</a:t>
            </a:r>
            <a:r>
              <a:rPr lang="en-AU" dirty="0"/>
              <a:t>,</a:t>
            </a:r>
            <a:r>
              <a:rPr lang="ru-RU" dirty="0"/>
              <a:t> а также совета представителей сообщества ключевых групп затронутых ВИЧ при Офисе Омбудсмена Кыргызстана</a:t>
            </a:r>
            <a:r>
              <a:rPr lang="en-AU" dirty="0"/>
              <a:t>.</a:t>
            </a:r>
          </a:p>
          <a:p>
            <a:r>
              <a:rPr lang="ru-RU" dirty="0"/>
              <a:t>Сбор данных о правонарушениях в отношении ЛГБТ сообщества и аудит законодательства, регулирующего сообщество ЛГБТ в Кыргызстане самими представителями сообщества при поддержке НПО, которое базируется в Бишкеке</a:t>
            </a:r>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18</a:t>
            </a:fld>
            <a:endParaRPr lang="en-US" dirty="0"/>
          </a:p>
        </p:txBody>
      </p:sp>
    </p:spTree>
    <p:extLst>
      <p:ext uri="{BB962C8B-B14F-4D97-AF65-F5344CB8AC3E}">
        <p14:creationId xmlns:p14="http://schemas.microsoft.com/office/powerpoint/2010/main" val="2229065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A9C3BF-8ED1-4EDC-83B8-6C7A52F05DC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2FE30C96-880F-4BF8-9609-65FEE4CE3259}"/>
              </a:ext>
            </a:extLst>
          </p:cNvPr>
          <p:cNvSpPr>
            <a:spLocks noGrp="1"/>
          </p:cNvSpPr>
          <p:nvPr>
            <p:ph idx="1"/>
          </p:nvPr>
        </p:nvSpPr>
        <p:spPr/>
        <p:txBody>
          <a:bodyPr>
            <a:normAutofit/>
          </a:bodyPr>
          <a:lstStyle/>
          <a:p>
            <a:pPr marL="0" indent="0" algn="ctr">
              <a:buNone/>
            </a:pPr>
            <a:r>
              <a:rPr lang="ru-RU" sz="4400" dirty="0"/>
              <a:t>Спасибо за внимание!</a:t>
            </a:r>
          </a:p>
        </p:txBody>
      </p:sp>
    </p:spTree>
    <p:extLst>
      <p:ext uri="{BB962C8B-B14F-4D97-AF65-F5344CB8AC3E}">
        <p14:creationId xmlns:p14="http://schemas.microsoft.com/office/powerpoint/2010/main" val="250542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672F343-14EA-43B0-A97E-B0F982B261EC}"/>
              </a:ext>
            </a:extLst>
          </p:cNvPr>
          <p:cNvSpPr>
            <a:spLocks noGrp="1"/>
          </p:cNvSpPr>
          <p:nvPr>
            <p:ph type="title"/>
          </p:nvPr>
        </p:nvSpPr>
        <p:spPr>
          <a:xfrm>
            <a:off x="1371600" y="685800"/>
            <a:ext cx="9601200" cy="756501"/>
          </a:xfrm>
        </p:spPr>
        <p:txBody>
          <a:bodyPr>
            <a:normAutofit/>
          </a:bodyPr>
          <a:lstStyle/>
          <a:p>
            <a:r>
              <a:rPr lang="ru-RU" dirty="0"/>
              <a:t>Краткая информация об оценке</a:t>
            </a:r>
          </a:p>
        </p:txBody>
      </p:sp>
      <p:sp>
        <p:nvSpPr>
          <p:cNvPr id="3" name="Объект 2">
            <a:extLst>
              <a:ext uri="{FF2B5EF4-FFF2-40B4-BE49-F238E27FC236}">
                <a16:creationId xmlns:a16="http://schemas.microsoft.com/office/drawing/2014/main" xmlns="" id="{A423C4DE-C984-427F-BF05-FF7D8D29798A}"/>
              </a:ext>
            </a:extLst>
          </p:cNvPr>
          <p:cNvSpPr>
            <a:spLocks noGrp="1"/>
          </p:cNvSpPr>
          <p:nvPr>
            <p:ph idx="1"/>
          </p:nvPr>
        </p:nvSpPr>
        <p:spPr>
          <a:xfrm>
            <a:off x="1371600" y="1574276"/>
            <a:ext cx="9601200" cy="4293124"/>
          </a:xfrm>
        </p:spPr>
        <p:txBody>
          <a:bodyPr/>
          <a:lstStyle/>
          <a:p>
            <a:r>
              <a:rPr lang="ru-RU" dirty="0"/>
              <a:t>Базовая оценка проводилась основываясь на 7 программных направлениях, рекомендованных ЮНЕЙДС</a:t>
            </a:r>
          </a:p>
          <a:p>
            <a:r>
              <a:rPr lang="ru-RU" dirty="0"/>
              <a:t>Полевая часть базовой оценки была проведена в апреле 2017 г.</a:t>
            </a:r>
          </a:p>
          <a:p>
            <a:r>
              <a:rPr lang="ru-RU" dirty="0"/>
              <a:t>В</a:t>
            </a:r>
            <a:r>
              <a:rPr lang="en-US" dirty="0"/>
              <a:t> </a:t>
            </a:r>
            <a:r>
              <a:rPr lang="en-US" dirty="0" err="1"/>
              <a:t>общей</a:t>
            </a:r>
            <a:r>
              <a:rPr lang="en-US" dirty="0"/>
              <a:t> </a:t>
            </a:r>
            <a:r>
              <a:rPr lang="en-US" dirty="0" err="1"/>
              <a:t>сложности</a:t>
            </a:r>
            <a:r>
              <a:rPr lang="ru-RU" dirty="0"/>
              <a:t> было проведено</a:t>
            </a:r>
            <a:r>
              <a:rPr lang="en-US" dirty="0"/>
              <a:t> 73 </a:t>
            </a:r>
            <a:r>
              <a:rPr lang="en-US" dirty="0" err="1"/>
              <a:t>встреч</a:t>
            </a:r>
            <a:r>
              <a:rPr lang="en-US" dirty="0"/>
              <a:t> и 4 </a:t>
            </a:r>
            <a:r>
              <a:rPr lang="en-US" dirty="0" err="1"/>
              <a:t>телефонных</a:t>
            </a:r>
            <a:r>
              <a:rPr lang="en-US" dirty="0"/>
              <a:t> </a:t>
            </a:r>
            <a:r>
              <a:rPr lang="en-US" dirty="0" err="1"/>
              <a:t>интервью</a:t>
            </a:r>
            <a:r>
              <a:rPr lang="en-US" dirty="0"/>
              <a:t> с 96 </a:t>
            </a:r>
            <a:r>
              <a:rPr lang="en-US" dirty="0" err="1"/>
              <a:t>ключевыми</a:t>
            </a:r>
            <a:r>
              <a:rPr lang="en-US" dirty="0"/>
              <a:t> </a:t>
            </a:r>
            <a:r>
              <a:rPr lang="en-US" dirty="0" err="1"/>
              <a:t>информаторами</a:t>
            </a:r>
            <a:r>
              <a:rPr lang="en-US" dirty="0"/>
              <a:t> и 247 </a:t>
            </a:r>
            <a:r>
              <a:rPr lang="en-US" dirty="0" err="1"/>
              <a:t>представителями</a:t>
            </a:r>
            <a:r>
              <a:rPr lang="en-US" dirty="0"/>
              <a:t> </a:t>
            </a:r>
            <a:r>
              <a:rPr lang="en-US" dirty="0" err="1"/>
              <a:t>ключевых</a:t>
            </a:r>
            <a:r>
              <a:rPr lang="en-US" dirty="0"/>
              <a:t> </a:t>
            </a:r>
            <a:r>
              <a:rPr lang="en-US" dirty="0" err="1"/>
              <a:t>групп</a:t>
            </a:r>
            <a:r>
              <a:rPr lang="en-US" dirty="0"/>
              <a:t>, </a:t>
            </a:r>
            <a:r>
              <a:rPr lang="en-US" dirty="0" err="1"/>
              <a:t>которые</a:t>
            </a:r>
            <a:r>
              <a:rPr lang="en-US" dirty="0"/>
              <a:t> </a:t>
            </a:r>
            <a:r>
              <a:rPr lang="en-US" dirty="0" err="1"/>
              <a:t>приняли</a:t>
            </a:r>
            <a:r>
              <a:rPr lang="en-US" dirty="0"/>
              <a:t> </a:t>
            </a:r>
            <a:r>
              <a:rPr lang="en-US" dirty="0" err="1"/>
              <a:t>участие</a:t>
            </a:r>
            <a:r>
              <a:rPr lang="en-US" dirty="0"/>
              <a:t> в 24 </a:t>
            </a:r>
            <a:r>
              <a:rPr lang="en-US" dirty="0" err="1"/>
              <a:t>фокус</a:t>
            </a:r>
            <a:r>
              <a:rPr lang="en-US" dirty="0"/>
              <a:t> </a:t>
            </a:r>
            <a:r>
              <a:rPr lang="en-US" dirty="0" err="1"/>
              <a:t>группах</a:t>
            </a:r>
            <a:r>
              <a:rPr lang="en-US" dirty="0"/>
              <a:t> в </a:t>
            </a:r>
            <a:r>
              <a:rPr lang="en-US" dirty="0" err="1"/>
              <a:t>Бишкеке</a:t>
            </a:r>
            <a:r>
              <a:rPr lang="en-US" dirty="0"/>
              <a:t>, </a:t>
            </a:r>
            <a:r>
              <a:rPr lang="en-US" dirty="0" err="1"/>
              <a:t>Чуйской</a:t>
            </a:r>
            <a:r>
              <a:rPr lang="en-US" dirty="0"/>
              <a:t>, </a:t>
            </a:r>
            <a:r>
              <a:rPr lang="en-US" dirty="0" err="1"/>
              <a:t>Ошской</a:t>
            </a:r>
            <a:r>
              <a:rPr lang="en-US" dirty="0"/>
              <a:t> и </a:t>
            </a:r>
            <a:r>
              <a:rPr lang="en-US" dirty="0" err="1"/>
              <a:t>Жалал-Абадской</a:t>
            </a:r>
            <a:r>
              <a:rPr lang="en-US" dirty="0"/>
              <a:t> </a:t>
            </a:r>
            <a:r>
              <a:rPr lang="en-US" dirty="0" err="1"/>
              <a:t>областях</a:t>
            </a:r>
            <a:endParaRPr lang="ru-RU" dirty="0"/>
          </a:p>
        </p:txBody>
      </p:sp>
    </p:spTree>
    <p:extLst>
      <p:ext uri="{BB962C8B-B14F-4D97-AF65-F5344CB8AC3E}">
        <p14:creationId xmlns:p14="http://schemas.microsoft.com/office/powerpoint/2010/main" val="387223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lstStyle/>
          <a:p>
            <a:r>
              <a:rPr lang="ru-RU" dirty="0"/>
              <a:t>Выявленные барьеры</a:t>
            </a:r>
            <a:endParaRPr lang="en-US" dirty="0"/>
          </a:p>
        </p:txBody>
      </p:sp>
      <p:sp>
        <p:nvSpPr>
          <p:cNvPr id="3" name="Content Placeholder 2"/>
          <p:cNvSpPr>
            <a:spLocks noGrp="1"/>
          </p:cNvSpPr>
          <p:nvPr>
            <p:ph idx="1"/>
          </p:nvPr>
        </p:nvSpPr>
        <p:spPr>
          <a:xfrm>
            <a:off x="732778" y="1303503"/>
            <a:ext cx="11339308" cy="5554497"/>
          </a:xfrm>
        </p:spPr>
        <p:txBody>
          <a:bodyPr>
            <a:normAutofit/>
          </a:bodyPr>
          <a:lstStyle/>
          <a:p>
            <a:r>
              <a:rPr lang="ru-RU" b="1" dirty="0"/>
              <a:t>Ключевые и уязвимые группы</a:t>
            </a:r>
            <a:r>
              <a:rPr lang="en-GB" b="1" dirty="0"/>
              <a:t> </a:t>
            </a:r>
            <a:r>
              <a:rPr lang="ru-RU" dirty="0"/>
              <a:t>наиболее</a:t>
            </a:r>
            <a:r>
              <a:rPr lang="en-US" dirty="0"/>
              <a:t> </a:t>
            </a:r>
            <a:r>
              <a:rPr lang="ru-RU" dirty="0"/>
              <a:t>пострадавшие из за правовых барьеров к услугам ВИЧ в Кыргызстане включают</a:t>
            </a:r>
            <a:r>
              <a:rPr lang="en-GB" dirty="0"/>
              <a:t>: </a:t>
            </a:r>
            <a:endParaRPr lang="en-AU" dirty="0"/>
          </a:p>
          <a:p>
            <a:pPr lvl="1"/>
            <a:r>
              <a:rPr lang="ru-RU" dirty="0"/>
              <a:t>Люди, живущие с ВИЧ с ко-инфекцией </a:t>
            </a:r>
            <a:r>
              <a:rPr lang="en-GB" dirty="0"/>
              <a:t>T</a:t>
            </a:r>
            <a:r>
              <a:rPr lang="ru-RU" dirty="0"/>
              <a:t>Б</a:t>
            </a:r>
            <a:endParaRPr lang="en-GB" dirty="0"/>
          </a:p>
          <a:p>
            <a:pPr lvl="1"/>
            <a:r>
              <a:rPr lang="ru-RU" dirty="0"/>
              <a:t>Геи и другие мужчины практикующие секс с мужчинами</a:t>
            </a:r>
            <a:endParaRPr lang="en-GB" dirty="0"/>
          </a:p>
          <a:p>
            <a:pPr lvl="1"/>
            <a:r>
              <a:rPr lang="ru-RU" dirty="0"/>
              <a:t>Трансгендерные люди</a:t>
            </a:r>
            <a:endParaRPr lang="en-GB" dirty="0"/>
          </a:p>
          <a:p>
            <a:pPr lvl="1"/>
            <a:r>
              <a:rPr lang="ru-RU" dirty="0"/>
              <a:t>Мужчины- и женщины- секс работники</a:t>
            </a:r>
            <a:endParaRPr lang="en-GB" dirty="0"/>
          </a:p>
          <a:p>
            <a:pPr lvl="1"/>
            <a:r>
              <a:rPr lang="ru-RU" dirty="0"/>
              <a:t>Люди употребляющие инъекционные наркотики</a:t>
            </a:r>
            <a:r>
              <a:rPr lang="en-GB" dirty="0"/>
              <a:t> (</a:t>
            </a:r>
            <a:r>
              <a:rPr lang="ru-RU" dirty="0"/>
              <a:t>включая подростков и женщин употребляющих инъекционные наркотики</a:t>
            </a:r>
            <a:r>
              <a:rPr lang="en-GB" dirty="0"/>
              <a:t>)</a:t>
            </a:r>
          </a:p>
          <a:p>
            <a:pPr lvl="1"/>
            <a:r>
              <a:rPr lang="ru-RU" dirty="0"/>
              <a:t>Заключенные</a:t>
            </a:r>
            <a:endParaRPr lang="en-GB" dirty="0"/>
          </a:p>
          <a:p>
            <a:pPr lvl="1"/>
            <a:r>
              <a:rPr lang="ru-RU" dirty="0"/>
              <a:t>Мобильные группы (в более широком понимании, не только мигранты)</a:t>
            </a:r>
            <a:r>
              <a:rPr lang="en-GB" dirty="0"/>
              <a:t>. </a:t>
            </a:r>
            <a:endParaRPr lang="ky-KG" dirty="0"/>
          </a:p>
          <a:p>
            <a:r>
              <a:rPr lang="ru-RU" dirty="0"/>
              <a:t>Доступ к услугам ВИЧ относительно более затруднен для секс работников и мобильных групп</a:t>
            </a:r>
            <a:r>
              <a:rPr lang="en-AU" dirty="0"/>
              <a:t>,</a:t>
            </a:r>
            <a:r>
              <a:rPr lang="ru-RU" dirty="0"/>
              <a:t> особенно в плане доступа к текущему лечению</a:t>
            </a:r>
            <a:r>
              <a:rPr lang="en-AU" dirty="0"/>
              <a:t>.  </a:t>
            </a:r>
            <a:r>
              <a:rPr lang="ru-RU" dirty="0"/>
              <a:t>Доступ к услугам ВИЧ был относительно более легок для мужчин практикующих секс с мужчинами, при условии что они не раскрывают свою сексуальную ориентацию</a:t>
            </a:r>
            <a:r>
              <a:rPr lang="en-AU" dirty="0"/>
              <a:t>.</a:t>
            </a:r>
          </a:p>
          <a:p>
            <a:pPr lvl="1"/>
            <a:endParaRPr lang="en-GB" dirty="0"/>
          </a:p>
          <a:p>
            <a:pPr marL="0" indent="0">
              <a:buNone/>
            </a:pP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mtClean="0"/>
              <a:t>3</a:t>
            </a:fld>
            <a:endParaRPr lang="en-US" dirty="0"/>
          </a:p>
        </p:txBody>
      </p:sp>
    </p:spTree>
    <p:extLst>
      <p:ext uri="{BB962C8B-B14F-4D97-AF65-F5344CB8AC3E}">
        <p14:creationId xmlns:p14="http://schemas.microsoft.com/office/powerpoint/2010/main" val="422011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lstStyle/>
          <a:p>
            <a:r>
              <a:rPr lang="ru-RU" dirty="0"/>
              <a:t>Основные выявленные барьеры</a:t>
            </a:r>
            <a:endParaRPr lang="en-US" dirty="0"/>
          </a:p>
        </p:txBody>
      </p:sp>
      <p:sp>
        <p:nvSpPr>
          <p:cNvPr id="3" name="Content Placeholder 2"/>
          <p:cNvSpPr>
            <a:spLocks noGrp="1"/>
          </p:cNvSpPr>
          <p:nvPr>
            <p:ph idx="1"/>
          </p:nvPr>
        </p:nvSpPr>
        <p:spPr>
          <a:xfrm>
            <a:off x="732778" y="1303503"/>
            <a:ext cx="11339308" cy="5554497"/>
          </a:xfrm>
        </p:spPr>
        <p:txBody>
          <a:bodyPr>
            <a:normAutofit/>
          </a:bodyPr>
          <a:lstStyle/>
          <a:p>
            <a:pPr lvl="0"/>
            <a:r>
              <a:rPr lang="ru-RU" dirty="0"/>
              <a:t>Незаконные практики со стороны милиции в форме домогательства, вымогательства, произвольного ареста и задержания, насилия и т.д./ или неспособности защитить от насилия</a:t>
            </a:r>
            <a:endParaRPr lang="en-AU" dirty="0"/>
          </a:p>
          <a:p>
            <a:pPr lvl="0"/>
            <a:r>
              <a:rPr lang="ru-RU" dirty="0"/>
              <a:t>Домогательство и насилие со стороны банд-линчевателей</a:t>
            </a:r>
            <a:r>
              <a:rPr lang="en-US" dirty="0"/>
              <a:t> (</a:t>
            </a:r>
            <a:r>
              <a:rPr lang="ru-RU" dirty="0"/>
              <a:t>секс-работники и ЛГБТ</a:t>
            </a:r>
            <a:r>
              <a:rPr lang="en-US" dirty="0"/>
              <a:t>)</a:t>
            </a:r>
            <a:endParaRPr lang="en-AU" dirty="0"/>
          </a:p>
          <a:p>
            <a:pPr lvl="0"/>
            <a:r>
              <a:rPr lang="ru-RU" dirty="0"/>
              <a:t>Стигма и  дискриминация затрагивает как людей живущих с ВИЧ, так и  секс работников, мужчин практикующих секс с мужчинами, людей употребляющих инъекционные наркотики</a:t>
            </a:r>
            <a:r>
              <a:rPr lang="en-AU" dirty="0"/>
              <a:t> (</a:t>
            </a:r>
            <a:r>
              <a:rPr lang="ru-RU" dirty="0"/>
              <a:t>особенно женщин употребляющих инъекционные наркотики</a:t>
            </a:r>
            <a:r>
              <a:rPr lang="en-AU" dirty="0"/>
              <a:t>) </a:t>
            </a:r>
            <a:r>
              <a:rPr lang="ru-RU" dirty="0"/>
              <a:t>и бывших заключенных</a:t>
            </a:r>
            <a:endParaRPr lang="en-AU" dirty="0"/>
          </a:p>
          <a:p>
            <a:pPr lvl="0"/>
            <a:r>
              <a:rPr lang="ru-RU" dirty="0"/>
              <a:t>Гендерное насилие против секс работников, мужчин практикующих секс с мужчинами</a:t>
            </a:r>
            <a:r>
              <a:rPr lang="en-AU" dirty="0"/>
              <a:t>,</a:t>
            </a:r>
            <a:r>
              <a:rPr lang="ru-RU" dirty="0"/>
              <a:t> трансгендерных людей и женщин употребляющих инъекционные наркотики</a:t>
            </a:r>
            <a:endParaRPr lang="en-AU" dirty="0"/>
          </a:p>
          <a:p>
            <a:pPr lvl="0"/>
            <a:r>
              <a:rPr lang="ru-RU" dirty="0"/>
              <a:t>Нехватка знаний или недостоверные знания о человеческих и юридических правах относительно здоровья, ВИЧ и не-дискриминации</a:t>
            </a:r>
            <a:endParaRPr lang="en-AU" dirty="0"/>
          </a:p>
          <a:p>
            <a:r>
              <a:rPr lang="ru-RU" dirty="0"/>
              <a:t>Нехватка доступа к юридической помощи, причем женщины имели наиболее меньший доступ и люди употребляющие инъекционные наркотики испытывали наибольшие</a:t>
            </a:r>
            <a:r>
              <a:rPr lang="en-US" dirty="0"/>
              <a:t> </a:t>
            </a:r>
            <a:r>
              <a:rPr lang="ru-RU" dirty="0"/>
              <a:t>проблемы</a:t>
            </a:r>
            <a:r>
              <a:rPr lang="en-AU" dirty="0"/>
              <a:t>.</a:t>
            </a:r>
            <a:r>
              <a:rPr lang="ru-RU" dirty="0"/>
              <a:t> </a:t>
            </a:r>
          </a:p>
          <a:p>
            <a:pPr lvl="0"/>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4</a:t>
            </a:fld>
            <a:endParaRPr lang="en-US" dirty="0"/>
          </a:p>
        </p:txBody>
      </p:sp>
    </p:spTree>
    <p:extLst>
      <p:ext uri="{BB962C8B-B14F-4D97-AF65-F5344CB8AC3E}">
        <p14:creationId xmlns:p14="http://schemas.microsoft.com/office/powerpoint/2010/main" val="28661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стигма, дискриминация </a:t>
            </a:r>
            <a:endParaRPr lang="en-US" sz="3200" dirty="0"/>
          </a:p>
        </p:txBody>
      </p:sp>
      <p:sp>
        <p:nvSpPr>
          <p:cNvPr id="3" name="Content Placeholder 2"/>
          <p:cNvSpPr>
            <a:spLocks noGrp="1"/>
          </p:cNvSpPr>
          <p:nvPr>
            <p:ph idx="1"/>
          </p:nvPr>
        </p:nvSpPr>
        <p:spPr>
          <a:xfrm>
            <a:off x="732778" y="1303503"/>
            <a:ext cx="11339308" cy="5554497"/>
          </a:xfrm>
        </p:spPr>
        <p:txBody>
          <a:bodyPr>
            <a:normAutofit/>
          </a:bodyPr>
          <a:lstStyle/>
          <a:p>
            <a:pPr lvl="0"/>
            <a:r>
              <a:rPr lang="ru-RU" dirty="0"/>
              <a:t>Стигма и  дискриминация затрагивает как людей живущих с ВИЧ, так и  секс работников, мужчин практикующих секс с мужчинами, людей употребляющих инъекционные наркотики</a:t>
            </a:r>
            <a:r>
              <a:rPr lang="en-AU" dirty="0"/>
              <a:t> (</a:t>
            </a:r>
            <a:r>
              <a:rPr lang="ru-RU" dirty="0"/>
              <a:t>особенно женщин употребляющих инъекционные наркотики</a:t>
            </a:r>
            <a:r>
              <a:rPr lang="en-AU" dirty="0"/>
              <a:t>) </a:t>
            </a:r>
            <a:r>
              <a:rPr lang="ru-RU" dirty="0"/>
              <a:t>и бывших заключенных</a:t>
            </a:r>
          </a:p>
          <a:p>
            <a:r>
              <a:rPr lang="ru-RU" dirty="0"/>
              <a:t>Наличие стигмы и дискриминации в различных местах: в медицинских учреждениях среди работников здравоохранения; в обществе; в тюрьмах, среди тюремного персонала; и внутри людей, живущих с ВИЧ, в форме </a:t>
            </a:r>
            <a:r>
              <a:rPr lang="ru-RU" dirty="0" err="1"/>
              <a:t>самостигмы</a:t>
            </a:r>
            <a:r>
              <a:rPr lang="ru-RU" dirty="0"/>
              <a:t>.</a:t>
            </a:r>
          </a:p>
          <a:p>
            <a:r>
              <a:rPr lang="ru-RU" dirty="0"/>
              <a:t>Социальные и религиозные силы также стимулируют стигму и дискриминацию, иногда приводящую к насилию против ключевых групп населения</a:t>
            </a:r>
          </a:p>
          <a:p>
            <a:pPr lvl="0"/>
            <a:r>
              <a:rPr lang="ru-RU" dirty="0"/>
              <a:t>Националистически настроенные люди не только нападают на секс-работников и людей ЛГБТ, но также выступают за ре-криминализацию секс-работы и запрещение «гей пропаганды»,</a:t>
            </a:r>
          </a:p>
          <a:p>
            <a:pPr lvl="0"/>
            <a:r>
              <a:rPr lang="ru-RU" dirty="0" err="1"/>
              <a:t>Самостигматизация</a:t>
            </a:r>
            <a:r>
              <a:rPr lang="ru-RU" dirty="0"/>
              <a:t> отмечена большинством респондентов, особенно, среди мужчин, практикующих секс с мужчинами</a:t>
            </a:r>
            <a:endParaRPr lang="en-AU" dirty="0"/>
          </a:p>
          <a:p>
            <a:pPr lvl="0"/>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5</a:t>
            </a:fld>
            <a:endParaRPr lang="en-US" dirty="0"/>
          </a:p>
        </p:txBody>
      </p:sp>
    </p:spTree>
    <p:extLst>
      <p:ext uri="{BB962C8B-B14F-4D97-AF65-F5344CB8AC3E}">
        <p14:creationId xmlns:p14="http://schemas.microsoft.com/office/powerpoint/2010/main" val="1023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(1) Стигма ВИЧ</a:t>
            </a:r>
            <a:endParaRPr lang="en-US" sz="3200" dirty="0"/>
          </a:p>
        </p:txBody>
      </p:sp>
      <p:sp>
        <p:nvSpPr>
          <p:cNvPr id="3" name="Content Placeholder 2"/>
          <p:cNvSpPr>
            <a:spLocks noGrp="1"/>
          </p:cNvSpPr>
          <p:nvPr>
            <p:ph idx="1"/>
          </p:nvPr>
        </p:nvSpPr>
        <p:spPr>
          <a:xfrm>
            <a:off x="732778" y="1303503"/>
            <a:ext cx="11339308" cy="5554497"/>
          </a:xfrm>
        </p:spPr>
        <p:txBody>
          <a:bodyPr>
            <a:normAutofit/>
          </a:bodyPr>
          <a:lstStyle/>
          <a:p>
            <a:pPr lvl="0"/>
            <a:r>
              <a:rPr lang="ru-RU" dirty="0"/>
              <a:t>Мобилизация сообщества ЛГБТ НПО сектором</a:t>
            </a:r>
            <a:r>
              <a:rPr lang="en-AU" dirty="0">
                <a:solidFill>
                  <a:schemeClr val="tx1"/>
                </a:solidFill>
              </a:rPr>
              <a:t> </a:t>
            </a:r>
            <a:r>
              <a:rPr lang="ru-RU" dirty="0">
                <a:solidFill>
                  <a:schemeClr val="tx1"/>
                </a:solidFill>
              </a:rPr>
              <a:t>в Бишкеке</a:t>
            </a:r>
            <a:endParaRPr lang="en-AU" dirty="0">
              <a:solidFill>
                <a:schemeClr val="tx1"/>
              </a:solidFill>
            </a:endParaRPr>
          </a:p>
          <a:p>
            <a:pPr lvl="0"/>
            <a:r>
              <a:rPr lang="ru-RU" dirty="0">
                <a:solidFill>
                  <a:schemeClr val="tx1"/>
                </a:solidFill>
              </a:rPr>
              <a:t>Мобилизация сообщества ЛЖВ со стороны 15 общинных НПО в Бишкеке, Чуйской области, Оше и Жалал-Абаде</a:t>
            </a:r>
            <a:endParaRPr lang="en-AU" dirty="0">
              <a:solidFill>
                <a:schemeClr val="tx1"/>
              </a:solidFill>
            </a:endParaRPr>
          </a:p>
          <a:p>
            <a:pPr lvl="0"/>
            <a:r>
              <a:rPr lang="ru-RU" dirty="0"/>
              <a:t>ЛЖВ проводят Индекс стигмы ВИЧ по всей стране</a:t>
            </a:r>
            <a:endParaRPr lang="en-AU" dirty="0"/>
          </a:p>
          <a:p>
            <a:pPr lvl="0"/>
            <a:r>
              <a:rPr lang="ru-RU" dirty="0"/>
              <a:t>Мобилизация ЛУИН рядом НПО в Бишкеке, </a:t>
            </a:r>
            <a:r>
              <a:rPr lang="ru-RU" dirty="0">
                <a:solidFill>
                  <a:schemeClr val="tx1"/>
                </a:solidFill>
              </a:rPr>
              <a:t>Чуйской и Ошской </a:t>
            </a:r>
            <a:r>
              <a:rPr lang="ru-RU" dirty="0"/>
              <a:t>областях</a:t>
            </a:r>
            <a:endParaRPr lang="en-AU" dirty="0"/>
          </a:p>
          <a:p>
            <a:pPr lvl="0"/>
            <a:r>
              <a:rPr lang="ru-RU" dirty="0"/>
              <a:t>Мобилизация сообщества СР рядом НПО в Бишкеке и по всей стране</a:t>
            </a:r>
            <a:endParaRPr lang="en-AU" dirty="0"/>
          </a:p>
          <a:p>
            <a:pPr lvl="0"/>
            <a:r>
              <a:rPr lang="ru-RU" dirty="0"/>
              <a:t>Представительство ключевых групп в СКК включает 1</a:t>
            </a:r>
            <a:r>
              <a:rPr lang="en-AU" dirty="0"/>
              <a:t> </a:t>
            </a:r>
            <a:r>
              <a:rPr lang="ru-RU" dirty="0"/>
              <a:t>представителя и  одного альтернанта для каждой из четырех ключевых групп</a:t>
            </a:r>
            <a:endParaRPr lang="en-AU" dirty="0"/>
          </a:p>
          <a:p>
            <a:pPr lvl="0"/>
            <a:r>
              <a:rPr lang="ru-RU" dirty="0"/>
              <a:t>Представители ключевых групп также участвуют в деятельности Общественного наблюдательного совета при Министерстве Здравоохранения и Совете представителей сообщества при Офисе Омбудсмена</a:t>
            </a:r>
            <a:endParaRPr lang="en-AU" dirty="0"/>
          </a:p>
          <a:p>
            <a:pPr lvl="0"/>
            <a:r>
              <a:rPr lang="ru-RU" dirty="0"/>
              <a:t>Медиа брифинги для журналистов\медиа кампании проводятся местными НПО в Бишкеке и по всей стране</a:t>
            </a:r>
            <a:endParaRPr lang="en-AU" dirty="0"/>
          </a:p>
          <a:p>
            <a:pPr lvl="0"/>
            <a:r>
              <a:rPr lang="ru-RU" dirty="0"/>
              <a:t>Ежегодно ЛГБТ сообщество отмечает день «Каминг Аута» при организационной поддержке НПО</a:t>
            </a:r>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6</a:t>
            </a:fld>
            <a:endParaRPr lang="en-US" dirty="0"/>
          </a:p>
        </p:txBody>
      </p:sp>
    </p:spTree>
    <p:extLst>
      <p:ext uri="{BB962C8B-B14F-4D97-AF65-F5344CB8AC3E}">
        <p14:creationId xmlns:p14="http://schemas.microsoft.com/office/powerpoint/2010/main" val="3094926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обучения сотрудников здравоохранения вопросам прав человека и медицинской этике</a:t>
            </a:r>
            <a:endParaRPr lang="en-US" sz="3200" dirty="0"/>
          </a:p>
        </p:txBody>
      </p:sp>
      <p:sp>
        <p:nvSpPr>
          <p:cNvPr id="3" name="Content Placeholder 2"/>
          <p:cNvSpPr>
            <a:spLocks noGrp="1"/>
          </p:cNvSpPr>
          <p:nvPr>
            <p:ph idx="1"/>
          </p:nvPr>
        </p:nvSpPr>
        <p:spPr>
          <a:xfrm>
            <a:off x="732778" y="2111604"/>
            <a:ext cx="11339308" cy="4746396"/>
          </a:xfrm>
        </p:spPr>
        <p:txBody>
          <a:bodyPr>
            <a:normAutofit/>
          </a:bodyPr>
          <a:lstStyle/>
          <a:p>
            <a:pPr lvl="0"/>
            <a:r>
              <a:rPr lang="ru-RU" dirty="0"/>
              <a:t>Наиболее высокий уровень стигмы и дискриминации проявляется в ЦСМ. В связи с чем,  некоторые респонденты вынуждены ездить на дальние расстояния.</a:t>
            </a:r>
            <a:endParaRPr lang="en-US" dirty="0"/>
          </a:p>
          <a:p>
            <a:pPr lvl="0"/>
            <a:r>
              <a:rPr lang="ru-RU" dirty="0"/>
              <a:t>Многие ссылаются на отсутствие конфиденциальности в качестве основной проблемы, но другие просто считают, что они не получат справедливого и профессионального лечения в ЦСМ. </a:t>
            </a:r>
          </a:p>
          <a:p>
            <a:pPr lvl="0"/>
            <a:r>
              <a:rPr lang="ru-RU" dirty="0"/>
              <a:t>Кроме того, врачи ЦСМ склонны полагать, что ВИЧ не является условием того, что они должны лечить и полагают, что они должны направлять пациентов в центры СПИД.</a:t>
            </a:r>
            <a:endParaRPr lang="en-AU" dirty="0"/>
          </a:p>
        </p:txBody>
      </p:sp>
      <p:sp>
        <p:nvSpPr>
          <p:cNvPr id="4" name="Slide Number Placeholder 3"/>
          <p:cNvSpPr>
            <a:spLocks noGrp="1"/>
          </p:cNvSpPr>
          <p:nvPr>
            <p:ph type="sldNum" sz="quarter" idx="12"/>
          </p:nvPr>
        </p:nvSpPr>
        <p:spPr/>
        <p:txBody>
          <a:bodyPr/>
          <a:lstStyle/>
          <a:p>
            <a:fld id="{1D1E3EDB-D7EB-F14E-A6D1-748C03EC5EDC}" type="slidenum">
              <a:rPr lang="en-US" smtClean="0"/>
              <a:t>7</a:t>
            </a:fld>
            <a:endParaRPr lang="en-US" dirty="0"/>
          </a:p>
        </p:txBody>
      </p:sp>
    </p:spTree>
    <p:extLst>
      <p:ext uri="{BB962C8B-B14F-4D97-AF65-F5344CB8AC3E}">
        <p14:creationId xmlns:p14="http://schemas.microsoft.com/office/powerpoint/2010/main" val="155709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Текущая или недавно реализованная деятельность</a:t>
            </a:r>
            <a:r>
              <a:rPr lang="en-US" sz="3200" dirty="0"/>
              <a:t>:</a:t>
            </a:r>
            <a:r>
              <a:rPr lang="ru-RU" sz="3200" dirty="0"/>
              <a:t> (2) Обучение медицинских сотрудников</a:t>
            </a:r>
            <a:endParaRPr lang="en-US" sz="3200" dirty="0"/>
          </a:p>
        </p:txBody>
      </p:sp>
      <p:sp>
        <p:nvSpPr>
          <p:cNvPr id="3" name="Content Placeholder 2"/>
          <p:cNvSpPr>
            <a:spLocks noGrp="1"/>
          </p:cNvSpPr>
          <p:nvPr>
            <p:ph idx="1"/>
          </p:nvPr>
        </p:nvSpPr>
        <p:spPr>
          <a:xfrm>
            <a:off x="732778" y="1988190"/>
            <a:ext cx="11339308" cy="4869809"/>
          </a:xfrm>
        </p:spPr>
        <p:txBody>
          <a:bodyPr>
            <a:normAutofit/>
          </a:bodyPr>
          <a:lstStyle/>
          <a:p>
            <a:pPr lvl="0"/>
            <a:r>
              <a:rPr lang="ru-RU"/>
              <a:t>НПО </a:t>
            </a:r>
            <a:r>
              <a:rPr lang="ru-RU" smtClean="0"/>
              <a:t>было провело </a:t>
            </a:r>
            <a:r>
              <a:rPr lang="ru-RU" dirty="0"/>
              <a:t>обучение </a:t>
            </a:r>
            <a:r>
              <a:rPr lang="en-AU" dirty="0"/>
              <a:t>115 </a:t>
            </a:r>
            <a:r>
              <a:rPr lang="ru-RU" dirty="0"/>
              <a:t> медицинских сотрудников по всей стране работающих с ЛГБТ сообществом</a:t>
            </a:r>
            <a:r>
              <a:rPr lang="en-AU" dirty="0"/>
              <a:t> </a:t>
            </a:r>
            <a:r>
              <a:rPr lang="ru-RU" dirty="0"/>
              <a:t>по реализации интервенций</a:t>
            </a:r>
            <a:r>
              <a:rPr lang="en-US" dirty="0"/>
              <a:t> </a:t>
            </a:r>
            <a:r>
              <a:rPr lang="ru-RU" dirty="0"/>
              <a:t>по всем услугам ВИЧ от профилактики и тестирования до лечения и поддержки приверженности (</a:t>
            </a:r>
            <a:r>
              <a:rPr lang="en-US" dirty="0"/>
              <a:t>MSMIT)</a:t>
            </a:r>
            <a:endParaRPr lang="en-AU" dirty="0"/>
          </a:p>
          <a:p>
            <a:pPr lvl="0"/>
            <a:r>
              <a:rPr lang="ru-RU" dirty="0"/>
              <a:t>Включение вопросов медицинской этики, юридической ответственности за раскрытие врачебной тайны, развитию коммуникационных навыков в онлайн курс по ВИЧ для медицинских сотрудников при Институте Чубакова</a:t>
            </a:r>
            <a:r>
              <a:rPr lang="en-AU" dirty="0"/>
              <a:t> (224 </a:t>
            </a:r>
            <a:r>
              <a:rPr lang="ru-RU" dirty="0"/>
              <a:t>человек обучено</a:t>
            </a:r>
            <a:r>
              <a:rPr lang="en-AU" dirty="0"/>
              <a:t> </a:t>
            </a:r>
            <a:r>
              <a:rPr lang="ru-RU" dirty="0"/>
              <a:t>в период </a:t>
            </a:r>
            <a:r>
              <a:rPr lang="en-AU" dirty="0"/>
              <a:t>2013-2015)</a:t>
            </a:r>
          </a:p>
          <a:p>
            <a:pPr lvl="0"/>
            <a:r>
              <a:rPr lang="ru-RU" dirty="0"/>
              <a:t>Обучение </a:t>
            </a:r>
            <a:r>
              <a:rPr lang="en-AU" dirty="0"/>
              <a:t>210</a:t>
            </a:r>
            <a:r>
              <a:rPr lang="ru-RU" dirty="0"/>
              <a:t> сотрудников здравоохранения, предоставляющих услуги для секс работников для устранения стигмы и дискриминации связанной с ВИЧ и секс работой, организованное несколькими НПО по всей стране</a:t>
            </a:r>
            <a:r>
              <a:rPr lang="en-AU" dirty="0"/>
              <a:t> </a:t>
            </a:r>
          </a:p>
        </p:txBody>
      </p:sp>
      <p:sp>
        <p:nvSpPr>
          <p:cNvPr id="4" name="Slide Number Placeholder 3"/>
          <p:cNvSpPr>
            <a:spLocks noGrp="1"/>
          </p:cNvSpPr>
          <p:nvPr>
            <p:ph type="sldNum" sz="quarter" idx="12"/>
          </p:nvPr>
        </p:nvSpPr>
        <p:spPr/>
        <p:txBody>
          <a:bodyPr/>
          <a:lstStyle/>
          <a:p>
            <a:fld id="{1D1E3EDB-D7EB-F14E-A6D1-748C03EC5EDC}" type="slidenum">
              <a:rPr lang="en-US" smtClean="0"/>
              <a:t>8</a:t>
            </a:fld>
            <a:endParaRPr lang="en-US" dirty="0"/>
          </a:p>
        </p:txBody>
      </p:sp>
    </p:spTree>
    <p:extLst>
      <p:ext uri="{BB962C8B-B14F-4D97-AF65-F5344CB8AC3E}">
        <p14:creationId xmlns:p14="http://schemas.microsoft.com/office/powerpoint/2010/main" val="225118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659" y="401918"/>
            <a:ext cx="9601200" cy="1485900"/>
          </a:xfrm>
        </p:spPr>
        <p:txBody>
          <a:bodyPr>
            <a:normAutofit/>
          </a:bodyPr>
          <a:lstStyle/>
          <a:p>
            <a:r>
              <a:rPr lang="ru-RU" sz="3200" dirty="0"/>
              <a:t>Выявленные барьеры – законодательство и политики</a:t>
            </a:r>
            <a:endParaRPr lang="en-US" sz="3200" dirty="0"/>
          </a:p>
        </p:txBody>
      </p:sp>
      <p:sp>
        <p:nvSpPr>
          <p:cNvPr id="3" name="Content Placeholder 2"/>
          <p:cNvSpPr>
            <a:spLocks noGrp="1"/>
          </p:cNvSpPr>
          <p:nvPr>
            <p:ph idx="1"/>
          </p:nvPr>
        </p:nvSpPr>
        <p:spPr>
          <a:xfrm>
            <a:off x="732778" y="1470581"/>
            <a:ext cx="11339308" cy="5090475"/>
          </a:xfrm>
        </p:spPr>
        <p:txBody>
          <a:bodyPr>
            <a:normAutofit/>
          </a:bodyPr>
          <a:lstStyle/>
          <a:p>
            <a:r>
              <a:rPr lang="ru-RU" dirty="0"/>
              <a:t>Необходимость наличия внутреннего паспорта и прописки для получения доступа к услугам здравоохранения (существует только временное решение по прописке)</a:t>
            </a:r>
          </a:p>
          <a:p>
            <a:r>
              <a:rPr lang="ru-RU" dirty="0"/>
              <a:t>Требования по регистрации наркологической службой в качестве «наркозависимого человека» для получения доступа к услуге ОЗТ</a:t>
            </a:r>
          </a:p>
          <a:p>
            <a:r>
              <a:rPr lang="ru-RU" dirty="0"/>
              <a:t>Законодательные инициативы «Запрет на гей-пропаганду», криминализация секс –работы через изменения в административном кодексе, «Иностранных агентах», «о проступках»</a:t>
            </a:r>
          </a:p>
          <a:p>
            <a:r>
              <a:rPr lang="ru-RU" dirty="0"/>
              <a:t>Часть респондентов отметила необходимость внесения изменений в политики и законодательство о конфиденциальности информации о ВИЧ-статусе </a:t>
            </a:r>
          </a:p>
          <a:p>
            <a:r>
              <a:rPr lang="ky-KG" dirty="0"/>
              <a:t>П</a:t>
            </a:r>
            <a:r>
              <a:rPr lang="ru-RU" dirty="0" err="1"/>
              <a:t>одросткам</a:t>
            </a:r>
            <a:r>
              <a:rPr lang="ru-RU" dirty="0"/>
              <a:t> до 18 лет, согласно законодательству требуется разрешение от родителей (или законного представителя) для получения доступа к медицинским услугам, включая тесты на ВИЧ.</a:t>
            </a:r>
          </a:p>
          <a:p>
            <a:r>
              <a:rPr lang="ky-KG" dirty="0"/>
              <a:t>Несмотря на изменения в </a:t>
            </a:r>
            <a:r>
              <a:rPr lang="ru-RU" dirty="0"/>
              <a:t>патентном законодательстве, соответствующие изменения в процедурах и ведомственных политиках не произведены в полной мере.</a:t>
            </a:r>
          </a:p>
          <a:p>
            <a:endParaRPr lang="en-AU"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D1E3EDB-D7EB-F14E-A6D1-748C03EC5EDC}" type="slidenum">
              <a:rPr kumimoji="0" lang="en-US" sz="1200" b="0" i="0" u="none" strike="noStrike" kern="1200" cap="none" spc="0" normalizeH="0" baseline="0" noProof="0" smtClean="0">
                <a:ln>
                  <a:noFill/>
                </a:ln>
                <a:solidFill>
                  <a:srgbClr val="191B0E"/>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191B0E"/>
              </a:solidFill>
              <a:effectLst/>
              <a:uLnTx/>
              <a:uFillTx/>
              <a:latin typeface="Franklin Gothic Book"/>
              <a:ea typeface="+mn-ea"/>
              <a:cs typeface="+mn-cs"/>
            </a:endParaRPr>
          </a:p>
        </p:txBody>
      </p:sp>
    </p:spTree>
    <p:extLst>
      <p:ext uri="{BB962C8B-B14F-4D97-AF65-F5344CB8AC3E}">
        <p14:creationId xmlns:p14="http://schemas.microsoft.com/office/powerpoint/2010/main" val="395533317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7032</TotalTime>
  <Words>1874</Words>
  <Application>Microsoft Office PowerPoint</Application>
  <PresentationFormat>Произвольный</PresentationFormat>
  <Paragraphs>111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Crop</vt:lpstr>
      <vt:lpstr>Базовая оценка барьеров в области прав человека для ВИЧ и ТБ услуг в Кыргызстане: исходные результаты </vt:lpstr>
      <vt:lpstr>Краткая информация об оценке</vt:lpstr>
      <vt:lpstr>Выявленные барьеры</vt:lpstr>
      <vt:lpstr>Основные выявленные барьеры</vt:lpstr>
      <vt:lpstr>Выявленные барьеры – стигма, дискриминация </vt:lpstr>
      <vt:lpstr>Текущая или недавно реализованная  деятельность: (1) Стигма ВИЧ</vt:lpstr>
      <vt:lpstr>Выявленные барьеры – обучения сотрудников здравоохранения вопросам прав человека и медицинской этике</vt:lpstr>
      <vt:lpstr>Текущая или недавно реализованная деятельность: (2) Обучение медицинских сотрудников</vt:lpstr>
      <vt:lpstr>Выявленные барьеры – законодательство и политики</vt:lpstr>
      <vt:lpstr>Выявленные барьеры – правоприменительная практика</vt:lpstr>
      <vt:lpstr>Текущая или недавно реализованная  деятельность: (3) Повышение чувствительности законодателей и правоохранительных структур</vt:lpstr>
      <vt:lpstr>Выявленные барьеры – Снижение дискриминации женщин в контексте ВИЧ </vt:lpstr>
      <vt:lpstr>Текущая или недавно реализованная деятельность: (4) снижение дискриминации в отношении женщин в контексте ВИЧ</vt:lpstr>
      <vt:lpstr>Выявленные барьеры – правовая грамотность</vt:lpstr>
      <vt:lpstr>Текущая или недавно реализованная деятельность: (5) правовая грамотность («знание собственных прав»)</vt:lpstr>
      <vt:lpstr>Выявленные барьеры – правовая помощь</vt:lpstr>
      <vt:lpstr>Текущая или недавно реализованная деятельность: (6) правовая помощь</vt:lpstr>
      <vt:lpstr>Текущая или недавно реализованная деятельность: (7) мониторинг и реформа законов, регуляций и политик</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from Country Teams</dc:title>
  <dc:creator>dave burrows</dc:creator>
  <cp:lastModifiedBy>User</cp:lastModifiedBy>
  <cp:revision>71</cp:revision>
  <dcterms:created xsi:type="dcterms:W3CDTF">2017-08-21T14:13:30Z</dcterms:created>
  <dcterms:modified xsi:type="dcterms:W3CDTF">2017-09-07T07:57:35Z</dcterms:modified>
</cp:coreProperties>
</file>