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88" d="100"/>
          <a:sy n="88" d="100"/>
        </p:scale>
        <p:origin x="931" y="-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AC1C-86DC-41D4-8CB1-FE0B933604B4}" type="datetimeFigureOut">
              <a:rPr lang="ru-RU" smtClean="0"/>
              <a:t>вт 21.01.20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F65-DB49-43AB-8F9E-1575DF203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5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AC1C-86DC-41D4-8CB1-FE0B933604B4}" type="datetimeFigureOut">
              <a:rPr lang="ru-RU" smtClean="0"/>
              <a:t>вт 21.01.20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F65-DB49-43AB-8F9E-1575DF203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37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AC1C-86DC-41D4-8CB1-FE0B933604B4}" type="datetimeFigureOut">
              <a:rPr lang="ru-RU" smtClean="0"/>
              <a:t>вт 21.01.20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F65-DB49-43AB-8F9E-1575DF203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5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AC1C-86DC-41D4-8CB1-FE0B933604B4}" type="datetimeFigureOut">
              <a:rPr lang="ru-RU" smtClean="0"/>
              <a:t>вт 21.01.20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F65-DB49-43AB-8F9E-1575DF203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73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AC1C-86DC-41D4-8CB1-FE0B933604B4}" type="datetimeFigureOut">
              <a:rPr lang="ru-RU" smtClean="0"/>
              <a:t>вт 21.01.20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F65-DB49-43AB-8F9E-1575DF203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29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AC1C-86DC-41D4-8CB1-FE0B933604B4}" type="datetimeFigureOut">
              <a:rPr lang="ru-RU" smtClean="0"/>
              <a:t>вт 21.01.20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F65-DB49-43AB-8F9E-1575DF203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62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AC1C-86DC-41D4-8CB1-FE0B933604B4}" type="datetimeFigureOut">
              <a:rPr lang="ru-RU" smtClean="0"/>
              <a:t>вт 21.01.20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F65-DB49-43AB-8F9E-1575DF203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57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AC1C-86DC-41D4-8CB1-FE0B933604B4}" type="datetimeFigureOut">
              <a:rPr lang="ru-RU" smtClean="0"/>
              <a:t>вт 21.01.20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F65-DB49-43AB-8F9E-1575DF203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596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AC1C-86DC-41D4-8CB1-FE0B933604B4}" type="datetimeFigureOut">
              <a:rPr lang="ru-RU" smtClean="0"/>
              <a:t>вт 21.01.20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F65-DB49-43AB-8F9E-1575DF203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68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AC1C-86DC-41D4-8CB1-FE0B933604B4}" type="datetimeFigureOut">
              <a:rPr lang="ru-RU" smtClean="0"/>
              <a:t>вт 21.01.20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F65-DB49-43AB-8F9E-1575DF203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17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AC1C-86DC-41D4-8CB1-FE0B933604B4}" type="datetimeFigureOut">
              <a:rPr lang="ru-RU" smtClean="0"/>
              <a:t>вт 21.01.20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DF65-DB49-43AB-8F9E-1575DF203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47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BAC1C-86DC-41D4-8CB1-FE0B933604B4}" type="datetimeFigureOut">
              <a:rPr lang="ru-RU" smtClean="0"/>
              <a:t>вт 21.01.20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EDF65-DB49-43AB-8F9E-1575DF2034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12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ail.google.com/mail/u/0/#m_-6673356756914581780__ftn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4562" y="4268317"/>
            <a:ext cx="4713522" cy="427348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7701" y="1880717"/>
            <a:ext cx="9144000" cy="2387600"/>
          </a:xfrm>
        </p:spPr>
        <p:txBody>
          <a:bodyPr/>
          <a:lstStyle/>
          <a:p>
            <a:r>
              <a:rPr lang="ru-RU" dirty="0" smtClean="0"/>
              <a:t>Приоритеты и модели услуг для ГБТ/МСМ сообществ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77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62733" y="256344"/>
            <a:ext cx="10763794" cy="105809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Рекомендации: </a:t>
            </a:r>
            <a:endParaRPr lang="ru-RU" sz="32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71078" y="1314436"/>
            <a:ext cx="10763794" cy="478542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Корректно поставить </a:t>
            </a:r>
            <a:r>
              <a:rPr lang="ru-RU" dirty="0"/>
              <a:t>работу изначально с транс людьми и превентировать вспышку эпидемии </a:t>
            </a:r>
            <a:r>
              <a:rPr lang="ru-RU" dirty="0" smtClean="0"/>
              <a:t>среди транс сообщества </a:t>
            </a:r>
            <a:r>
              <a:rPr lang="ru-RU" dirty="0"/>
              <a:t>(учитывая что многие транс девушки вовлечены в секс индустрию т.к. не могут найти работу в жестко-консервативном обществе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Возможность давать </a:t>
            </a:r>
            <a:r>
              <a:rPr lang="ru-RU" dirty="0"/>
              <a:t>сообществам самим инициировать/реализовывать/</a:t>
            </a:r>
            <a:r>
              <a:rPr lang="ru-RU" dirty="0" err="1"/>
              <a:t>мониторить</a:t>
            </a:r>
            <a:r>
              <a:rPr lang="ru-RU" dirty="0"/>
              <a:t> программы (как </a:t>
            </a:r>
            <a:r>
              <a:rPr lang="ru-RU" dirty="0" err="1" smtClean="0"/>
              <a:t>говрится</a:t>
            </a:r>
            <a:r>
              <a:rPr lang="ru-RU" dirty="0" smtClean="0"/>
              <a:t> </a:t>
            </a:r>
            <a:r>
              <a:rPr lang="ru-RU" dirty="0"/>
              <a:t>в MSMIT, </a:t>
            </a:r>
            <a:r>
              <a:rPr lang="ru-RU" dirty="0" smtClean="0"/>
              <a:t>TRANSIT);</a:t>
            </a:r>
          </a:p>
          <a:p>
            <a:r>
              <a:rPr lang="ru-RU" dirty="0" smtClean="0"/>
              <a:t>Работа </a:t>
            </a:r>
            <a:r>
              <a:rPr lang="ru-RU" dirty="0"/>
              <a:t>по снижению правовых барьеров целеустремленно (принимая во внимание, что милиция активно продолжает </a:t>
            </a:r>
            <a:r>
              <a:rPr lang="ru-RU" dirty="0" smtClean="0"/>
              <a:t>преследовать); </a:t>
            </a:r>
          </a:p>
          <a:p>
            <a:r>
              <a:rPr lang="ru-RU" dirty="0" smtClean="0"/>
              <a:t>Важность предупреждения распространения практик наркопотребления (научить </a:t>
            </a:r>
            <a:r>
              <a:rPr lang="ru-RU" dirty="0"/>
              <a:t>людей правильно их </a:t>
            </a:r>
            <a:r>
              <a:rPr lang="ru-RU" dirty="0" smtClean="0"/>
              <a:t>использовать </a:t>
            </a:r>
            <a:r>
              <a:rPr lang="ru-RU" dirty="0"/>
              <a:t>и не увеличивать риск получить ВИЧ, потому что может снизиться умение </a:t>
            </a:r>
            <a:r>
              <a:rPr lang="ru-RU" dirty="0" smtClean="0"/>
              <a:t>принимать </a:t>
            </a:r>
            <a:r>
              <a:rPr lang="ru-RU" dirty="0"/>
              <a:t>осознанные решения по рискам).</a:t>
            </a:r>
          </a:p>
          <a:p>
            <a:endParaRPr lang="ru-RU" dirty="0"/>
          </a:p>
        </p:txBody>
      </p:sp>
      <p:pic>
        <p:nvPicPr>
          <p:cNvPr id="6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5276" y="5197033"/>
            <a:ext cx="3089149" cy="280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271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79566" y="348342"/>
            <a:ext cx="11312433" cy="6958149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Включать вопросы касающиеся ЛГБТ в обучающую программу медицинских специалистов для более качественной и чувствительной работы (курсы повышения квалификации врачей и/или программу мединститутов);</a:t>
            </a:r>
          </a:p>
          <a:p>
            <a:pPr fontAlgn="base"/>
            <a:r>
              <a:rPr lang="ru-RU" dirty="0"/>
              <a:t>Предоставлять конфиденциальное пространство для консультации пациентов, смена подхода к организации кабинетов;</a:t>
            </a:r>
          </a:p>
          <a:p>
            <a:pPr fontAlgn="base"/>
            <a:r>
              <a:rPr lang="ru-RU" dirty="0"/>
              <a:t>Исключать в предоставлении медицинских услуг религиозные и </a:t>
            </a:r>
            <a:r>
              <a:rPr lang="ru-RU" dirty="0" err="1"/>
              <a:t>культуральные</a:t>
            </a:r>
            <a:r>
              <a:rPr lang="ru-RU" dirty="0"/>
              <a:t> ценности при консультирования клиентов;</a:t>
            </a:r>
          </a:p>
          <a:p>
            <a:pPr fontAlgn="base"/>
            <a:r>
              <a:rPr lang="ru-RU" dirty="0"/>
              <a:t>Повышать общую профессиональную подготовленность к работе медицинского персонала по своим профильным направлениям;</a:t>
            </a:r>
          </a:p>
          <a:p>
            <a:pPr fontAlgn="base"/>
            <a:r>
              <a:rPr lang="ru-RU" dirty="0" smtClean="0"/>
              <a:t>ЛГБТ </a:t>
            </a:r>
            <a:r>
              <a:rPr lang="ru-RU" dirty="0"/>
              <a:t>НПО продолжить систематические обучающие мероприятия среди медицинских работников всех уровней ставя не дружественность и </a:t>
            </a:r>
            <a:r>
              <a:rPr lang="ru-RU" dirty="0" err="1"/>
              <a:t>стигматизированность</a:t>
            </a:r>
            <a:r>
              <a:rPr lang="ru-RU" dirty="0"/>
              <a:t> к ключевым группам населениям приоритетным вопросом;</a:t>
            </a:r>
          </a:p>
          <a:p>
            <a:pPr fontAlgn="base"/>
            <a:r>
              <a:rPr lang="ru-RU" dirty="0"/>
              <a:t>НПО сектору, работающее в медицинском направлении, продолжить активное сотрудничество с </a:t>
            </a:r>
            <a:r>
              <a:rPr lang="ru-RU" dirty="0" err="1"/>
              <a:t>КГМИПиПК</a:t>
            </a:r>
            <a:r>
              <a:rPr lang="ru-RU" dirty="0"/>
              <a:t> для включения учебных модулей по работе с ЛГБТ сообществом в их учебные планы;</a:t>
            </a:r>
          </a:p>
          <a:p>
            <a:pPr fontAlgn="base"/>
            <a:r>
              <a:rPr lang="ru-RU" dirty="0" smtClean="0"/>
              <a:t>Предупреждать предубеждение </a:t>
            </a:r>
            <a:r>
              <a:rPr lang="ru-RU" dirty="0"/>
              <a:t>медицинского персонала к ключевым группам населения для предоставления объективной консультации;</a:t>
            </a:r>
          </a:p>
          <a:p>
            <a:pPr fontAlgn="base"/>
            <a:r>
              <a:rPr lang="ru-RU" dirty="0"/>
              <a:t>Министерству Здравоохранению обеспечить знание и должное внимание к международным договорам, конвенциям и Национальному Законодательству о правах и нормах предоставлении консультации лицам предоставляющие медицинские услуги (системное обучение и информационные памятки в кабинетах и коридорах медучреждений);</a:t>
            </a:r>
          </a:p>
          <a:p>
            <a:pPr fontAlgn="base"/>
            <a:r>
              <a:rPr lang="ru-RU" dirty="0"/>
              <a:t>Способствовать системному развитию сектора здравоохранения через привлечения инвестиций, в частности, специфичных программ по оказанию медицинских услуг пациентам из ключевых групп населения совместно с Министерством здравоохранения КР.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241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4562" y="4268317"/>
            <a:ext cx="4713522" cy="4273481"/>
          </a:xfrm>
          <a:prstGeom prst="rect">
            <a:avLst/>
          </a:prstGeom>
        </p:spPr>
      </p:pic>
      <p:sp>
        <p:nvSpPr>
          <p:cNvPr id="11" name="Объект 7"/>
          <p:cNvSpPr txBox="1">
            <a:spLocks/>
          </p:cNvSpPr>
          <p:nvPr/>
        </p:nvSpPr>
        <p:spPr>
          <a:xfrm>
            <a:off x="752199" y="2314937"/>
            <a:ext cx="10763794" cy="5748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Вместо 3х видов презервативов, закупать 1 вид, который будет тонкий и прочный. </a:t>
            </a:r>
            <a:r>
              <a:rPr lang="ru-RU" dirty="0" err="1" smtClean="0"/>
              <a:t>Лубриканты</a:t>
            </a:r>
            <a:r>
              <a:rPr lang="ru-RU" dirty="0" smtClean="0"/>
              <a:t> в тюбиках.</a:t>
            </a:r>
          </a:p>
          <a:p>
            <a:r>
              <a:rPr lang="ru-RU" dirty="0" smtClean="0"/>
              <a:t> Вернуть обследование и лечение </a:t>
            </a:r>
            <a:r>
              <a:rPr lang="ru-RU" dirty="0" err="1" smtClean="0"/>
              <a:t>иппп</a:t>
            </a:r>
            <a:r>
              <a:rPr lang="ru-RU" dirty="0" smtClean="0"/>
              <a:t>, вернуть услуги психолога, проктолога. Финансировать </a:t>
            </a:r>
            <a:r>
              <a:rPr lang="ru-RU" dirty="0" err="1" smtClean="0"/>
              <a:t>шелтер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Оптимизировать охват </a:t>
            </a:r>
            <a:r>
              <a:rPr lang="ru-RU" dirty="0" err="1" smtClean="0"/>
              <a:t>аутрич</a:t>
            </a:r>
            <a:r>
              <a:rPr lang="ru-RU" dirty="0" smtClean="0"/>
              <a:t>-работой </a:t>
            </a:r>
            <a:r>
              <a:rPr lang="ru-RU" dirty="0"/>
              <a:t>до 100-120 человек </a:t>
            </a:r>
            <a:r>
              <a:rPr lang="ru-RU" dirty="0" smtClean="0"/>
              <a:t>на </a:t>
            </a:r>
            <a:r>
              <a:rPr lang="ru-RU" dirty="0" smtClean="0"/>
              <a:t>одного </a:t>
            </a:r>
            <a:r>
              <a:rPr lang="ru-RU" dirty="0" err="1" smtClean="0"/>
              <a:t>аутрич</a:t>
            </a:r>
            <a:r>
              <a:rPr lang="ru-RU" smtClean="0"/>
              <a:t>-работника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7992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4562" y="4268317"/>
            <a:ext cx="4713522" cy="4273481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940526" y="1149531"/>
            <a:ext cx="10763794" cy="105809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940526" y="2299063"/>
            <a:ext cx="10763794" cy="387789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02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4805" y="5324354"/>
            <a:ext cx="2808286" cy="2546112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93285" y="570796"/>
            <a:ext cx="10763794" cy="1058092"/>
          </a:xfrm>
        </p:spPr>
        <p:txBody>
          <a:bodyPr/>
          <a:lstStyle/>
          <a:p>
            <a:pPr algn="ctr"/>
            <a:r>
              <a:rPr lang="ru-RU" dirty="0" smtClean="0"/>
              <a:t>Законы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29050" y="1373865"/>
            <a:ext cx="10763794" cy="4702844"/>
          </a:xfrm>
        </p:spPr>
        <p:txBody>
          <a:bodyPr>
            <a:normAutofit/>
          </a:bodyPr>
          <a:lstStyle/>
          <a:p>
            <a:r>
              <a:rPr lang="ru-RU" dirty="0" smtClean="0"/>
              <a:t>Инициация проекта закона про отчетность НПО; </a:t>
            </a:r>
          </a:p>
          <a:p>
            <a:r>
              <a:rPr lang="ru-RU" dirty="0" smtClean="0"/>
              <a:t>Негармоничность закона о медицинском и юридическом переходе и правоприменения;  (</a:t>
            </a:r>
            <a:r>
              <a:rPr lang="en-US" dirty="0" smtClean="0"/>
              <a:t>TRANSIT </a:t>
            </a:r>
            <a:r>
              <a:rPr lang="ru-RU" dirty="0" smtClean="0"/>
              <a:t>упоминает о том, что если у трансгендерных людей нет доступа к юридическому и медицинскому переходу, то профилактические программы будут неэффективны) </a:t>
            </a:r>
          </a:p>
          <a:p>
            <a:r>
              <a:rPr lang="ru-RU" dirty="0" smtClean="0"/>
              <a:t>Преследование МСМ/трансгендерных людей со стороны правоохранительных органов для шантажа и вымогательства (</a:t>
            </a:r>
            <a:r>
              <a:rPr lang="en-US" dirty="0" smtClean="0"/>
              <a:t>CERD,</a:t>
            </a:r>
            <a:r>
              <a:rPr lang="ru-RU" dirty="0"/>
              <a:t> </a:t>
            </a:r>
            <a:r>
              <a:rPr lang="ru-RU" dirty="0" smtClean="0"/>
              <a:t>ГСОР) </a:t>
            </a:r>
          </a:p>
          <a:p>
            <a:r>
              <a:rPr lang="ru-RU" dirty="0" smtClean="0"/>
              <a:t>Проект закона об анти-гей пропаганде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66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4805" y="5324354"/>
            <a:ext cx="2808286" cy="2546112"/>
          </a:xfrm>
          <a:prstGeom prst="rect">
            <a:avLst/>
          </a:prstGeom>
        </p:spPr>
      </p:pic>
      <p:sp>
        <p:nvSpPr>
          <p:cNvPr id="9" name="Заголовок 6"/>
          <p:cNvSpPr txBox="1">
            <a:spLocks/>
          </p:cNvSpPr>
          <p:nvPr/>
        </p:nvSpPr>
        <p:spPr>
          <a:xfrm>
            <a:off x="778481" y="2839473"/>
            <a:ext cx="10763794" cy="1058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dirty="0" smtClean="0"/>
              <a:t>Общество: Результаты Исследования привлекательности услуг для ГБТ/МСМ </a:t>
            </a:r>
            <a:endParaRPr lang="ru-RU" sz="4000" dirty="0"/>
          </a:p>
        </p:txBody>
      </p:sp>
      <p:sp>
        <p:nvSpPr>
          <p:cNvPr id="11" name="Объект 7"/>
          <p:cNvSpPr txBox="1">
            <a:spLocks/>
          </p:cNvSpPr>
          <p:nvPr/>
        </p:nvSpPr>
        <p:spPr>
          <a:xfrm>
            <a:off x="928952" y="1789777"/>
            <a:ext cx="10763794" cy="3877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2" name="Объект 7"/>
          <p:cNvSpPr txBox="1">
            <a:spLocks/>
          </p:cNvSpPr>
          <p:nvPr/>
        </p:nvSpPr>
        <p:spPr>
          <a:xfrm>
            <a:off x="975208" y="1789777"/>
            <a:ext cx="10763794" cy="3877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23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3149" y="5046562"/>
            <a:ext cx="3344480" cy="303224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F9F3CA0-86DD-7748-86B9-4D74D52FFDAE}"/>
              </a:ext>
            </a:extLst>
          </p:cNvPr>
          <p:cNvSpPr/>
          <p:nvPr/>
        </p:nvSpPr>
        <p:spPr>
          <a:xfrm>
            <a:off x="0" y="152400"/>
            <a:ext cx="12192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ОБЩАЯ ИНФОРМАЦИЯ: </a:t>
            </a:r>
            <a:endParaRPr lang="ru-RU" sz="2000" b="1" dirty="0"/>
          </a:p>
          <a:p>
            <a:endParaRPr lang="ru-RU" sz="2000" dirty="0" smtClean="0"/>
          </a:p>
          <a:p>
            <a:pPr marL="342900" indent="-342900">
              <a:buFont typeface="Arial" charset="0"/>
              <a:buChar char="•"/>
            </a:pPr>
            <a:r>
              <a:rPr lang="ru-RU" sz="2000" dirty="0" smtClean="0"/>
              <a:t>12 глубинных интервью и 4 ФГД с ГБТ сообществами; 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000" dirty="0" smtClean="0"/>
              <a:t>30 </a:t>
            </a:r>
            <a:r>
              <a:rPr lang="ru-RU" sz="2000" dirty="0" err="1" smtClean="0"/>
              <a:t>цис</a:t>
            </a:r>
            <a:r>
              <a:rPr lang="ru-RU" sz="2000" dirty="0" smtClean="0"/>
              <a:t> и 13 </a:t>
            </a:r>
            <a:r>
              <a:rPr lang="ru-RU" sz="2000" dirty="0" err="1" smtClean="0"/>
              <a:t>трансгендерных</a:t>
            </a:r>
            <a:r>
              <a:rPr lang="ru-RU" sz="2000" dirty="0" smtClean="0"/>
              <a:t> людей. </a:t>
            </a:r>
          </a:p>
          <a:p>
            <a:pPr marL="342900" indent="-342900">
              <a:buFont typeface="Arial" charset="0"/>
              <a:buChar char="•"/>
            </a:pPr>
            <a:endParaRPr lang="ru-RU" sz="2000" dirty="0" smtClean="0"/>
          </a:p>
          <a:p>
            <a:pPr marL="342900" indent="-342900">
              <a:buFont typeface="Arial" charset="0"/>
              <a:buChar char="•"/>
            </a:pPr>
            <a:r>
              <a:rPr lang="ru-RU" sz="2000" dirty="0" smtClean="0"/>
              <a:t>Предмет исследования: восприятие услуг в КИ. 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000" dirty="0" smtClean="0"/>
              <a:t>18+ возраст, Бишкек и близлежащие районы.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000" dirty="0"/>
              <a:t>С целью представления широкого спектра опыта получения и восприятия услуг, респонденты были отобраны из различных </a:t>
            </a:r>
            <a:r>
              <a:rPr lang="ru-RU" sz="2000" dirty="0" err="1"/>
              <a:t>суб</a:t>
            </a:r>
            <a:r>
              <a:rPr lang="ru-RU" sz="2000" dirty="0"/>
              <a:t>-групп — молодые, взрослые, </a:t>
            </a:r>
            <a:r>
              <a:rPr lang="ru-RU" sz="2000" dirty="0" err="1"/>
              <a:t>кыргызоговорящие</a:t>
            </a:r>
            <a:r>
              <a:rPr lang="ru-RU" sz="2000" dirty="0"/>
              <a:t>, русскоговорящие, бенефициары разных ЛГБТ+/МСМ организаций, </a:t>
            </a:r>
            <a:r>
              <a:rPr lang="ru-RU" sz="2000" dirty="0" err="1"/>
              <a:t>цисгендерные</a:t>
            </a:r>
            <a:r>
              <a:rPr lang="ru-RU" sz="2000" dirty="0"/>
              <a:t> и </a:t>
            </a:r>
            <a:r>
              <a:rPr lang="ru-RU" sz="2000" dirty="0" err="1"/>
              <a:t>трансгендерные</a:t>
            </a:r>
            <a:r>
              <a:rPr lang="ru-RU" sz="2000" dirty="0"/>
              <a:t> люди, с разной профессиональной деятельностью и ВИЧ-статусом. </a:t>
            </a:r>
            <a:endParaRPr lang="ru-RU" sz="2000" dirty="0" smtClean="0"/>
          </a:p>
          <a:p>
            <a:pPr marL="342900" indent="-342900">
              <a:buFont typeface="Arial" charset="0"/>
              <a:buChar char="•"/>
            </a:pPr>
            <a:endParaRPr lang="ru-RU" sz="2000" dirty="0" smtClean="0"/>
          </a:p>
          <a:p>
            <a:pPr marL="342900" indent="-342900">
              <a:buFont typeface="Arial" charset="0"/>
              <a:buChar char="•"/>
            </a:pPr>
            <a:r>
              <a:rPr lang="ru-RU" sz="2000" dirty="0"/>
              <a:t>На момент проведения исследования все респонденты проживали в городе Бишкек и большинство являлись внутренними мигрантами. Половина респондентов были в возрасте от 19 до 24 лет, другая половина в диапазоне от 25 до 49 лет. 68% респондентов идентифицировали себя как </a:t>
            </a:r>
            <a:r>
              <a:rPr lang="ru-RU" sz="2000" dirty="0" err="1"/>
              <a:t>кыргызов</a:t>
            </a:r>
            <a:r>
              <a:rPr lang="ru-RU" sz="2000" dirty="0"/>
              <a:t>, 7% русскими, 7% казахами, 9% указали на смешанную этничность, а 5% выбрали вариант другое. Маленькая часть респондентов были уйгурами и узбеками.  Среди 12 респондентов, кто прошел глубинное интервью девять человек были трудоустроены, остальные не работали либо учились.</a:t>
            </a:r>
            <a:endParaRPr lang="ru-RU" sz="2000" dirty="0" smtClean="0"/>
          </a:p>
          <a:p>
            <a:pPr marL="342900" indent="-342900">
              <a:buFont typeface="Arial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6059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6729" y="5132214"/>
            <a:ext cx="3178515" cy="2881778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F9F3CA0-86DD-7748-86B9-4D74D52FFDAE}"/>
              </a:ext>
            </a:extLst>
          </p:cNvPr>
          <p:cNvSpPr/>
          <p:nvPr/>
        </p:nvSpPr>
        <p:spPr>
          <a:xfrm>
            <a:off x="144438" y="800582"/>
            <a:ext cx="12192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ОСНОВНЫЕ ВЫВОДЫ:</a:t>
            </a:r>
          </a:p>
          <a:p>
            <a:endParaRPr lang="ru-RU" sz="2000" b="1" dirty="0" smtClean="0"/>
          </a:p>
          <a:p>
            <a:endParaRPr lang="ru-RU" sz="2000" b="1" dirty="0"/>
          </a:p>
          <a:p>
            <a:pPr fontAlgn="base"/>
            <a:r>
              <a:rPr lang="ru-RU" sz="2000" dirty="0"/>
              <a:t>Тестирование на ВИЧ по слюне — тестирование на ВИЧ в ЛГБТ+/МСМ НПО получило высокие положительные отклики. Респонденты отмечали быстрое информирование о результатах, вежливость и профессионализм </a:t>
            </a:r>
            <a:r>
              <a:rPr lang="ru-RU" sz="2000" dirty="0" smtClean="0"/>
              <a:t>консультантов. </a:t>
            </a:r>
          </a:p>
          <a:p>
            <a:pPr fontAlgn="base"/>
            <a:endParaRPr lang="ru-RU" sz="2000" dirty="0"/>
          </a:p>
          <a:p>
            <a:pPr fontAlgn="base"/>
            <a:r>
              <a:rPr lang="ru-RU" sz="2000" dirty="0" err="1"/>
              <a:t>Аутрич</a:t>
            </a:r>
            <a:r>
              <a:rPr lang="ru-RU" sz="2000" dirty="0"/>
              <a:t>-работа и социальная работа — все отметили легкость, с </a:t>
            </a:r>
            <a:r>
              <a:rPr lang="ru-RU" sz="2000" dirty="0" err="1"/>
              <a:t>которои</a:t>
            </a:r>
            <a:r>
              <a:rPr lang="ru-RU" sz="2000" dirty="0"/>
              <a:t>̆ можно </a:t>
            </a:r>
            <a:r>
              <a:rPr lang="ru-RU" sz="2000" dirty="0" err="1"/>
              <a:t>выйти</a:t>
            </a:r>
            <a:r>
              <a:rPr lang="ru-RU" sz="2000" dirty="0"/>
              <a:t> на первичных сотрудников организаций и высокое качество их услуг. Один респондент в свою очередь отметил, что </a:t>
            </a:r>
            <a:r>
              <a:rPr lang="ru-RU" sz="2000" dirty="0" err="1"/>
              <a:t>аутрич</a:t>
            </a:r>
            <a:r>
              <a:rPr lang="ru-RU" sz="2000" dirty="0"/>
              <a:t>-работники и ВИЧ-консультанты говорят лишь о тех услугах, которые касаются их работы, вследствие чего люди из сообщества не знают о дополнительных услугах, предоставляемых организациями</a:t>
            </a:r>
            <a:r>
              <a:rPr lang="ru-RU" sz="2000" dirty="0" smtClean="0"/>
              <a:t>.</a:t>
            </a:r>
          </a:p>
          <a:p>
            <a:pPr fontAlgn="base"/>
            <a:endParaRPr lang="ru-RU" sz="2000" dirty="0"/>
          </a:p>
          <a:p>
            <a:pPr fontAlgn="base"/>
            <a:r>
              <a:rPr lang="ru-RU" sz="2000" dirty="0" err="1"/>
              <a:t>Шелтер</a:t>
            </a:r>
            <a:r>
              <a:rPr lang="ru-RU" sz="2000" dirty="0"/>
              <a:t> — услуги временного проживания были высоко было оценены теми, кто пользовался </a:t>
            </a:r>
            <a:r>
              <a:rPr lang="ru-RU" sz="2000" dirty="0" err="1"/>
              <a:t>даннои</a:t>
            </a:r>
            <a:r>
              <a:rPr lang="ru-RU" sz="2000" dirty="0"/>
              <a:t>̆ </a:t>
            </a:r>
            <a:r>
              <a:rPr lang="ru-RU" sz="2000" dirty="0" err="1"/>
              <a:t>услугои</a:t>
            </a:r>
            <a:r>
              <a:rPr lang="ru-RU" sz="2000" dirty="0"/>
              <a:t>̆. Были отмечены такие характеристики </a:t>
            </a:r>
            <a:r>
              <a:rPr lang="ru-RU" sz="2000" dirty="0" err="1"/>
              <a:t>шелтера</a:t>
            </a:r>
            <a:r>
              <a:rPr lang="ru-RU" sz="2000" dirty="0"/>
              <a:t> как комфорт и уют, продуманная безопасность, а также доброжелательность и </a:t>
            </a:r>
            <a:r>
              <a:rPr lang="ru-RU" sz="2000" dirty="0" err="1"/>
              <a:t>эмпатичность</a:t>
            </a:r>
            <a:r>
              <a:rPr lang="ru-RU" sz="2000" dirty="0"/>
              <a:t> его сотрудников. </a:t>
            </a:r>
          </a:p>
          <a:p>
            <a:endParaRPr lang="ru-RU" sz="2000" dirty="0" smtClean="0"/>
          </a:p>
          <a:p>
            <a:pPr marL="342900" indent="-342900">
              <a:buFont typeface="Arial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0364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6729" y="5132214"/>
            <a:ext cx="3178515" cy="288177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F9F3CA0-86DD-7748-86B9-4D74D52FFDAE}"/>
              </a:ext>
            </a:extLst>
          </p:cNvPr>
          <p:cNvSpPr/>
          <p:nvPr/>
        </p:nvSpPr>
        <p:spPr>
          <a:xfrm>
            <a:off x="5542" y="15240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ОСНОВНЫЕ ВЫВОДЫ:</a:t>
            </a:r>
          </a:p>
          <a:p>
            <a:pPr fontAlgn="base"/>
            <a:endParaRPr lang="ru-RU" sz="2000" dirty="0"/>
          </a:p>
          <a:p>
            <a:pPr fontAlgn="base"/>
            <a:r>
              <a:rPr lang="ru-RU" sz="2000" dirty="0"/>
              <a:t>Медицинские услуги — респонденты преимущественно отзывались о тех медицинских услугах, которые предоставляются через ЛГБТ+/МСМ организации, что может указывать на сложности обращения в государственные или частные медицинские организации. Тем не менее, услуги государственной системы здравоохранения в целом воспринимаются позитивно, нежели негативно или нейтрально. Респонденты отмечали профессионализм врачей и свою готовность получать их услуги. Однако, есть существенные барьеры в получении услуг </a:t>
            </a:r>
            <a:r>
              <a:rPr lang="ru-RU" sz="2000" dirty="0" err="1"/>
              <a:t>госклиник</a:t>
            </a:r>
            <a:r>
              <a:rPr lang="ru-RU" sz="2000" dirty="0"/>
              <a:t> — большие очереди при приеме или требования обращаться по прописке являются барьерами для внутренних мигрантов</a:t>
            </a:r>
            <a:r>
              <a:rPr lang="ru-RU" sz="2000" dirty="0" smtClean="0"/>
              <a:t>.</a:t>
            </a:r>
          </a:p>
          <a:p>
            <a:pPr fontAlgn="base"/>
            <a:endParaRPr lang="ru-RU" sz="2000" dirty="0"/>
          </a:p>
          <a:p>
            <a:pPr fontAlgn="base"/>
            <a:r>
              <a:rPr lang="ru-RU" sz="2000" dirty="0"/>
              <a:t>Транс людям может быть страшно ходить в общие поликлиники — из-за возможного незнания врачей специфики транс здоровья и вытекающее из этого негативное и/или непрофессиональное отношение. </a:t>
            </a:r>
            <a:r>
              <a:rPr lang="ru-RU" sz="2000" dirty="0" err="1"/>
              <a:t>Респондентка</a:t>
            </a:r>
            <a:r>
              <a:rPr lang="ru-RU" sz="2000" dirty="0"/>
              <a:t> из транс сообщества поделилась, что не ходит в поликлинику где она прописана, так как участковый врач настойчиво требует пройти комиссию в армию. Другим барьером для транс людей является недостаток финансовых средств на анализы либо на лечение, а также необходимость обнажаться перед врачом. Из-за этого они не обращаются в государственные клиники, хотя могут иметь проблемы со здоровьем. Обращаться в ЛГБТ+/МСМ НПО для них тоже нет смысла, так как по их мнению, у организаций нет дружественных </a:t>
            </a:r>
            <a:r>
              <a:rPr lang="ru-RU" sz="2000" dirty="0" err="1"/>
              <a:t>медспециалистов</a:t>
            </a:r>
            <a:r>
              <a:rPr lang="ru-RU" sz="2000" dirty="0"/>
              <a:t> соответствующего профиля</a:t>
            </a:r>
            <a:endParaRPr lang="ru-RU" sz="2000" b="1" dirty="0"/>
          </a:p>
          <a:p>
            <a:pPr fontAlgn="base"/>
            <a:endParaRPr lang="ru-RU" sz="2000" dirty="0"/>
          </a:p>
          <a:p>
            <a:endParaRPr lang="ru-RU" sz="2000" b="1" dirty="0" smtClean="0"/>
          </a:p>
          <a:p>
            <a:endParaRPr lang="ru-RU" sz="2000" dirty="0" smtClean="0"/>
          </a:p>
          <a:p>
            <a:pPr marL="342900" indent="-342900">
              <a:buFont typeface="Arial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69881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1022" y="4942390"/>
            <a:ext cx="3497678" cy="3171145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81495" y="478973"/>
            <a:ext cx="10763794" cy="105809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Исследование: Насилие и Дискриминация </a:t>
            </a:r>
            <a:endParaRPr lang="ru-RU" sz="36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39584" y="1698171"/>
            <a:ext cx="11247616" cy="475488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Почти 96% </a:t>
            </a:r>
            <a:r>
              <a:rPr lang="ru-RU" dirty="0"/>
              <a:t>респондентов сказали, что испытывали хоть раз в жизни психологическое насилие, когда кто-либо использовал угрозы и шантажировал его/ее, чтобы получить контроль над ним/ней. </a:t>
            </a:r>
            <a:r>
              <a:rPr lang="ru-RU" b="1" dirty="0"/>
              <a:t>Более 92% </a:t>
            </a:r>
            <a:r>
              <a:rPr lang="ru-RU" dirty="0"/>
              <a:t>респондентов указали вербальное насилие, как опыт пережитой или переживаемый. Действительно, в странах, где правозащитная система не развита, наказание за устное или письменное оскорбление не действует, соответственно, данное правонарушение одно из самых распространенных. Физическое насилие, которому подвергается очень большое количество </a:t>
            </a:r>
            <a:r>
              <a:rPr lang="ru-RU" b="1" dirty="0"/>
              <a:t>- 84%, </a:t>
            </a:r>
            <a:r>
              <a:rPr lang="ru-RU" dirty="0"/>
              <a:t>это удручающий показатель, потому как тенденция роста или как минимум сохранения продолжается из года в год. </a:t>
            </a:r>
            <a:r>
              <a:rPr lang="ru-RU" b="1" dirty="0"/>
              <a:t>76% </a:t>
            </a:r>
            <a:r>
              <a:rPr lang="ru-RU" dirty="0"/>
              <a:t>респондентов подвергались эмоциональному насилию в связи с распространенным неприятием СОГИ в стране. В стране с преобладающим консервативным и традиционным устоем, ЛГБТ сообщество часто подвергается культурному насилию. </a:t>
            </a:r>
            <a:r>
              <a:rPr lang="ru-RU" b="1" dirty="0"/>
              <a:t>Более  45% </a:t>
            </a:r>
            <a:r>
              <a:rPr lang="ru-RU" dirty="0"/>
              <a:t>респондентов отметили, что хоть раз в жизни приходилось притворяться гетеросексуальным/ой и/или </a:t>
            </a:r>
            <a:r>
              <a:rPr lang="ru-RU" dirty="0" err="1"/>
              <a:t>цис-мужиной</a:t>
            </a:r>
            <a:r>
              <a:rPr lang="ru-RU" dirty="0"/>
              <a:t>/женщиной, чтобы поучаствовать в семейном мероприятии, религиозном собрании, либо проходил через практики насильственного замужества или женитьбы. </a:t>
            </a:r>
            <a:r>
              <a:rPr lang="ru-RU" b="1" dirty="0"/>
              <a:t>35%</a:t>
            </a:r>
            <a:r>
              <a:rPr lang="ru-RU" dirty="0"/>
              <a:t> респондентов сказали, что подвергались сексуальному насилию и/или угрозам сексуального характера </a:t>
            </a:r>
          </a:p>
        </p:txBody>
      </p:sp>
    </p:spTree>
    <p:extLst>
      <p:ext uri="{BB962C8B-B14F-4D97-AF65-F5344CB8AC3E}">
        <p14:creationId xmlns:p14="http://schemas.microsoft.com/office/powerpoint/2010/main" val="3092704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752199" y="204045"/>
            <a:ext cx="10763794" cy="5687469"/>
          </a:xfrm>
        </p:spPr>
        <p:txBody>
          <a:bodyPr>
            <a:normAutofit/>
          </a:bodyPr>
          <a:lstStyle/>
          <a:p>
            <a:r>
              <a:rPr lang="ru-RU" dirty="0"/>
              <a:t>Справка ВОЗ «ВИЧ-инфекция и молодые трансгендеры» говорит о том, что молодые </a:t>
            </a:r>
            <a:r>
              <a:rPr lang="ru-RU" dirty="0" err="1" smtClean="0"/>
              <a:t>трансгендерные</a:t>
            </a:r>
            <a:r>
              <a:rPr lang="ru-RU" dirty="0" smtClean="0"/>
              <a:t> </a:t>
            </a:r>
            <a:r>
              <a:rPr lang="ru-RU" dirty="0"/>
              <a:t>люди отвергаются семьями и остаются без доступа к услугам здравоохранения, включая доступ к тестированию, консультированию и лечению ВИЧ, вследствие стигмы и </a:t>
            </a:r>
            <a:r>
              <a:rPr lang="ru-RU" dirty="0" smtClean="0"/>
              <a:t>дискриминации; </a:t>
            </a:r>
          </a:p>
          <a:p>
            <a:r>
              <a:rPr lang="ru-RU" dirty="0"/>
              <a:t>Половина опрошенных транс женщин подверглась насилию на почве трансфобии по Картированию </a:t>
            </a:r>
            <a:r>
              <a:rPr lang="ru-RU" dirty="0" smtClean="0"/>
              <a:t>услуг для транс людей; </a:t>
            </a:r>
          </a:p>
          <a:p>
            <a:endParaRPr lang="ru-RU" dirty="0"/>
          </a:p>
          <a:p>
            <a:r>
              <a:rPr lang="ru-RU" dirty="0" smtClean="0"/>
              <a:t>TRANSIT </a:t>
            </a:r>
            <a:r>
              <a:rPr lang="ru-RU" dirty="0"/>
              <a:t>говорит о непропорционально высоком уровне риска, когда вероятность жизни с ВИЧ у транс* женщин в 49 раз выше, чем у взрослых </a:t>
            </a:r>
            <a:r>
              <a:rPr lang="ru-RU" dirty="0" err="1"/>
              <a:t>нетрансгендерных</a:t>
            </a:r>
            <a:r>
              <a:rPr lang="ru-RU" dirty="0"/>
              <a:t> мужчин и женщин</a:t>
            </a:r>
          </a:p>
          <a:p>
            <a:endParaRPr lang="ru-RU" dirty="0"/>
          </a:p>
        </p:txBody>
      </p:sp>
      <p:pic>
        <p:nvPicPr>
          <p:cNvPr id="6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1022" y="4942390"/>
            <a:ext cx="3497678" cy="3171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818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5412" y="142534"/>
            <a:ext cx="10763794" cy="1058092"/>
          </a:xfrm>
        </p:spPr>
        <p:txBody>
          <a:bodyPr/>
          <a:lstStyle/>
          <a:p>
            <a:pPr algn="ctr"/>
            <a:r>
              <a:rPr lang="ru-RU" smtClean="0"/>
              <a:t>Здоровье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986825" y="1073305"/>
            <a:ext cx="10763794" cy="49763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Оценочное </a:t>
            </a:r>
            <a:r>
              <a:rPr lang="ru-RU" dirty="0"/>
              <a:t>количество МСМ 16900 </a:t>
            </a:r>
            <a:r>
              <a:rPr lang="ru-RU" dirty="0" smtClean="0"/>
              <a:t>согласно </a:t>
            </a:r>
            <a:r>
              <a:rPr lang="ru-RU" dirty="0" err="1" smtClean="0"/>
              <a:t>ДЭНу</a:t>
            </a:r>
            <a:r>
              <a:rPr lang="ru-RU" dirty="0" smtClean="0"/>
              <a:t> за </a:t>
            </a:r>
            <a:r>
              <a:rPr lang="ru-RU" dirty="0"/>
              <a:t>2016</a:t>
            </a:r>
          </a:p>
          <a:p>
            <a:r>
              <a:rPr lang="ru-RU" dirty="0"/>
              <a:t>Оценочное количество </a:t>
            </a:r>
            <a:r>
              <a:rPr lang="ru-RU" dirty="0" smtClean="0"/>
              <a:t>трансгендерных людей неизвестно</a:t>
            </a:r>
            <a:r>
              <a:rPr lang="ru-RU" dirty="0"/>
              <a:t>, исследование будет проведено в 2020. </a:t>
            </a:r>
            <a:endParaRPr lang="ru-RU" dirty="0" smtClean="0"/>
          </a:p>
          <a:p>
            <a:r>
              <a:rPr lang="ru-RU" dirty="0" smtClean="0"/>
              <a:t>По международным данным</a:t>
            </a:r>
            <a:r>
              <a:rPr lang="ru-RU" dirty="0"/>
              <a:t>, популяция трансгендерных людей может составлять от 0,1% до 1,1</a:t>
            </a:r>
            <a:r>
              <a:rPr lang="ru-RU" dirty="0" smtClean="0"/>
              <a:t>%. (</a:t>
            </a:r>
            <a:r>
              <a:rPr lang="ru-RU" dirty="0"/>
              <a:t>6,4 тысяч до 64 тысяч </a:t>
            </a:r>
            <a:r>
              <a:rPr lang="ru-RU" dirty="0" smtClean="0"/>
              <a:t>человек)</a:t>
            </a:r>
          </a:p>
          <a:p>
            <a:endParaRPr lang="ru-RU" dirty="0" smtClean="0"/>
          </a:p>
          <a:p>
            <a:r>
              <a:rPr lang="ru-RU" dirty="0" smtClean="0"/>
              <a:t>Глобальная </a:t>
            </a:r>
            <a:r>
              <a:rPr lang="ru-RU" dirty="0"/>
              <a:t>распространенность ВИЧ среди молодых транс девушек 19</a:t>
            </a:r>
            <a:r>
              <a:rPr lang="ru-RU" dirty="0" smtClean="0"/>
              <a:t>%</a:t>
            </a:r>
            <a:r>
              <a:rPr lang="ru-RU" baseline="30000" dirty="0" smtClean="0">
                <a:hlinkClick r:id="rId2"/>
              </a:rPr>
              <a:t>[</a:t>
            </a:r>
            <a:endParaRPr lang="ru-RU" dirty="0"/>
          </a:p>
          <a:p>
            <a:r>
              <a:rPr lang="ru-RU" dirty="0"/>
              <a:t>Согласно </a:t>
            </a:r>
            <a:r>
              <a:rPr lang="ru-RU" dirty="0" smtClean="0"/>
              <a:t>исследованию Экономическая </a:t>
            </a:r>
            <a:r>
              <a:rPr lang="ru-RU" dirty="0"/>
              <a:t>уязвимость транс девушек секс </a:t>
            </a:r>
            <a:r>
              <a:rPr lang="ru-RU" dirty="0" smtClean="0"/>
              <a:t>работниц, </a:t>
            </a:r>
            <a:r>
              <a:rPr lang="ru-RU" dirty="0" err="1"/>
              <a:t>провед</a:t>
            </a:r>
            <a:r>
              <a:rPr lang="ru-RU" dirty="0"/>
              <a:t>. КИ в 2019, распространение ВИЧ среди </a:t>
            </a:r>
            <a:r>
              <a:rPr lang="ru-RU" dirty="0" err="1"/>
              <a:t>респонденток</a:t>
            </a:r>
            <a:r>
              <a:rPr lang="ru-RU" dirty="0"/>
              <a:t> исследования 25%. В данном исследовании также говорится о распространении использовании наркотических средств среди транс девушек (снятие стресса, для поддержки либидо), это же касается и МСМ, среди которых в глобальном контексте распространяется </a:t>
            </a:r>
            <a:r>
              <a:rPr lang="ru-RU" dirty="0" err="1"/>
              <a:t>химсекс</a:t>
            </a:r>
            <a:r>
              <a:rPr lang="ru-RU" dirty="0"/>
              <a:t> 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5276" y="5197033"/>
            <a:ext cx="3089149" cy="280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8751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939</Words>
  <Application>Microsoft Office PowerPoint</Application>
  <PresentationFormat>Широкоэкранный</PresentationFormat>
  <Paragraphs>64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Приоритеты и модели услуг для ГБТ/МСМ сообществ </vt:lpstr>
      <vt:lpstr>Законы </vt:lpstr>
      <vt:lpstr>Презентация PowerPoint</vt:lpstr>
      <vt:lpstr>Презентация PowerPoint</vt:lpstr>
      <vt:lpstr>Презентация PowerPoint</vt:lpstr>
      <vt:lpstr>Презентация PowerPoint</vt:lpstr>
      <vt:lpstr>Исследование: Насилие и Дискриминация </vt:lpstr>
      <vt:lpstr>Презентация PowerPoint</vt:lpstr>
      <vt:lpstr>Здоровье </vt:lpstr>
      <vt:lpstr>Рекомендации: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Asus-rog</cp:lastModifiedBy>
  <cp:revision>11</cp:revision>
  <dcterms:created xsi:type="dcterms:W3CDTF">2016-12-12T05:13:38Z</dcterms:created>
  <dcterms:modified xsi:type="dcterms:W3CDTF">2020-01-21T08:04:19Z</dcterms:modified>
</cp:coreProperties>
</file>