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4"/>
    <p:sldMasterId id="2147483699" r:id="rId5"/>
    <p:sldMasterId id="2147483678" r:id="rId6"/>
  </p:sldMasterIdLst>
  <p:notesMasterIdLst>
    <p:notesMasterId r:id="rId14"/>
  </p:notesMasterIdLst>
  <p:handoutMasterIdLst>
    <p:handoutMasterId r:id="rId15"/>
  </p:handoutMasterIdLst>
  <p:sldIdLst>
    <p:sldId id="314" r:id="rId7"/>
    <p:sldId id="2147471568" r:id="rId8"/>
    <p:sldId id="2147471566" r:id="rId9"/>
    <p:sldId id="2147471567" r:id="rId10"/>
    <p:sldId id="2147471564" r:id="rId11"/>
    <p:sldId id="2147471560" r:id="rId12"/>
    <p:sldId id="2147471562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Closing Slides" id="{20EB4EC5-D9FC-4EBD-90BF-191CC107680C}">
          <p14:sldIdLst>
            <p14:sldId id="314"/>
            <p14:sldId id="2147471568"/>
            <p14:sldId id="2147471566"/>
            <p14:sldId id="2147471567"/>
            <p14:sldId id="2147471564"/>
            <p14:sldId id="2147471560"/>
            <p14:sldId id="21474715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F17592-3F4B-3406-BAA9-3E04CAB53EDD}" name="Ashneil Jain" initials="AJ" userId="18e71ad80ec849a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7C"/>
    <a:srgbClr val="951C1F"/>
    <a:srgbClr val="941B1E"/>
    <a:srgbClr val="F47C20"/>
    <a:srgbClr val="494949"/>
    <a:srgbClr val="0C5280"/>
    <a:srgbClr val="002157"/>
    <a:srgbClr val="175895"/>
    <a:srgbClr val="B64C4B"/>
    <a:srgbClr val="002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CA5A1-4890-4600-87D9-5D172A2F3CF5}" vWet="2" dt="2023-03-29T01:58:15.562"/>
    <p1510:client id="{9338914C-CC84-CD18-8892-6D72077D5DEA}" v="1546" dt="2023-04-04T09:15:58.175"/>
    <p1510:client id="{A297FBE9-FCE7-46AE-819C-D8C3482A8DB5}" v="3476" dt="2023-03-29T04:44:22.699"/>
    <p1510:client id="{A90FEFF5-D4C1-6863-E07A-496D48713D26}" v="1906" dt="2023-03-29T04:25:49.093"/>
    <p1510:client id="{BB0F8B2A-1AE5-0C76-98AE-C6C5F38F4424}" v="988" dt="2023-04-04T03:58:46.766"/>
    <p1510:client id="{E66DD337-1323-AB47-5E2B-9FD1666DAC70}" v="1136" vWet="1138" dt="2023-03-28T09:44:48.113"/>
    <p1510:client id="{EF7238A7-003C-92CD-D2C6-8C3AE252E2C3}" v="158" dt="2023-04-03T08:43:46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7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[Cascade_summary_2022)2)7.xlsx]90 90 90!PivotTable1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chemeClr val="tx1"/>
                </a:solidFill>
              </a:rPr>
              <a:t>Каскад по ЛУИН, БПИ 2021</a:t>
            </a:r>
            <a:endParaRPr lang="en-US" sz="12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853598776298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lumMod val="75000"/>
            </a:schemeClr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lumMod val="50000"/>
            </a:schemeClr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lumMod val="75000"/>
            </a:schemeClr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lumMod val="50000"/>
            </a:schemeClr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75000"/>
            </a:schemeClr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>
              <a:lumMod val="50000"/>
            </a:schemeClr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8224974834020985E-2"/>
          <c:y val="9.7438239457308437E-2"/>
          <c:w val="0.91066862404911253"/>
          <c:h val="0.77911119404043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'90 90 90'!$B$3:$B$4</c:f>
              <c:strCache>
                <c:ptCount val="1"/>
                <c:pt idx="0">
                  <c:v>1st 95 (Know Status)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'90 90 90'!$A$5:$A$11</c:f>
              <c:strCache>
                <c:ptCount val="6"/>
                <c:pt idx="0">
                  <c:v>Bishkek</c:v>
                </c:pt>
                <c:pt idx="1">
                  <c:v>Karasu</c:v>
                </c:pt>
                <c:pt idx="2">
                  <c:v>Osh</c:v>
                </c:pt>
                <c:pt idx="3">
                  <c:v>Kara Balta</c:v>
                </c:pt>
                <c:pt idx="4">
                  <c:v>Tokmok</c:v>
                </c:pt>
                <c:pt idx="5">
                  <c:v>Sokuluk</c:v>
                </c:pt>
              </c:strCache>
            </c:strRef>
          </c:cat>
          <c:val>
            <c:numRef>
              <c:f>'90 90 90'!$B$5:$B$11</c:f>
              <c:numCache>
                <c:formatCode>General</c:formatCode>
                <c:ptCount val="6"/>
                <c:pt idx="0">
                  <c:v>91.8</c:v>
                </c:pt>
                <c:pt idx="1">
                  <c:v>84.5</c:v>
                </c:pt>
                <c:pt idx="2">
                  <c:v>70.599999999999994</c:v>
                </c:pt>
                <c:pt idx="3">
                  <c:v>50.7</c:v>
                </c:pt>
                <c:pt idx="4">
                  <c:v>84.1</c:v>
                </c:pt>
                <c:pt idx="5">
                  <c:v>74.099999999999994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0-4ECB-97DB-53F7439D360F}"/>
            </c:ext>
          </c:extLst>
        </c:ser>
        <c:ser>
          <c:idx val="1"/>
          <c:order val="1"/>
          <c:tx>
            <c:strRef>
              <c:f>'90 90 90'!$C$3:$C$4</c:f>
              <c:strCache>
                <c:ptCount val="1"/>
                <c:pt idx="0">
                  <c:v>2nd 95 (On ART)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'90 90 90'!$A$5:$A$11</c:f>
              <c:strCache>
                <c:ptCount val="6"/>
                <c:pt idx="0">
                  <c:v>Bishkek</c:v>
                </c:pt>
                <c:pt idx="1">
                  <c:v>Karasu</c:v>
                </c:pt>
                <c:pt idx="2">
                  <c:v>Osh</c:v>
                </c:pt>
                <c:pt idx="3">
                  <c:v>Kara Balta</c:v>
                </c:pt>
                <c:pt idx="4">
                  <c:v>Tokmok</c:v>
                </c:pt>
                <c:pt idx="5">
                  <c:v>Sokuluk</c:v>
                </c:pt>
              </c:strCache>
            </c:strRef>
          </c:cat>
          <c:val>
            <c:numRef>
              <c:f>'90 90 90'!$C$5:$C$11</c:f>
              <c:numCache>
                <c:formatCode>General</c:formatCode>
                <c:ptCount val="6"/>
                <c:pt idx="0">
                  <c:v>97</c:v>
                </c:pt>
                <c:pt idx="1">
                  <c:v>93.3</c:v>
                </c:pt>
                <c:pt idx="2">
                  <c:v>93.3</c:v>
                </c:pt>
                <c:pt idx="3">
                  <c:v>100</c:v>
                </c:pt>
                <c:pt idx="4">
                  <c:v>100</c:v>
                </c:pt>
                <c:pt idx="5">
                  <c:v>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0-4ECB-97DB-53F7439D360F}"/>
            </c:ext>
          </c:extLst>
        </c:ser>
        <c:ser>
          <c:idx val="2"/>
          <c:order val="2"/>
          <c:tx>
            <c:strRef>
              <c:f>'90 90 90'!$D$3:$D$4</c:f>
              <c:strCache>
                <c:ptCount val="1"/>
                <c:pt idx="0">
                  <c:v>3rd 95 (VLS)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'90 90 90'!$A$5:$A$11</c:f>
              <c:strCache>
                <c:ptCount val="6"/>
                <c:pt idx="0">
                  <c:v>Bishkek</c:v>
                </c:pt>
                <c:pt idx="1">
                  <c:v>Karasu</c:v>
                </c:pt>
                <c:pt idx="2">
                  <c:v>Osh</c:v>
                </c:pt>
                <c:pt idx="3">
                  <c:v>Kara Balta</c:v>
                </c:pt>
                <c:pt idx="4">
                  <c:v>Tokmok</c:v>
                </c:pt>
                <c:pt idx="5">
                  <c:v>Sokuluk</c:v>
                </c:pt>
              </c:strCache>
            </c:strRef>
          </c:cat>
          <c:val>
            <c:numRef>
              <c:f>'90 90 90'!$D$5:$D$11</c:f>
              <c:numCache>
                <c:formatCode>General</c:formatCode>
                <c:ptCount val="6"/>
                <c:pt idx="0">
                  <c:v>71</c:v>
                </c:pt>
                <c:pt idx="1">
                  <c:v>91.3</c:v>
                </c:pt>
                <c:pt idx="2">
                  <c:v>75.599999999999994</c:v>
                </c:pt>
                <c:pt idx="3">
                  <c:v>90.4</c:v>
                </c:pt>
                <c:pt idx="4">
                  <c:v>57.4</c:v>
                </c:pt>
                <c:pt idx="5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0-4ECB-97DB-53F7439D3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311104"/>
        <c:axId val="523315264"/>
      </c:barChart>
      <c:catAx>
        <c:axId val="52331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315264"/>
        <c:crosses val="autoZero"/>
        <c:auto val="1"/>
        <c:lblAlgn val="ctr"/>
        <c:lblOffset val="100"/>
        <c:noMultiLvlLbl val="0"/>
      </c:catAx>
      <c:valAx>
        <c:axId val="52331526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311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7517949902265137"/>
          <c:y val="0.9375814250395077"/>
          <c:w val="0.66064508330931149"/>
          <c:h val="6.207090101771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15875">
      <a:solidFill>
        <a:srgbClr val="047AAA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Распространенность</a:t>
            </a:r>
            <a:r>
              <a:rPr lang="ru-RU" sz="1200" baseline="0"/>
              <a:t> анти-ВГС </a:t>
            </a:r>
            <a:r>
              <a:rPr lang="en-US" sz="1200"/>
              <a:t>(%)</a:t>
            </a:r>
            <a:r>
              <a:rPr lang="en-US" sz="1200" baseline="0"/>
              <a:t> </a:t>
            </a:r>
            <a:r>
              <a:rPr lang="ru-RU" sz="1200" baseline="0"/>
              <a:t>среди ЛУИН</a:t>
            </a:r>
            <a:r>
              <a:rPr lang="en-US" sz="1200"/>
              <a:t>,</a:t>
            </a:r>
            <a:r>
              <a:rPr lang="en-US" sz="1200" baseline="0"/>
              <a:t> </a:t>
            </a:r>
            <a:r>
              <a:rPr lang="ru-RU" sz="1200" baseline="0"/>
              <a:t>БПИ</a:t>
            </a:r>
            <a:r>
              <a:rPr lang="en-US" sz="1200" baseline="0"/>
              <a:t> 2021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5053102026002"/>
          <c:y val="0.18594987613407563"/>
          <c:w val="0.82419170066174863"/>
          <c:h val="0.71773512538749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PWID_RTHCV!$K$2</c:f>
              <c:strCache>
                <c:ptCount val="1"/>
                <c:pt idx="0">
                  <c:v>Rapid test HCV prevalence (%)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PWID_RTHCV!$J$3:$J$8</c:f>
              <c:strCache>
                <c:ptCount val="6"/>
                <c:pt idx="0">
                  <c:v>BISKHEK</c:v>
                </c:pt>
                <c:pt idx="1">
                  <c:v>KARABALTA</c:v>
                </c:pt>
                <c:pt idx="2">
                  <c:v>KARASUU</c:v>
                </c:pt>
                <c:pt idx="3">
                  <c:v>OSH</c:v>
                </c:pt>
                <c:pt idx="4">
                  <c:v>SOKULUK</c:v>
                </c:pt>
                <c:pt idx="5">
                  <c:v>TOKMOK</c:v>
                </c:pt>
              </c:strCache>
            </c:strRef>
          </c:cat>
          <c:val>
            <c:numRef>
              <c:f>PWID_RTHCV!$K$3:$K$8</c:f>
              <c:numCache>
                <c:formatCode>0</c:formatCode>
                <c:ptCount val="6"/>
                <c:pt idx="0">
                  <c:v>71.5</c:v>
                </c:pt>
                <c:pt idx="1">
                  <c:v>87.1</c:v>
                </c:pt>
                <c:pt idx="2">
                  <c:v>54.4</c:v>
                </c:pt>
                <c:pt idx="3">
                  <c:v>60.6</c:v>
                </c:pt>
                <c:pt idx="4">
                  <c:v>66.400000000000006</c:v>
                </c:pt>
                <c:pt idx="5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0-4099-B7B7-A4771E359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422149888"/>
        <c:axId val="1422160704"/>
      </c:barChart>
      <c:catAx>
        <c:axId val="14221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160704"/>
        <c:crosses val="autoZero"/>
        <c:auto val="1"/>
        <c:lblAlgn val="ctr"/>
        <c:lblOffset val="100"/>
        <c:noMultiLvlLbl val="0"/>
      </c:catAx>
      <c:valAx>
        <c:axId val="142216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14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047AAA"/>
      </a:solidFill>
    </a:ln>
    <a:effectLst/>
  </c:spPr>
  <c:txPr>
    <a:bodyPr/>
    <a:lstStyle/>
    <a:p>
      <a:pPr>
        <a:defRPr sz="16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BABC3-6A33-4FB2-8279-C10337D1554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A1C19-419C-4FC1-9F02-D690BA0F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FDE03-B869-425E-88F9-5FFA391B153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B78A-7831-4A62-AB22-77EAE70E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Республиканского</a:t>
            </a:r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i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центра</a:t>
            </a:r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по контролю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за гемоконтактными вирусными гепатитами и ВИЧ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8B884-1332-4217-87EC-994B3A04AA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e082419cdf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e082419cdf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50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7C2E68-1D3E-032C-83FE-06932894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747000" y="0"/>
            <a:ext cx="4445000" cy="6858000"/>
          </a:xfrm>
          <a:prstGeom prst="rect">
            <a:avLst/>
          </a:prstGeom>
          <a:blipFill>
            <a:blip r:embed="rId3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" t="-3860" r="-16141" b="-188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2683" y="4217938"/>
            <a:ext cx="11266635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44047" y="2642464"/>
            <a:ext cx="11443155" cy="1573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C67A8A0-23B3-0AED-D35C-60F3AC3D37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7" y="635468"/>
            <a:ext cx="5609229" cy="1311741"/>
          </a:xfrm>
          <a:prstGeom prst="rect">
            <a:avLst/>
          </a:prstGeom>
        </p:spPr>
      </p:pic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25E2FE-9228-C523-C20A-468B550A9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3" y="6065567"/>
            <a:ext cx="11266635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1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ark Blue_Asia Reg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CEC1964-8E43-398C-C845-FB5CF369C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ark Blue_West Af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C1964-8E43-398C-C845-FB5CF369C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ark Blue_Western Hemi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C1964-8E43-398C-C845-FB5CF369C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ark Blue_Count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70425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B349EB-B7D0-6D6D-DD51-A7770AAB6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3" y="5897707"/>
            <a:ext cx="1682496" cy="8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39382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DDFAF-C28B-36AB-F893-DA31002A6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05" y="6193477"/>
            <a:ext cx="2621081" cy="61449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A5C3E4E-8DDA-0044-5F77-2C8EDF4AD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0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F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8175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70BBC0B-1F23-50CE-2FEB-E816FA081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4" y="5984221"/>
            <a:ext cx="1442997" cy="7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Asia Reg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CEC1964-8E43-398C-C845-FB5CF369C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West Af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C1964-8E43-398C-C845-FB5CF369C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Western Hemi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C1964-8E43-398C-C845-FB5CF369C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Count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70425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B349EB-B7D0-6D6D-DD51-A7770AAB6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3" y="5897707"/>
            <a:ext cx="1682496" cy="8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entered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7C2E68-1D3E-032C-83FE-06932894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74425" y="4217938"/>
            <a:ext cx="11443153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74423" y="2642464"/>
            <a:ext cx="11443155" cy="15730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C67A8A0-23B3-0AED-D35C-60F3AC3D3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86" y="635468"/>
            <a:ext cx="5609229" cy="1311741"/>
          </a:xfrm>
          <a:prstGeom prst="rect">
            <a:avLst/>
          </a:prstGeom>
        </p:spPr>
      </p:pic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25E2FE-9228-C523-C20A-468B550A9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3" y="6065567"/>
            <a:ext cx="11266635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2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39382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DDFAF-C28B-36AB-F893-DA31002A6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05" y="6193477"/>
            <a:ext cx="2621081" cy="61449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6661403-F99C-E601-3BED-433F9BFA8C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8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F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8175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70BBC0B-1F23-50CE-2FEB-E816FA081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4" y="5984221"/>
            <a:ext cx="1442997" cy="7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7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Asia Reg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CEC1964-8E43-398C-C845-FB5CF369C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Red_West Af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C1964-8E43-398C-C845-FB5CF369C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Western Hemi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C1964-8E43-398C-C845-FB5CF369C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Count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70425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B349EB-B7D0-6D6D-DD51-A7770AAB6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3" y="5897707"/>
            <a:ext cx="1682496" cy="8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39382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DDFAF-C28B-36AB-F893-DA31002A6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05" y="6193477"/>
            <a:ext cx="2621081" cy="61449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43A5A1-B41C-C1B0-72E9-C07D3BF00340}"/>
              </a:ext>
            </a:extLst>
          </p:cNvPr>
          <p:cNvCxnSpPr>
            <a:cxnSpLocks/>
          </p:cNvCxnSpPr>
          <p:nvPr userDrawn="1"/>
        </p:nvCxnSpPr>
        <p:spPr>
          <a:xfrm>
            <a:off x="0" y="1052129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5D0C38F-8FB5-4F7A-F5BA-4EDB3E8284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8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Header Line_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8175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70BBC0B-1F23-50CE-2FEB-E816FA081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4" y="5984221"/>
            <a:ext cx="1442997" cy="775496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A34AAC7-A1A2-6BA4-5927-27CEF3391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2ED05B-AC70-EDAE-CD00-A014758DC9DD}"/>
              </a:ext>
            </a:extLst>
          </p:cNvPr>
          <p:cNvCxnSpPr>
            <a:cxnSpLocks/>
          </p:cNvCxnSpPr>
          <p:nvPr userDrawn="1"/>
        </p:nvCxnSpPr>
        <p:spPr>
          <a:xfrm>
            <a:off x="0" y="1052129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421BDF0-9B2A-38CA-C222-10D83F022B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0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Line_Count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5592D31-DC8C-9ABE-D464-EECFF011F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70425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B349EB-B7D0-6D6D-DD51-A7770AAB6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3" y="5897707"/>
            <a:ext cx="1682496" cy="86201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D30102-3E0A-AF7A-3BD2-BDB99AC8D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E29D1B-6E51-5E2C-D9EC-3741B280FD43}"/>
              </a:ext>
            </a:extLst>
          </p:cNvPr>
          <p:cNvCxnSpPr>
            <a:cxnSpLocks/>
          </p:cNvCxnSpPr>
          <p:nvPr userDrawn="1"/>
        </p:nvCxnSpPr>
        <p:spPr>
          <a:xfrm>
            <a:off x="0" y="1052129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38C82-AC22-CA5A-D791-52719D285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9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Line_West Af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D30102-3E0A-AF7A-3BD2-BDB99AC8D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E29D1B-6E51-5E2C-D9EC-3741B280FD43}"/>
              </a:ext>
            </a:extLst>
          </p:cNvPr>
          <p:cNvCxnSpPr>
            <a:cxnSpLocks/>
          </p:cNvCxnSpPr>
          <p:nvPr userDrawn="1"/>
        </p:nvCxnSpPr>
        <p:spPr>
          <a:xfrm>
            <a:off x="0" y="1052129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38C82-AC22-CA5A-D791-52719D285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E46AA-381E-59A9-310C-B9EE542D3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5AA7FC-133F-7E94-4959-C6978FD245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4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entered_Stacked Logo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7C2E68-1D3E-032C-83FE-06932894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74425" y="4340770"/>
            <a:ext cx="11443153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74423" y="3207226"/>
            <a:ext cx="11443155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25E2FE-9228-C523-C20A-468B550A9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3" y="6188399"/>
            <a:ext cx="11266635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3AB641D-A478-AE1F-929A-0B7CCACC4A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83" y="635467"/>
            <a:ext cx="2482235" cy="2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Line_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D30102-3E0A-AF7A-3BD2-BDB99AC8D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E29D1B-6E51-5E2C-D9EC-3741B280FD43}"/>
              </a:ext>
            </a:extLst>
          </p:cNvPr>
          <p:cNvCxnSpPr>
            <a:cxnSpLocks/>
          </p:cNvCxnSpPr>
          <p:nvPr userDrawn="1"/>
        </p:nvCxnSpPr>
        <p:spPr>
          <a:xfrm>
            <a:off x="0" y="1052129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38C82-AC22-CA5A-D791-52719D285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E46AA-381E-59A9-310C-B9EE542D3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5AA7FC-133F-7E94-4959-C6978FD245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7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Line_Western Hemisp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D30102-3E0A-AF7A-3BD2-BDB99AC8D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E29D1B-6E51-5E2C-D9EC-3741B280FD43}"/>
              </a:ext>
            </a:extLst>
          </p:cNvPr>
          <p:cNvCxnSpPr>
            <a:cxnSpLocks/>
          </p:cNvCxnSpPr>
          <p:nvPr userDrawn="1"/>
        </p:nvCxnSpPr>
        <p:spPr>
          <a:xfrm>
            <a:off x="0" y="1052129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38C82-AC22-CA5A-D791-52719D285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E46AA-381E-59A9-310C-B9EE542D3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23" y="5873907"/>
            <a:ext cx="1242653" cy="93199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5AA7FC-133F-7E94-4959-C6978FD245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57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5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27595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3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Dark Blue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57BE4-1AA7-D7A9-E133-9A21158CE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3AB641D-A478-AE1F-929A-0B7CCACC4A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73" y="5231219"/>
            <a:ext cx="1572657" cy="13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Blue"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57BE4-1AA7-D7A9-E133-9A21158CE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3AB641D-A478-AE1F-929A-0B7CCACC4A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73" y="5231219"/>
            <a:ext cx="1572657" cy="13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Red"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57BE4-1AA7-D7A9-E133-9A21158CE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3AB641D-A478-AE1F-929A-0B7CCACC4A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73" y="5231219"/>
            <a:ext cx="1572657" cy="13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Dark Blue_FA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57BE4-1AA7-D7A9-E133-9A21158CE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3695364-6112-CE8D-2DCE-ADB7153F4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86" y="5354541"/>
            <a:ext cx="2379831" cy="12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ry Logo_SB_Dark Blue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57BE4-1AA7-D7A9-E133-9A21158CE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6F878-1C55-7CA4-BF77-47872241AE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902" y="5321805"/>
            <a:ext cx="2552197" cy="13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ry Logo_SB_Blue"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57BE4-1AA7-D7A9-E133-9A21158CE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6F878-1C55-7CA4-BF77-47872241AE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902" y="5321805"/>
            <a:ext cx="2552197" cy="13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ry Logo_SB_Red"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57BE4-1AA7-D7A9-E133-9A21158CE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6F878-1C55-7CA4-BF77-47872241AE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902" y="5321805"/>
            <a:ext cx="2552197" cy="13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entered_Foreign Audiences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7C2E68-1D3E-032C-83FE-06932894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74425" y="4007170"/>
            <a:ext cx="11443153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74423" y="2873626"/>
            <a:ext cx="11443155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25E2FE-9228-C523-C20A-468B550A9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3" y="6188399"/>
            <a:ext cx="11266635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B03485A-B5E3-2CF6-E4C7-64FD794D92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96" y="555791"/>
            <a:ext cx="3056008" cy="16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Dark Blue Header">
  <p:cSld name="1_Content_Dark Blue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3039381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0" i="0" u="none" strike="noStrike" cap="none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604" y="6193479"/>
            <a:ext cx="1965811" cy="614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3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3591-5455-898A-B947-92928C483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8A525-08A7-6192-9C6B-F98012F27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2511-ADD0-A4E0-9227-12E1DFE3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BF71-915E-4E83-9F2A-A2AB804C2B8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5ABE-B984-4E94-71C9-D2895D19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9BC1-84F9-B8F8-448D-C6331852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055-E56B-4DEA-8302-2626970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8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922335" y="7"/>
            <a:ext cx="9248276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52" y="6417186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7" y="6398568"/>
            <a:ext cx="588308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>
                <a:solidFill>
                  <a:schemeClr val="bg1"/>
                </a:solidFill>
              </a:rPr>
              <a:pPr/>
              <a:t>‹#›</a:t>
            </a:fld>
            <a:endParaRPr lang="en-US" sz="506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1" y="2705454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7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87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1" y="203817"/>
            <a:ext cx="11690843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52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6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563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7" y="6398568"/>
            <a:ext cx="588308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506" smtClean="0"/>
              <a:pPr/>
              <a:t>‹#›</a:t>
            </a:fld>
            <a:endParaRPr lang="en-US" sz="506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6" y="958051"/>
            <a:ext cx="11614149" cy="144244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</a:defRPr>
            </a:lvl1pPr>
            <a:lvl2pPr marL="189310" indent="-90191">
              <a:defRPr sz="1350">
                <a:solidFill>
                  <a:schemeClr val="bg2">
                    <a:lumMod val="25000"/>
                  </a:schemeClr>
                </a:solidFill>
              </a:defRPr>
            </a:lvl2pPr>
            <a:lvl3pPr marL="325041" indent="-135731">
              <a:buFont typeface="Segoe UI" panose="020B0502040204020203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</a:defRPr>
            </a:lvl3pPr>
            <a:lvl4pPr marL="450950" indent="-99120">
              <a:buFont typeface="Wingdings" panose="05000000000000000000" pitchFamily="2" charset="2"/>
              <a:buChar char="§"/>
              <a:defRPr sz="1350">
                <a:solidFill>
                  <a:schemeClr val="bg2">
                    <a:lumMod val="25000"/>
                  </a:schemeClr>
                </a:solidFill>
              </a:defRPr>
            </a:lvl4pPr>
            <a:lvl5pPr marL="577751" indent="-126802">
              <a:buFont typeface="Century Gothic" panose="020B0502020202020204" pitchFamily="34" charset="0"/>
              <a:buChar char="○"/>
              <a:defRPr sz="1350">
                <a:solidFill>
                  <a:schemeClr val="bg2">
                    <a:lumMod val="25000"/>
                  </a:schemeClr>
                </a:solidFill>
              </a:defRPr>
            </a:lvl5pPr>
            <a:lvl6pPr marL="675085" indent="-96441">
              <a:defRPr sz="13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7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ark Blue Header">
  <p:cSld name="Content Dark Blue Head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6a02a7b5c_2_1484"/>
          <p:cNvSpPr/>
          <p:nvPr/>
        </p:nvSpPr>
        <p:spPr>
          <a:xfrm>
            <a:off x="0" y="-2"/>
            <a:ext cx="12192000" cy="822900"/>
          </a:xfrm>
          <a:prstGeom prst="rect">
            <a:avLst/>
          </a:prstGeom>
          <a:solidFill>
            <a:srgbClr val="0C507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46a02a7b5c_2_1484"/>
          <p:cNvSpPr txBox="1">
            <a:spLocks noGrp="1"/>
          </p:cNvSpPr>
          <p:nvPr>
            <p:ph type="body" idx="1"/>
          </p:nvPr>
        </p:nvSpPr>
        <p:spPr>
          <a:xfrm>
            <a:off x="230022" y="203817"/>
            <a:ext cx="11690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146a02a7b5c_2_1484"/>
          <p:cNvSpPr txBox="1">
            <a:spLocks noGrp="1"/>
          </p:cNvSpPr>
          <p:nvPr>
            <p:ph type="body" idx="2"/>
          </p:nvPr>
        </p:nvSpPr>
        <p:spPr>
          <a:xfrm>
            <a:off x="228601" y="6020373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50606"/>
              </a:buClr>
              <a:buSzPts val="600"/>
              <a:buFont typeface="Arial"/>
              <a:buNone/>
              <a:defRPr sz="4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g146a02a7b5c_2_1484"/>
          <p:cNvSpPr txBox="1"/>
          <p:nvPr/>
        </p:nvSpPr>
        <p:spPr>
          <a:xfrm>
            <a:off x="11529566" y="648820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rgbClr val="0506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46a02a7b5c_2_1484"/>
          <p:cNvSpPr txBox="1">
            <a:spLocks noGrp="1"/>
          </p:cNvSpPr>
          <p:nvPr>
            <p:ph type="body" idx="3"/>
          </p:nvPr>
        </p:nvSpPr>
        <p:spPr>
          <a:xfrm>
            <a:off x="267537" y="958048"/>
            <a:ext cx="11613900" cy="26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Quattrocento Sans"/>
              <a:buChar char="–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Century Gothic"/>
              <a:buChar char="○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94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069" userDrawn="1">
          <p15:clr>
            <a:srgbClr val="FBAE40"/>
          </p15:clr>
        </p15:guide>
        <p15:guide id="4" pos="171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entered_Western Hemisphere">
  <p:cSld name="Title_Centered_Western Hemisphere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74424" y="4276606"/>
            <a:ext cx="11443200" cy="49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74423" y="3207227"/>
            <a:ext cx="114432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462683" y="6124134"/>
            <a:ext cx="11266800" cy="44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1461" y="586885"/>
            <a:ext cx="2331808" cy="233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Dark Blue Header">
  <p:cSld name="Content_Dark Blue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3039381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0" i="0" u="none" strike="noStrike" cap="none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605" y="6193480"/>
            <a:ext cx="1965811" cy="61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Centered">
  <p:cSld name="Title Slide_Centered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74424" y="4153774"/>
            <a:ext cx="11443200" cy="49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74423" y="2642464"/>
            <a:ext cx="114432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9" name="Google Shape;69;p16" descr="Tex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1388" y="635469"/>
            <a:ext cx="4206921" cy="131174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462683" y="6001302"/>
            <a:ext cx="11266800" cy="44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entered_Asia Region Logo">
  <p:cSld name="Title_Centered_Asia Region Logo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74424" y="4276606"/>
            <a:ext cx="11443200" cy="49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74423" y="3207227"/>
            <a:ext cx="114432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2683" y="6124134"/>
            <a:ext cx="11266800" cy="44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7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1461" y="586885"/>
            <a:ext cx="2331808" cy="233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1">
  <p:cSld name="Title Slide Option 1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/>
          <p:nvPr/>
        </p:nvSpPr>
        <p:spPr>
          <a:xfrm>
            <a:off x="7747000" y="0"/>
            <a:ext cx="4445200" cy="6858000"/>
          </a:xfrm>
          <a:prstGeom prst="rect">
            <a:avLst/>
          </a:prstGeom>
          <a:blipFill rotWithShape="1">
            <a:blip r:embed="rId3">
              <a:alphaModFix amt="70000"/>
            </a:blip>
            <a:stretch>
              <a:fillRect t="-3859" r="-16139" b="-1880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62683" y="4153774"/>
            <a:ext cx="11266800" cy="49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44047" y="2642464"/>
            <a:ext cx="114432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2" name="Google Shape;82;p18" descr="Text,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049" y="635469"/>
            <a:ext cx="4206921" cy="131174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62683" y="6001302"/>
            <a:ext cx="11266800" cy="44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entered_Asia Region Logo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7C2E68-1D3E-032C-83FE-06932894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74425" y="4340770"/>
            <a:ext cx="11443153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74423" y="3207226"/>
            <a:ext cx="11443155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25E2FE-9228-C523-C20A-468B550A9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3" y="6188399"/>
            <a:ext cx="11266635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F1A76F4-A349-161D-DF37-F82E57966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62" y="586885"/>
            <a:ext cx="3109077" cy="2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entered_Stacked Logo">
  <p:cSld name="Title_Centered_Stacked Logo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374424" y="4276606"/>
            <a:ext cx="11443200" cy="49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374423" y="3207227"/>
            <a:ext cx="114432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62683" y="6124134"/>
            <a:ext cx="11266800" cy="44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" name="Google Shape;89;p19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4883" y="635469"/>
            <a:ext cx="1861676" cy="220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entered_Foreign Audiences">
  <p:cSld name="Title_Centered_Foreign Audiences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374424" y="3943006"/>
            <a:ext cx="11443200" cy="49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374423" y="2873627"/>
            <a:ext cx="114432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462683" y="6124134"/>
            <a:ext cx="11266800" cy="44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5" name="Google Shape;95;p2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998" y="555791"/>
            <a:ext cx="2292007" cy="163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Centered_West Africa Region Logo">
  <p:cSld name="Title_Centered_West Africa Region Logo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74424" y="4276606"/>
            <a:ext cx="11443200" cy="49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374423" y="3207227"/>
            <a:ext cx="114432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2"/>
          </p:nvPr>
        </p:nvSpPr>
        <p:spPr>
          <a:xfrm>
            <a:off x="462683" y="6124134"/>
            <a:ext cx="11266800" cy="44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189" marR="0" lvl="0" indent="-22859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1461" y="586885"/>
            <a:ext cx="2331808" cy="233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Dark Blue_FA Logo">
  <p:cSld name="Content_Dark Blue_FA Log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2"/>
          </p:nvPr>
        </p:nvSpPr>
        <p:spPr>
          <a:xfrm>
            <a:off x="188175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8" name="Google Shape;108;p22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1864" y="5984221"/>
            <a:ext cx="1082248" cy="775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Dark Blue_Asia Region">
  <p:cSld name="Content_Dark Blue_Asia Reg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5" name="Google Shape;115;p23" descr="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Dark Blue_West Africa">
  <p:cSld name="Content_Dark Blue_West Africa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Dark Blue_Western Hemisphere">
  <p:cSld name="Content_Dark Blue_Western Hemispher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5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Dark Blue_Country Logo">
  <p:cSld name="Content_Dark Blue_Country Log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3"/>
          </p:nvPr>
        </p:nvSpPr>
        <p:spPr>
          <a:xfrm>
            <a:off x="1970424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6" name="Google Shape;136;p26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3" y="5897707"/>
            <a:ext cx="1261872" cy="86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 Header">
  <p:cSld name="Content_Blue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2"/>
          </p:nvPr>
        </p:nvSpPr>
        <p:spPr>
          <a:xfrm>
            <a:off x="3039381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7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605" y="6193480"/>
            <a:ext cx="1965811" cy="614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_FA Logo">
  <p:cSld name="Content_Blue_FA Log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2"/>
          </p:nvPr>
        </p:nvSpPr>
        <p:spPr>
          <a:xfrm>
            <a:off x="188175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0" name="Google Shape;150;p28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1864" y="5984221"/>
            <a:ext cx="1082248" cy="775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entered_West Africa Region Logo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7C2E68-1D3E-032C-83FE-06932894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74425" y="4340770"/>
            <a:ext cx="11443153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74423" y="3207226"/>
            <a:ext cx="11443155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25E2FE-9228-C523-C20A-468B550A9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3" y="6188399"/>
            <a:ext cx="11266635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A76F4-A349-161D-DF37-F82E57966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1462" y="586885"/>
            <a:ext cx="3109077" cy="2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_Asia Region">
  <p:cSld name="Content_Blue_Asia Reg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7" name="Google Shape;157;p29" descr="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_West Africa">
  <p:cSld name="Content_Blue_West Africa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_Western Hemisphere">
  <p:cSld name="Content_Blue_Western Hemispher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1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_Country Logo">
  <p:cSld name="Content_Blue_Country Log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3"/>
          </p:nvPr>
        </p:nvSpPr>
        <p:spPr>
          <a:xfrm>
            <a:off x="1970424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8" name="Google Shape;178;p32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3" y="5897707"/>
            <a:ext cx="1261872" cy="86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Red Header">
  <p:cSld name="Content_Red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2"/>
          </p:nvPr>
        </p:nvSpPr>
        <p:spPr>
          <a:xfrm>
            <a:off x="3039381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605" y="6193480"/>
            <a:ext cx="1965811" cy="61449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Red_FA Logo">
  <p:cSld name="Content_Red_FA Log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2"/>
          </p:nvPr>
        </p:nvSpPr>
        <p:spPr>
          <a:xfrm>
            <a:off x="188175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34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2" name="Google Shape;192;p34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1864" y="5984221"/>
            <a:ext cx="1082248" cy="775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Red_Asia Region">
  <p:cSld name="Content_Red_Asia Reg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5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35" descr="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Red_West Africa">
  <p:cSld name="1_Content_Red_West Africa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6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6" name="Google Shape;20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Red_Western Hemisphere">
  <p:cSld name="Content_Red_Western Hemisphere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7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3" name="Google Shape;21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Red_Country Logo">
  <p:cSld name="Content_Red_Country Logo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/>
          <p:nvPr/>
        </p:nvSpPr>
        <p:spPr>
          <a:xfrm>
            <a:off x="0" y="0"/>
            <a:ext cx="12192000" cy="109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38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body" idx="3"/>
          </p:nvPr>
        </p:nvSpPr>
        <p:spPr>
          <a:xfrm>
            <a:off x="1970424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0" name="Google Shape;220;p38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3" y="5897707"/>
            <a:ext cx="1261872" cy="86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entered_Western Hemisphere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7C2E68-1D3E-032C-83FE-06932894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4277" r="18520" b="42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74425" y="4340770"/>
            <a:ext cx="11443153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74423" y="3207226"/>
            <a:ext cx="11443155" cy="11311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25E2FE-9228-C523-C20A-468B550A9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683" y="6188399"/>
            <a:ext cx="11266635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A76F4-A349-161D-DF37-F82E57966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1462" y="586885"/>
            <a:ext cx="3109077" cy="23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 Header Line">
  <p:cSld name="Content_Blue Header Lin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2"/>
          </p:nvPr>
        </p:nvSpPr>
        <p:spPr>
          <a:xfrm>
            <a:off x="3039381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9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605" y="6193480"/>
            <a:ext cx="1965811" cy="614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39"/>
          <p:cNvCxnSpPr/>
          <p:nvPr/>
        </p:nvCxnSpPr>
        <p:spPr>
          <a:xfrm>
            <a:off x="0" y="1052129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39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 Header Line_FA">
  <p:cSld name="Content_Blue Header Line_FA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body" idx="1"/>
          </p:nvPr>
        </p:nvSpPr>
        <p:spPr>
          <a:xfrm>
            <a:off x="188175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0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40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1864" y="5984221"/>
            <a:ext cx="1082248" cy="77549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0"/>
          <p:cNvSpPr txBox="1">
            <a:spLocks noGrp="1"/>
          </p:cNvSpPr>
          <p:nvPr>
            <p:ph type="body" idx="2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3" name="Google Shape;233;p40"/>
          <p:cNvCxnSpPr/>
          <p:nvPr/>
        </p:nvCxnSpPr>
        <p:spPr>
          <a:xfrm>
            <a:off x="0" y="1052129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40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 Line_Country Logo">
  <p:cSld name="Content_Blue Line_Country Logo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1"/>
          <p:cNvSpPr txBox="1">
            <a:spLocks noGrp="1"/>
          </p:cNvSpPr>
          <p:nvPr>
            <p:ph type="body" idx="1"/>
          </p:nvPr>
        </p:nvSpPr>
        <p:spPr>
          <a:xfrm>
            <a:off x="1970424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8" name="Google Shape;238;p41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3" y="5897707"/>
            <a:ext cx="1261872" cy="862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1"/>
          <p:cNvSpPr txBox="1">
            <a:spLocks noGrp="1"/>
          </p:cNvSpPr>
          <p:nvPr>
            <p:ph type="body" idx="2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40" name="Google Shape;240;p41"/>
          <p:cNvCxnSpPr/>
          <p:nvPr/>
        </p:nvCxnSpPr>
        <p:spPr>
          <a:xfrm>
            <a:off x="0" y="1052129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41"/>
          <p:cNvSpPr txBox="1">
            <a:spLocks noGrp="1"/>
          </p:cNvSpPr>
          <p:nvPr>
            <p:ph type="body" idx="3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 Line_West Africa">
  <p:cSld name="Content_Blue Line_West Africa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45" name="Google Shape;245;p42"/>
          <p:cNvCxnSpPr/>
          <p:nvPr/>
        </p:nvCxnSpPr>
        <p:spPr>
          <a:xfrm>
            <a:off x="0" y="1052129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42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7" name="Google Shape;24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 Line_Asia">
  <p:cSld name="Content_Blue Line_Asia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2" name="Google Shape;252;p43"/>
          <p:cNvCxnSpPr/>
          <p:nvPr/>
        </p:nvCxnSpPr>
        <p:spPr>
          <a:xfrm>
            <a:off x="0" y="1052129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43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4" name="Google Shape;25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3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ue Line_Western Hemisphere">
  <p:cSld name="Content_Blue Line_Western Hemispher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4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9" name="Google Shape;259;p44"/>
          <p:cNvCxnSpPr/>
          <p:nvPr/>
        </p:nvCxnSpPr>
        <p:spPr>
          <a:xfrm>
            <a:off x="0" y="1052129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" name="Google Shape;260;p44"/>
          <p:cNvSpPr txBox="1">
            <a:spLocks noGrp="1"/>
          </p:cNvSpPr>
          <p:nvPr>
            <p:ph type="body" idx="2"/>
          </p:nvPr>
        </p:nvSpPr>
        <p:spPr>
          <a:xfrm>
            <a:off x="286729" y="118358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1" name="Google Shape;26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5" y="5873909"/>
            <a:ext cx="931991" cy="93199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4"/>
          <p:cNvSpPr txBox="1">
            <a:spLocks noGrp="1"/>
          </p:cNvSpPr>
          <p:nvPr>
            <p:ph type="body" idx="3"/>
          </p:nvPr>
        </p:nvSpPr>
        <p:spPr>
          <a:xfrm>
            <a:off x="1437576" y="6553707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No Logo">
  <p:cSld name="Blank_No Logo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body" idx="1"/>
          </p:nvPr>
        </p:nvSpPr>
        <p:spPr>
          <a:xfrm>
            <a:off x="300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809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555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45"/>
          <p:cNvSpPr txBox="1"/>
          <p:nvPr/>
        </p:nvSpPr>
        <p:spPr>
          <a:xfrm>
            <a:off x="11529564" y="6488207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5"/>
          <p:cNvSpPr txBox="1">
            <a:spLocks noGrp="1"/>
          </p:cNvSpPr>
          <p:nvPr>
            <p:ph type="body" idx="2"/>
          </p:nvPr>
        </p:nvSpPr>
        <p:spPr>
          <a:xfrm>
            <a:off x="286729" y="1275949"/>
            <a:ext cx="11702000" cy="4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52" userDrawn="1">
          <p15:clr>
            <a:srgbClr val="FBAE40"/>
          </p15:clr>
        </p15:guide>
        <p15:guide id="3" pos="128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  <p15:guide id="5" orient="horz" pos="4224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Dark Blue">
  <p:cSld name="Section Break_Dark Blue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6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6"/>
          <p:cNvSpPr txBox="1">
            <a:spLocks noGrp="1"/>
          </p:cNvSpPr>
          <p:nvPr>
            <p:ph type="title"/>
          </p:nvPr>
        </p:nvSpPr>
        <p:spPr>
          <a:xfrm>
            <a:off x="304800" y="2863429"/>
            <a:ext cx="115824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0" name="Google Shape;270;p46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9672" y="5231221"/>
            <a:ext cx="1179493" cy="1398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Blue">
  <p:cSld name="Section Break_Blue">
    <p:bg>
      <p:bgPr>
        <a:gradFill>
          <a:gsLst>
            <a:gs pos="0">
              <a:srgbClr val="134E84"/>
            </a:gs>
            <a:gs pos="23000">
              <a:srgbClr val="134E84"/>
            </a:gs>
            <a:gs pos="69000">
              <a:srgbClr val="10426F"/>
            </a:gs>
            <a:gs pos="97000">
              <a:srgbClr val="0F3D68"/>
            </a:gs>
            <a:gs pos="100000">
              <a:srgbClr val="0F3D6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7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7"/>
          <p:cNvSpPr txBox="1">
            <a:spLocks noGrp="1"/>
          </p:cNvSpPr>
          <p:nvPr>
            <p:ph type="title"/>
          </p:nvPr>
        </p:nvSpPr>
        <p:spPr>
          <a:xfrm>
            <a:off x="304800" y="2863429"/>
            <a:ext cx="115824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4" name="Google Shape;274;p47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9672" y="5231221"/>
            <a:ext cx="1179493" cy="1398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Red">
  <p:cSld name="Section Break_Red">
    <p:bg>
      <p:bgPr>
        <a:gradFill>
          <a:gsLst>
            <a:gs pos="0">
              <a:srgbClr val="84181B"/>
            </a:gs>
            <a:gs pos="23000">
              <a:srgbClr val="84181B"/>
            </a:gs>
            <a:gs pos="69000">
              <a:srgbClr val="6F1417"/>
            </a:gs>
            <a:gs pos="97000">
              <a:srgbClr val="681315"/>
            </a:gs>
            <a:gs pos="100000">
              <a:srgbClr val="6813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8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8"/>
          <p:cNvSpPr txBox="1">
            <a:spLocks noGrp="1"/>
          </p:cNvSpPr>
          <p:nvPr>
            <p:ph type="title"/>
          </p:nvPr>
        </p:nvSpPr>
        <p:spPr>
          <a:xfrm>
            <a:off x="304800" y="2863429"/>
            <a:ext cx="115824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8" name="Google Shape;278;p48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9672" y="5231221"/>
            <a:ext cx="1179493" cy="1398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39382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DDFAF-C28B-36AB-F893-DA31002A6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05" y="6193477"/>
            <a:ext cx="2621081" cy="6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Dark Blue_FA">
  <p:cSld name="Section Break_Dark Blue_FA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9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9"/>
          <p:cNvSpPr txBox="1">
            <a:spLocks noGrp="1"/>
          </p:cNvSpPr>
          <p:nvPr>
            <p:ph type="title"/>
          </p:nvPr>
        </p:nvSpPr>
        <p:spPr>
          <a:xfrm>
            <a:off x="304800" y="2863429"/>
            <a:ext cx="115824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2" name="Google Shape;282;p4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6088" y="5354543"/>
            <a:ext cx="1784873" cy="127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ntry Logo_SB_Dark Blue">
  <p:cSld name="Country Logo_SB_Dark Blue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0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0"/>
          <p:cNvSpPr txBox="1">
            <a:spLocks noGrp="1"/>
          </p:cNvSpPr>
          <p:nvPr>
            <p:ph type="title"/>
          </p:nvPr>
        </p:nvSpPr>
        <p:spPr>
          <a:xfrm>
            <a:off x="304800" y="2863429"/>
            <a:ext cx="115824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6" name="Google Shape;28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9903" y="5321805"/>
            <a:ext cx="1914149" cy="130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ntry Logo_SB_Blue">
  <p:cSld name="Country Logo_SB_Blue">
    <p:bg>
      <p:bgPr>
        <a:gradFill>
          <a:gsLst>
            <a:gs pos="0">
              <a:srgbClr val="134E84"/>
            </a:gs>
            <a:gs pos="23000">
              <a:srgbClr val="134E84"/>
            </a:gs>
            <a:gs pos="69000">
              <a:srgbClr val="10426F"/>
            </a:gs>
            <a:gs pos="97000">
              <a:srgbClr val="0F3D68"/>
            </a:gs>
            <a:gs pos="100000">
              <a:srgbClr val="0F3D6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1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1"/>
          <p:cNvSpPr txBox="1">
            <a:spLocks noGrp="1"/>
          </p:cNvSpPr>
          <p:nvPr>
            <p:ph type="title"/>
          </p:nvPr>
        </p:nvSpPr>
        <p:spPr>
          <a:xfrm>
            <a:off x="304800" y="2863429"/>
            <a:ext cx="115824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0" name="Google Shape;29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9903" y="5321805"/>
            <a:ext cx="1914149" cy="130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ntry Logo_SB_Red">
  <p:cSld name="Country Logo_SB_Red">
    <p:bg>
      <p:bgPr>
        <a:gradFill>
          <a:gsLst>
            <a:gs pos="0">
              <a:srgbClr val="84181B"/>
            </a:gs>
            <a:gs pos="23000">
              <a:srgbClr val="84181B"/>
            </a:gs>
            <a:gs pos="69000">
              <a:srgbClr val="6F1417"/>
            </a:gs>
            <a:gs pos="97000">
              <a:srgbClr val="681315"/>
            </a:gs>
            <a:gs pos="100000">
              <a:srgbClr val="6813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2"/>
          <p:cNvPicPr preferRelativeResize="0"/>
          <p:nvPr/>
        </p:nvPicPr>
        <p:blipFill rotWithShape="1">
          <a:blip r:embed="rId2">
            <a:alphaModFix amt="5000"/>
          </a:blip>
          <a:srcRect l="13574" t="4279" r="18518" b="4270"/>
          <a:stretch/>
        </p:blipFill>
        <p:spPr>
          <a:xfrm>
            <a:off x="-1" y="3"/>
            <a:ext cx="121920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2"/>
          <p:cNvSpPr txBox="1">
            <a:spLocks noGrp="1"/>
          </p:cNvSpPr>
          <p:nvPr>
            <p:ph type="title"/>
          </p:nvPr>
        </p:nvSpPr>
        <p:spPr>
          <a:xfrm>
            <a:off x="304800" y="2863429"/>
            <a:ext cx="115824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4" name="Google Shape;29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9903" y="5321805"/>
            <a:ext cx="1914149" cy="130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3591-5455-898A-B947-92928C483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8A525-08A7-6192-9C6B-F98012F27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2511-ADD0-A4E0-9227-12E1DFE3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BF71-915E-4E83-9F2A-A2AB804C2B8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5ABE-B984-4E94-71C9-D2895D19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9BC1-84F9-B8F8-448D-C6331852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055-E56B-4DEA-8302-2626970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0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1">
  <p:cSld name="Title Slide Option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6a02a7b5c_2_14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46a02a7b5c_2_1432"/>
          <p:cNvSpPr/>
          <p:nvPr/>
        </p:nvSpPr>
        <p:spPr>
          <a:xfrm>
            <a:off x="-21522" y="-19050"/>
            <a:ext cx="12242700" cy="6877200"/>
          </a:xfrm>
          <a:prstGeom prst="rect">
            <a:avLst/>
          </a:prstGeom>
          <a:blipFill rotWithShape="1">
            <a:blip r:embed="rId3">
              <a:alphaModFix amt="10000"/>
            </a:blip>
            <a:stretch>
              <a:fillRect l="-13896" t="-10937" r="-32563" b="-27604"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46a02a7b5c_2_1432"/>
          <p:cNvSpPr/>
          <p:nvPr/>
        </p:nvSpPr>
        <p:spPr>
          <a:xfrm>
            <a:off x="4536913" y="-19049"/>
            <a:ext cx="7655100" cy="6877200"/>
          </a:xfrm>
          <a:prstGeom prst="rect">
            <a:avLst/>
          </a:prstGeom>
          <a:blipFill rotWithShape="1">
            <a:blip r:embed="rId4">
              <a:alphaModFix amt="56000"/>
            </a:blip>
            <a:stretch>
              <a:fillRect t="-12457" r="-19445" b="-19887"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46a02a7b5c_2_1432"/>
          <p:cNvSpPr txBox="1">
            <a:spLocks noGrp="1"/>
          </p:cNvSpPr>
          <p:nvPr>
            <p:ph type="body" idx="1"/>
          </p:nvPr>
        </p:nvSpPr>
        <p:spPr>
          <a:xfrm>
            <a:off x="312901" y="4168068"/>
            <a:ext cx="11266800" cy="32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g146a02a7b5c_2_1432"/>
          <p:cNvSpPr txBox="1">
            <a:spLocks noGrp="1"/>
          </p:cNvSpPr>
          <p:nvPr>
            <p:ph type="title"/>
          </p:nvPr>
        </p:nvSpPr>
        <p:spPr>
          <a:xfrm>
            <a:off x="288761" y="2518639"/>
            <a:ext cx="115983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sz="303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7" name="Google Shape;107;g146a02a7b5c_2_1432" descr="PEPFAR-Logo-Color-Tagline-Transparent-White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760" y="228604"/>
            <a:ext cx="3186111" cy="115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46a02a7b5c_2_14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087" y="5969744"/>
            <a:ext cx="8609879" cy="526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54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71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ue Header">
  <p:cSld name="Content Blue 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6a02a7b5c_2_1476"/>
          <p:cNvSpPr/>
          <p:nvPr/>
        </p:nvSpPr>
        <p:spPr>
          <a:xfrm>
            <a:off x="0" y="-2"/>
            <a:ext cx="12192000" cy="82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46a02a7b5c_2_1476"/>
          <p:cNvSpPr txBox="1">
            <a:spLocks noGrp="1"/>
          </p:cNvSpPr>
          <p:nvPr>
            <p:ph type="body" idx="1"/>
          </p:nvPr>
        </p:nvSpPr>
        <p:spPr>
          <a:xfrm>
            <a:off x="230022" y="203817"/>
            <a:ext cx="11690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g146a02a7b5c_2_1476"/>
          <p:cNvSpPr txBox="1">
            <a:spLocks noGrp="1"/>
          </p:cNvSpPr>
          <p:nvPr>
            <p:ph type="body" idx="2"/>
          </p:nvPr>
        </p:nvSpPr>
        <p:spPr>
          <a:xfrm>
            <a:off x="228601" y="6020373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50606"/>
              </a:buClr>
              <a:buSzPts val="600"/>
              <a:buFont typeface="Arial"/>
              <a:buNone/>
              <a:defRPr sz="4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146a02a7b5c_2_1476"/>
          <p:cNvSpPr txBox="1"/>
          <p:nvPr/>
        </p:nvSpPr>
        <p:spPr>
          <a:xfrm>
            <a:off x="11529566" y="648820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rgbClr val="0506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46a02a7b5c_2_1476"/>
          <p:cNvSpPr txBox="1">
            <a:spLocks noGrp="1"/>
          </p:cNvSpPr>
          <p:nvPr>
            <p:ph type="body" idx="3"/>
          </p:nvPr>
        </p:nvSpPr>
        <p:spPr>
          <a:xfrm>
            <a:off x="267537" y="958048"/>
            <a:ext cx="11613900" cy="26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Quattrocento Sans"/>
              <a:buChar char="–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Century Gothic"/>
              <a:buChar char="○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194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069" userDrawn="1">
          <p15:clr>
            <a:srgbClr val="FBAE40"/>
          </p15:clr>
        </p15:guide>
        <p15:guide id="4" pos="171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ection Break Globe">
  <p:cSld name="Blue Section Break Globe">
    <p:bg>
      <p:bgPr>
        <a:solidFill>
          <a:srgbClr val="0C507C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146a02a7b5c_2_15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946" y="6417179"/>
            <a:ext cx="1161871" cy="3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46a02a7b5c_2_1575"/>
          <p:cNvSpPr txBox="1"/>
          <p:nvPr/>
        </p:nvSpPr>
        <p:spPr>
          <a:xfrm>
            <a:off x="11421986" y="639855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146a02a7b5c_2_1575"/>
          <p:cNvPicPr preferRelativeResize="0"/>
          <p:nvPr/>
        </p:nvPicPr>
        <p:blipFill rotWithShape="1">
          <a:blip r:embed="rId3">
            <a:alphaModFix/>
          </a:blip>
          <a:srcRect r="11479" b="12303"/>
          <a:stretch/>
        </p:blipFill>
        <p:spPr>
          <a:xfrm>
            <a:off x="2794001" y="3"/>
            <a:ext cx="70485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46a02a7b5c_2_1575"/>
          <p:cNvSpPr txBox="1">
            <a:spLocks noGrp="1"/>
          </p:cNvSpPr>
          <p:nvPr>
            <p:ph type="body" idx="1"/>
          </p:nvPr>
        </p:nvSpPr>
        <p:spPr>
          <a:xfrm>
            <a:off x="230022" y="2705445"/>
            <a:ext cx="11690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  <a:defRPr sz="37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105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ark Blue Header">
  <p:cSld name="Content Dark Blue Head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6a02a7b5c_2_1484"/>
          <p:cNvSpPr/>
          <p:nvPr/>
        </p:nvSpPr>
        <p:spPr>
          <a:xfrm>
            <a:off x="0" y="-2"/>
            <a:ext cx="12192000" cy="822900"/>
          </a:xfrm>
          <a:prstGeom prst="rect">
            <a:avLst/>
          </a:prstGeom>
          <a:solidFill>
            <a:srgbClr val="0C507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46a02a7b5c_2_1484"/>
          <p:cNvSpPr txBox="1">
            <a:spLocks noGrp="1"/>
          </p:cNvSpPr>
          <p:nvPr>
            <p:ph type="body" idx="1"/>
          </p:nvPr>
        </p:nvSpPr>
        <p:spPr>
          <a:xfrm>
            <a:off x="230022" y="203817"/>
            <a:ext cx="11690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146a02a7b5c_2_1484"/>
          <p:cNvSpPr txBox="1">
            <a:spLocks noGrp="1"/>
          </p:cNvSpPr>
          <p:nvPr>
            <p:ph type="body" idx="2"/>
          </p:nvPr>
        </p:nvSpPr>
        <p:spPr>
          <a:xfrm>
            <a:off x="228601" y="6020373"/>
            <a:ext cx="77328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50606"/>
              </a:buClr>
              <a:buSzPts val="600"/>
              <a:buFont typeface="Arial"/>
              <a:buNone/>
              <a:defRPr sz="4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g146a02a7b5c_2_1484"/>
          <p:cNvSpPr txBox="1"/>
          <p:nvPr/>
        </p:nvSpPr>
        <p:spPr>
          <a:xfrm>
            <a:off x="11529566" y="648820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rgbClr val="0506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46a02a7b5c_2_1484"/>
          <p:cNvSpPr txBox="1">
            <a:spLocks noGrp="1"/>
          </p:cNvSpPr>
          <p:nvPr>
            <p:ph type="body" idx="3"/>
          </p:nvPr>
        </p:nvSpPr>
        <p:spPr>
          <a:xfrm>
            <a:off x="267537" y="958048"/>
            <a:ext cx="11613900" cy="26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Quattrocento Sans"/>
              <a:buChar char="–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Noto Sans Symbols"/>
              <a:buChar char="▪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050606"/>
              </a:buClr>
              <a:buSzPts val="1800"/>
              <a:buFont typeface="Century Gothic"/>
              <a:buChar char="○"/>
              <a:defRPr sz="135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40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069" userDrawn="1">
          <p15:clr>
            <a:srgbClr val="FBAE40"/>
          </p15:clr>
        </p15:guide>
        <p15:guide id="4" pos="171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Ribbon Dark Red">
  <p:cSld name="Section Break Ribbon Dark Red">
    <p:bg>
      <p:bgPr>
        <a:solidFill>
          <a:srgbClr val="A91F2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146a02a7b5c_2_1580"/>
          <p:cNvPicPr preferRelativeResize="0"/>
          <p:nvPr/>
        </p:nvPicPr>
        <p:blipFill rotWithShape="1">
          <a:blip r:embed="rId2">
            <a:alphaModFix/>
          </a:blip>
          <a:srcRect t="3323" r="15225" b="19216"/>
          <a:stretch/>
        </p:blipFill>
        <p:spPr>
          <a:xfrm>
            <a:off x="6907517" y="2"/>
            <a:ext cx="3963364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46a02a7b5c_2_15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46" y="6417179"/>
            <a:ext cx="1161871" cy="3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46a02a7b5c_2_1580"/>
          <p:cNvSpPr txBox="1"/>
          <p:nvPr/>
        </p:nvSpPr>
        <p:spPr>
          <a:xfrm>
            <a:off x="11421986" y="639855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46a02a7b5c_2_1580"/>
          <p:cNvSpPr txBox="1">
            <a:spLocks noGrp="1"/>
          </p:cNvSpPr>
          <p:nvPr>
            <p:ph type="body" idx="1"/>
          </p:nvPr>
        </p:nvSpPr>
        <p:spPr>
          <a:xfrm>
            <a:off x="230022" y="2705445"/>
            <a:ext cx="11690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  <a:defRPr sz="37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14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ark Blue_F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81757" y="6553707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8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494949"/>
                </a:solidFill>
              </a:rPr>
              <a:pPr/>
              <a:t>‹#›</a:t>
            </a:fld>
            <a:endParaRPr lang="en-US" sz="90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70BBC0B-1F23-50CE-2FEB-E816FA081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4" y="5984221"/>
            <a:ext cx="1442997" cy="7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Dark Red Ribbon Reversed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146a02a7b5c_2_1585"/>
          <p:cNvPicPr preferRelativeResize="0"/>
          <p:nvPr/>
        </p:nvPicPr>
        <p:blipFill rotWithShape="1">
          <a:blip r:embed="rId2">
            <a:alphaModFix/>
          </a:blip>
          <a:srcRect t="3323" r="15225" b="19216"/>
          <a:stretch/>
        </p:blipFill>
        <p:spPr>
          <a:xfrm>
            <a:off x="6907517" y="2"/>
            <a:ext cx="3963364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146a02a7b5c_2_15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46" y="6417179"/>
            <a:ext cx="1161871" cy="3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46a02a7b5c_2_1585"/>
          <p:cNvSpPr txBox="1"/>
          <p:nvPr/>
        </p:nvSpPr>
        <p:spPr>
          <a:xfrm>
            <a:off x="11421986" y="639855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46a02a7b5c_2_1585"/>
          <p:cNvSpPr txBox="1">
            <a:spLocks noGrp="1"/>
          </p:cNvSpPr>
          <p:nvPr>
            <p:ph type="body" idx="1"/>
          </p:nvPr>
        </p:nvSpPr>
        <p:spPr>
          <a:xfrm>
            <a:off x="230022" y="2705445"/>
            <a:ext cx="11690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  <a:defRPr sz="37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58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Red">
  <p:cSld name="Section Break Red">
    <p:bg>
      <p:bgPr>
        <a:solidFill>
          <a:srgbClr val="B64C4B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146a02a7b5c_2_1590"/>
          <p:cNvPicPr preferRelativeResize="0"/>
          <p:nvPr/>
        </p:nvPicPr>
        <p:blipFill rotWithShape="1">
          <a:blip r:embed="rId2">
            <a:alphaModFix/>
          </a:blip>
          <a:srcRect t="2622" r="16275" b="18382"/>
          <a:stretch/>
        </p:blipFill>
        <p:spPr>
          <a:xfrm>
            <a:off x="7284129" y="-19050"/>
            <a:ext cx="3680905" cy="687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46a02a7b5c_2_15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46" y="6417179"/>
            <a:ext cx="1161871" cy="3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146a02a7b5c_2_1590"/>
          <p:cNvSpPr txBox="1"/>
          <p:nvPr/>
        </p:nvSpPr>
        <p:spPr>
          <a:xfrm>
            <a:off x="11421986" y="639855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46a02a7b5c_2_1590"/>
          <p:cNvSpPr txBox="1">
            <a:spLocks noGrp="1"/>
          </p:cNvSpPr>
          <p:nvPr>
            <p:ph type="body" idx="1"/>
          </p:nvPr>
        </p:nvSpPr>
        <p:spPr>
          <a:xfrm>
            <a:off x="230022" y="2705445"/>
            <a:ext cx="11690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  <a:defRPr sz="37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619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Ribbon Red Reverse">
  <p:cSld name="Section Break Ribbon Red Reverse">
    <p:bg>
      <p:bgPr>
        <a:solidFill>
          <a:srgbClr val="C5706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146a02a7b5c_2_1595"/>
          <p:cNvPicPr preferRelativeResize="0"/>
          <p:nvPr/>
        </p:nvPicPr>
        <p:blipFill rotWithShape="1">
          <a:blip r:embed="rId2">
            <a:alphaModFix/>
          </a:blip>
          <a:srcRect t="2622" r="16275" b="18382"/>
          <a:stretch/>
        </p:blipFill>
        <p:spPr>
          <a:xfrm>
            <a:off x="6858001" y="-19050"/>
            <a:ext cx="3981451" cy="687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146a02a7b5c_2_15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46" y="6417179"/>
            <a:ext cx="1161871" cy="3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46a02a7b5c_2_1595"/>
          <p:cNvSpPr txBox="1"/>
          <p:nvPr/>
        </p:nvSpPr>
        <p:spPr>
          <a:xfrm>
            <a:off x="11421986" y="639855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46a02a7b5c_2_1595"/>
          <p:cNvSpPr txBox="1">
            <a:spLocks noGrp="1"/>
          </p:cNvSpPr>
          <p:nvPr>
            <p:ph type="body" idx="1"/>
          </p:nvPr>
        </p:nvSpPr>
        <p:spPr>
          <a:xfrm>
            <a:off x="230022" y="2705445"/>
            <a:ext cx="11690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  <a:defRPr sz="37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0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Ribbon Informal">
  <p:cSld name="Section Break Ribbon Informal">
    <p:bg>
      <p:bgPr>
        <a:solidFill>
          <a:srgbClr val="C5706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146a02a7b5c_2_1600"/>
          <p:cNvPicPr preferRelativeResize="0"/>
          <p:nvPr/>
        </p:nvPicPr>
        <p:blipFill rotWithShape="1">
          <a:blip r:embed="rId2">
            <a:alphaModFix/>
          </a:blip>
          <a:srcRect l="23218" b="12010"/>
          <a:stretch/>
        </p:blipFill>
        <p:spPr>
          <a:xfrm>
            <a:off x="0" y="0"/>
            <a:ext cx="6737741" cy="68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146a02a7b5c_2_1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46" y="6417179"/>
            <a:ext cx="1161871" cy="3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46a02a7b5c_2_1600"/>
          <p:cNvSpPr txBox="1"/>
          <p:nvPr/>
        </p:nvSpPr>
        <p:spPr>
          <a:xfrm>
            <a:off x="11421986" y="639855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46a02a7b5c_2_1600"/>
          <p:cNvSpPr txBox="1">
            <a:spLocks noGrp="1"/>
          </p:cNvSpPr>
          <p:nvPr>
            <p:ph type="body" idx="1"/>
          </p:nvPr>
        </p:nvSpPr>
        <p:spPr>
          <a:xfrm>
            <a:off x="5461001" y="4134195"/>
            <a:ext cx="64263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0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338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Ribbon Red">
  <p:cSld name="Section Break Ribbon Red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146a02a7b5c_2_16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946" y="6417179"/>
            <a:ext cx="1161871" cy="3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46a02a7b5c_2_1615"/>
          <p:cNvSpPr txBox="1"/>
          <p:nvPr/>
        </p:nvSpPr>
        <p:spPr>
          <a:xfrm>
            <a:off x="11421986" y="639855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146a02a7b5c_2_1615"/>
          <p:cNvPicPr preferRelativeResize="0"/>
          <p:nvPr/>
        </p:nvPicPr>
        <p:blipFill rotWithShape="1">
          <a:blip r:embed="rId3">
            <a:alphaModFix/>
          </a:blip>
          <a:srcRect t="2622" r="16275" b="18382"/>
          <a:stretch/>
        </p:blipFill>
        <p:spPr>
          <a:xfrm>
            <a:off x="7284129" y="-19050"/>
            <a:ext cx="3680905" cy="687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46a02a7b5c_2_1615"/>
          <p:cNvSpPr txBox="1">
            <a:spLocks noGrp="1"/>
          </p:cNvSpPr>
          <p:nvPr>
            <p:ph type="body" idx="1"/>
          </p:nvPr>
        </p:nvSpPr>
        <p:spPr>
          <a:xfrm>
            <a:off x="230022" y="2705445"/>
            <a:ext cx="11690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  <a:defRPr sz="37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g146a02a7b5c_2_1615"/>
          <p:cNvSpPr txBox="1"/>
          <p:nvPr/>
        </p:nvSpPr>
        <p:spPr>
          <a:xfrm>
            <a:off x="11625186" y="6550959"/>
            <a:ext cx="5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50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‹#›</a:t>
            </a:fld>
            <a:endParaRPr sz="50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347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9984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7700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928-731D-4C37-A13D-D71CBE8CF40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EF6-B7E0-4032-8286-2CE23739C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25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928-731D-4C37-A13D-D71CBE8CF40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1EF6-B7E0-4032-8286-2CE23739C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123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Red Header" userDrawn="1">
  <p:cSld name="2_Content Red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-1"/>
            <a:ext cx="12192000" cy="822800"/>
          </a:xfrm>
          <a:prstGeom prst="rect">
            <a:avLst/>
          </a:prstGeom>
          <a:solidFill>
            <a:srgbClr val="89383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230021" y="203819"/>
            <a:ext cx="11690800" cy="4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11421987" y="6398569"/>
            <a:ext cx="588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675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675" b="0" i="0" u="none" strike="noStrike" cap="none">
              <a:solidFill>
                <a:srgbClr val="0506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3"/>
          </p:nvPr>
        </p:nvSpPr>
        <p:spPr>
          <a:xfrm>
            <a:off x="268421" y="1486396"/>
            <a:ext cx="11614000" cy="19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Quattrocento Sans"/>
              <a:buChar char="–"/>
              <a:defRPr sz="18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Century Gothic"/>
              <a:buChar char="○"/>
              <a:defRPr sz="18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49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08" userDrawn="1">
          <p15:clr>
            <a:srgbClr val="FBAE40"/>
          </p15:clr>
        </p15:guide>
        <p15:guide id="6" orient="horz" pos="3132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AA9C-DC08-4D06-9C8B-DF299C3309C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703-DE02-48EF-8521-57FBE149E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4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330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13" r:id="rId2"/>
    <p:sldLayoutId id="2147483714" r:id="rId3"/>
    <p:sldLayoutId id="2147483727" r:id="rId4"/>
    <p:sldLayoutId id="2147483816" r:id="rId5"/>
    <p:sldLayoutId id="2147483748" r:id="rId6"/>
    <p:sldLayoutId id="2147483749" r:id="rId7"/>
    <p:sldLayoutId id="2147483711" r:id="rId8"/>
    <p:sldLayoutId id="2147483723" r:id="rId9"/>
    <p:sldLayoutId id="2147483735" r:id="rId10"/>
    <p:sldLayoutId id="2147483738" r:id="rId11"/>
    <p:sldLayoutId id="2147483818" r:id="rId12"/>
    <p:sldLayoutId id="2147483726" r:id="rId13"/>
    <p:sldLayoutId id="2147483715" r:id="rId14"/>
    <p:sldLayoutId id="2147483724" r:id="rId15"/>
    <p:sldLayoutId id="2147483737" r:id="rId16"/>
    <p:sldLayoutId id="2147483739" r:id="rId17"/>
    <p:sldLayoutId id="2147483817" r:id="rId18"/>
    <p:sldLayoutId id="2147483732" r:id="rId19"/>
    <p:sldLayoutId id="2147483716" r:id="rId20"/>
    <p:sldLayoutId id="2147483725" r:id="rId21"/>
    <p:sldLayoutId id="2147483736" r:id="rId22"/>
    <p:sldLayoutId id="2147483740" r:id="rId23"/>
    <p:sldLayoutId id="2147483744" r:id="rId24"/>
    <p:sldLayoutId id="2147483731" r:id="rId25"/>
    <p:sldLayoutId id="2147483717" r:id="rId26"/>
    <p:sldLayoutId id="2147483733" r:id="rId27"/>
    <p:sldLayoutId id="2147483734" r:id="rId28"/>
    <p:sldLayoutId id="2147483741" r:id="rId29"/>
    <p:sldLayoutId id="2147483742" r:id="rId30"/>
    <p:sldLayoutId id="2147483743" r:id="rId31"/>
    <p:sldLayoutId id="2147483719" r:id="rId32"/>
    <p:sldLayoutId id="2147483718" r:id="rId33"/>
    <p:sldLayoutId id="2147483721" r:id="rId34"/>
    <p:sldLayoutId id="2147483720" r:id="rId35"/>
    <p:sldLayoutId id="2147483722" r:id="rId36"/>
    <p:sldLayoutId id="2147483728" r:id="rId37"/>
    <p:sldLayoutId id="2147483729" r:id="rId38"/>
    <p:sldLayoutId id="2147483730" r:id="rId39"/>
    <p:sldLayoutId id="2147483750" r:id="rId40"/>
    <p:sldLayoutId id="2147483751" r:id="rId41"/>
    <p:sldLayoutId id="2147483812" r:id="rId42"/>
    <p:sldLayoutId id="2147483754" r:id="rId43"/>
    <p:sldLayoutId id="2147483813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9173307" y="635635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20C1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806" r:id="rId20"/>
    <p:sldLayoutId id="2147483807" r:id="rId21"/>
    <p:sldLayoutId id="2147483680" r:id="rId22"/>
    <p:sldLayoutId id="2147483681" r:id="rId23"/>
    <p:sldLayoutId id="2147483682" r:id="rId24"/>
    <p:sldLayoutId id="2147483808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700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6a02a7b5c_2_1429"/>
          <p:cNvSpPr txBox="1">
            <a:spLocks noGrp="1"/>
          </p:cNvSpPr>
          <p:nvPr>
            <p:ph type="sldNum" idx="12"/>
          </p:nvPr>
        </p:nvSpPr>
        <p:spPr>
          <a:xfrm>
            <a:off x="9173307" y="635635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506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0" name="Google Shape;100;g146a02a7b5c_2_1429" descr="{&quot;HashCode&quot;:-1580644772,&quot;Placement&quot;:&quot;Header&quot;,&quot;Top&quot;:0.0,&quot;Left&quot;:0.0,&quot;SlideWidth&quot;:960,&quot;SlideHeight&quot;:540}"/>
          <p:cNvSpPr txBox="1"/>
          <p:nvPr/>
        </p:nvSpPr>
        <p:spPr>
          <a:xfrm>
            <a:off x="1" y="87902"/>
            <a:ext cx="1281900" cy="86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US" sz="563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PUBLIC \ INTERNAL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895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804" r:id="rId2"/>
    <p:sldLayoutId id="2147483683" r:id="rId3"/>
    <p:sldLayoutId id="2147483801" r:id="rId4"/>
    <p:sldLayoutId id="2147483800" r:id="rId5"/>
    <p:sldLayoutId id="2147483747" r:id="rId6"/>
    <p:sldLayoutId id="2147483802" r:id="rId7"/>
    <p:sldLayoutId id="2147483745" r:id="rId8"/>
    <p:sldLayoutId id="2147483746" r:id="rId9"/>
    <p:sldLayoutId id="2147483803" r:id="rId10"/>
    <p:sldLayoutId id="2147483783" r:id="rId11"/>
    <p:sldLayoutId id="2147483752" r:id="rId12"/>
    <p:sldLayoutId id="2147483753" r:id="rId13"/>
    <p:sldLayoutId id="2147483782" r:id="rId14"/>
    <p:sldLayoutId id="214748380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5" Type="http://schemas.openxmlformats.org/officeDocument/2006/relationships/chart" Target="../charts/char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state.gov/pepfar-five-year-strategy-2022/#:~:text=Fulfilling%20America's%20Promise%20to%20End,public%20health%20threat%20by%202030.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558" y="2597285"/>
            <a:ext cx="11595370" cy="2062264"/>
          </a:xfrm>
        </p:spPr>
        <p:txBody>
          <a:bodyPr lIns="91440" tIns="45720" rIns="91440" bIns="45720" anchor="ctr" anchorCtr="0">
            <a:noAutofit/>
          </a:bodyPr>
          <a:lstStyle/>
          <a:p>
            <a:r>
              <a:rPr lang="en-US" sz="6000" dirty="0" err="1"/>
              <a:t>Встреча</a:t>
            </a:r>
            <a:r>
              <a:rPr lang="en-US" sz="6000" dirty="0"/>
              <a:t> с </a:t>
            </a:r>
            <a:r>
              <a:rPr lang="en-US" sz="6000" dirty="0" err="1"/>
              <a:t>партнёрами</a:t>
            </a:r>
            <a:r>
              <a:rPr lang="en-US" sz="6000" dirty="0"/>
              <a:t> </a:t>
            </a:r>
            <a:r>
              <a:rPr lang="en-US" sz="6000" dirty="0" err="1"/>
              <a:t>по</a:t>
            </a:r>
            <a:br>
              <a:rPr lang="en-US" sz="6000" dirty="0">
                <a:cs typeface="Arial"/>
              </a:rPr>
            </a:br>
            <a:r>
              <a:rPr lang="en-US" sz="6000" dirty="0" err="1">
                <a:cs typeface="Arial"/>
              </a:rPr>
              <a:t>планированию</a:t>
            </a:r>
            <a:r>
              <a:rPr lang="en-US" sz="6000" dirty="0">
                <a:cs typeface="Arial"/>
              </a:rPr>
              <a:t> РОП23</a:t>
            </a:r>
            <a:r>
              <a:rPr lang="en-US" sz="6000" dirty="0"/>
              <a:t> </a:t>
            </a:r>
            <a:endParaRPr lang="en-US" sz="6000" dirty="0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8979FE-8B70-3144-1D4C-7F9EE0718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6196" y="5669878"/>
            <a:ext cx="6196520" cy="774571"/>
          </a:xfrm>
        </p:spPr>
        <p:txBody>
          <a:bodyPr wrap="square" lIns="91440" tIns="45720" rIns="91440" bIns="45720" anchor="ctr" anchorCtr="0">
            <a:spAutoFit/>
          </a:bodyPr>
          <a:lstStyle/>
          <a:p>
            <a:r>
              <a:rPr lang="en-US" sz="2000" dirty="0"/>
              <a:t>5 </a:t>
            </a:r>
            <a:r>
              <a:rPr lang="en-US" sz="2000" dirty="0" err="1"/>
              <a:t>апреля</a:t>
            </a:r>
            <a:r>
              <a:rPr lang="en-US" sz="2000" dirty="0"/>
              <a:t>, 2023</a:t>
            </a:r>
          </a:p>
          <a:p>
            <a:r>
              <a:rPr lang="en-US" sz="2000" dirty="0" err="1">
                <a:cs typeface="Arial"/>
              </a:rPr>
              <a:t>Бишкек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7718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70223-8688-45C7-BBF3-02A5C609256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05000"/>
              </a:lnSpc>
              <a:spcBef>
                <a:spcPts val="0"/>
              </a:spcBef>
            </a:pPr>
            <a:endParaRPr lang="en-US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graphicFrame>
        <p:nvGraphicFramePr>
          <p:cNvPr id="8" name="Google Shape;357;p33">
            <a:extLst>
              <a:ext uri="{FF2B5EF4-FFF2-40B4-BE49-F238E27FC236}">
                <a16:creationId xmlns:a16="http://schemas.microsoft.com/office/drawing/2014/main" id="{E27696E3-8761-4960-9C47-465E30223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196905"/>
              </p:ext>
            </p:extLst>
          </p:nvPr>
        </p:nvGraphicFramePr>
        <p:xfrm>
          <a:off x="1579307" y="3515886"/>
          <a:ext cx="5638010" cy="329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EACD719-2222-44CC-AC1A-38DCF6C20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05462"/>
            <a:ext cx="5693316" cy="26789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C540B8-423F-43DE-A682-CCE3DEE36FD7}"/>
              </a:ext>
            </a:extLst>
          </p:cNvPr>
          <p:cNvSpPr/>
          <p:nvPr/>
        </p:nvSpPr>
        <p:spPr>
          <a:xfrm>
            <a:off x="4692377" y="3993556"/>
            <a:ext cx="154004" cy="11096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501E66-B508-49AE-A53A-2BCB3638A3FE}"/>
              </a:ext>
            </a:extLst>
          </p:cNvPr>
          <p:cNvSpPr/>
          <p:nvPr/>
        </p:nvSpPr>
        <p:spPr>
          <a:xfrm>
            <a:off x="3836367" y="3984319"/>
            <a:ext cx="147704" cy="6199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EEB72D-9E74-4B13-8D34-DD829592298D}"/>
              </a:ext>
            </a:extLst>
          </p:cNvPr>
          <p:cNvCxnSpPr>
            <a:cxnSpLocks/>
          </p:cNvCxnSpPr>
          <p:nvPr/>
        </p:nvCxnSpPr>
        <p:spPr>
          <a:xfrm>
            <a:off x="1791074" y="3987766"/>
            <a:ext cx="5426242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F1058D3-9303-A4F5-09D3-634B64AB8411}"/>
              </a:ext>
            </a:extLst>
          </p:cNvPr>
          <p:cNvSpPr/>
          <p:nvPr/>
        </p:nvSpPr>
        <p:spPr>
          <a:xfrm>
            <a:off x="3613992" y="4481546"/>
            <a:ext cx="596473" cy="2431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318880-9613-63BB-F9B3-BBDD0DD66FB3}"/>
              </a:ext>
            </a:extLst>
          </p:cNvPr>
          <p:cNvSpPr/>
          <p:nvPr/>
        </p:nvSpPr>
        <p:spPr>
          <a:xfrm>
            <a:off x="4461448" y="4980805"/>
            <a:ext cx="625167" cy="252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730FAED-6054-D5B1-70E4-1792400D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9761" y="71620"/>
            <a:ext cx="9079345" cy="741742"/>
          </a:xfrm>
        </p:spPr>
        <p:txBody>
          <a:bodyPr/>
          <a:lstStyle/>
          <a:p>
            <a:r>
              <a:rPr lang="ru-RU" sz="2400" b="1"/>
              <a:t>Точные данные – основа для создания эффективных программ </a:t>
            </a:r>
            <a:r>
              <a:rPr lang="en-US" sz="2400" b="1"/>
              <a:t> </a:t>
            </a:r>
            <a:r>
              <a:rPr lang="en-US" sz="2400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5C513-C3F8-E316-D220-56FF1BEFDC05}"/>
              </a:ext>
            </a:extLst>
          </p:cNvPr>
          <p:cNvSpPr txBox="1"/>
          <p:nvPr/>
        </p:nvSpPr>
        <p:spPr>
          <a:xfrm>
            <a:off x="7272625" y="3987270"/>
            <a:ext cx="457146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cs typeface="Arial"/>
              </a:rPr>
              <a:t>Разница в эффективности в зависимости от группы населения и местоположения: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МСМ</a:t>
            </a:r>
            <a:r>
              <a:rPr lang="en-US" sz="1400" dirty="0">
                <a:cs typeface="Arial"/>
              </a:rPr>
              <a:t>: 59% </a:t>
            </a:r>
            <a:r>
              <a:rPr lang="ru-RU" sz="1400" dirty="0">
                <a:cs typeface="Arial"/>
              </a:rPr>
              <a:t>ЛЖВ</a:t>
            </a:r>
            <a:r>
              <a:rPr lang="en-US" sz="1400" dirty="0">
                <a:cs typeface="Arial"/>
              </a:rPr>
              <a:t> </a:t>
            </a:r>
            <a:r>
              <a:rPr lang="ru-RU" sz="1400" dirty="0">
                <a:cs typeface="Arial"/>
              </a:rPr>
              <a:t>не знают своего статуса</a:t>
            </a:r>
            <a:r>
              <a:rPr lang="en-US" sz="1400" dirty="0">
                <a:cs typeface="Arial"/>
              </a:rPr>
              <a:t>, </a:t>
            </a:r>
            <a:r>
              <a:rPr lang="ru-RU" sz="1400" dirty="0">
                <a:cs typeface="Arial"/>
              </a:rPr>
              <a:t>2-й и 3-й 95 лучше</a:t>
            </a:r>
            <a:r>
              <a:rPr lang="en-US" sz="1400" dirty="0">
                <a:cs typeface="Arial"/>
              </a:rPr>
              <a:t>. </a:t>
            </a:r>
            <a:endParaRPr lang="ru-RU" sz="1400" dirty="0"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ЛУИН</a:t>
            </a:r>
            <a:r>
              <a:rPr lang="en-US" sz="1400" dirty="0">
                <a:cs typeface="Arial"/>
              </a:rPr>
              <a:t>: </a:t>
            </a:r>
            <a:r>
              <a:rPr lang="ru-RU" sz="1400" dirty="0">
                <a:cs typeface="Arial"/>
              </a:rPr>
              <a:t>2-й 95 – хорошие показатели во всех сайтах, 1-й и 3-1 «95» – различаются в зависимости от местоположения.</a:t>
            </a:r>
          </a:p>
          <a:p>
            <a:r>
              <a:rPr lang="ru-RU" sz="1600" dirty="0">
                <a:cs typeface="Arial"/>
              </a:rPr>
              <a:t>Высокий уровень гепатита С </a:t>
            </a:r>
            <a:r>
              <a:rPr lang="en-US" sz="1600" dirty="0">
                <a:cs typeface="Arial"/>
              </a:rPr>
              <a:t>(</a:t>
            </a:r>
            <a:r>
              <a:rPr lang="ru-RU" sz="1600" dirty="0">
                <a:cs typeface="Arial"/>
              </a:rPr>
              <a:t>ВГС</a:t>
            </a:r>
            <a:r>
              <a:rPr lang="en-US" sz="1600" dirty="0">
                <a:cs typeface="Arial"/>
              </a:rPr>
              <a:t>) </a:t>
            </a:r>
            <a:r>
              <a:rPr lang="ru-RU" sz="1600" dirty="0">
                <a:cs typeface="Arial"/>
              </a:rPr>
              <a:t>среди ЛУИН</a:t>
            </a:r>
            <a:r>
              <a:rPr lang="en-US" sz="1600" dirty="0">
                <a:cs typeface="Arial"/>
              </a:rPr>
              <a:t>:</a:t>
            </a:r>
            <a:endParaRPr lang="ru-RU" sz="1600" dirty="0"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Анти-ВГС</a:t>
            </a:r>
            <a:r>
              <a:rPr lang="en-US" sz="1400" dirty="0">
                <a:cs typeface="Arial"/>
              </a:rPr>
              <a:t>: 67% </a:t>
            </a:r>
            <a:r>
              <a:rPr lang="ru-RU" sz="1400" dirty="0">
                <a:cs typeface="Arial"/>
              </a:rPr>
              <a:t>ЛУИН</a:t>
            </a:r>
            <a:r>
              <a:rPr lang="en-US" sz="1400" dirty="0">
                <a:cs typeface="Arial"/>
              </a:rPr>
              <a:t>; 92% </a:t>
            </a:r>
            <a:r>
              <a:rPr lang="ru-RU" sz="1400" dirty="0">
                <a:cs typeface="Arial"/>
              </a:rPr>
              <a:t>ВИЧ+ ЛУИН.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РНК ВГС</a:t>
            </a:r>
            <a:r>
              <a:rPr lang="en-US" sz="1400" dirty="0">
                <a:cs typeface="Arial"/>
              </a:rPr>
              <a:t>: 39% </a:t>
            </a:r>
            <a:r>
              <a:rPr lang="ru-RU" sz="1400" dirty="0">
                <a:cs typeface="Arial"/>
              </a:rPr>
              <a:t>ЛУИН</a:t>
            </a:r>
            <a:r>
              <a:rPr lang="en-US" sz="1400" dirty="0">
                <a:cs typeface="Arial"/>
              </a:rPr>
              <a:t>; 47% </a:t>
            </a:r>
            <a:r>
              <a:rPr lang="ru-RU" sz="1400" dirty="0">
                <a:cs typeface="Arial"/>
              </a:rPr>
              <a:t>ВИЧ+ ЛУИН</a:t>
            </a:r>
            <a:r>
              <a:rPr lang="en-US" sz="1400" dirty="0">
                <a:cs typeface="Arial"/>
              </a:rPr>
              <a:t>.  </a:t>
            </a:r>
            <a:endParaRPr lang="ru-RU" sz="1400" dirty="0">
              <a:cs typeface="Arial"/>
            </a:endParaRPr>
          </a:p>
          <a:p>
            <a:endParaRPr lang="en-US" sz="1400" dirty="0">
              <a:solidFill>
                <a:srgbClr val="16181A"/>
              </a:solidFill>
              <a:cs typeface="Arial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4EBB703-43D9-49EE-9071-C9D0396BED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332594"/>
              </p:ext>
            </p:extLst>
          </p:nvPr>
        </p:nvGraphicFramePr>
        <p:xfrm>
          <a:off x="7272624" y="810549"/>
          <a:ext cx="4835429" cy="309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29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007C0-0D1E-6482-2EB1-3D203020E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err="1">
                <a:solidFill>
                  <a:srgbClr val="FFFFFF"/>
                </a:solidFill>
                <a:latin typeface="Arial"/>
                <a:cs typeface="Arial"/>
              </a:rPr>
              <a:t>Обновленная</a:t>
            </a:r>
            <a:r>
              <a:rPr lang="en-US" sz="240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US" sz="2400" err="1">
                <a:solidFill>
                  <a:srgbClr val="FFFFFF"/>
                </a:solidFill>
                <a:latin typeface="Arial"/>
                <a:cs typeface="Arial"/>
              </a:rPr>
              <a:t>Стратегия</a:t>
            </a:r>
            <a:r>
              <a:rPr lang="en-US" sz="2400">
                <a:solidFill>
                  <a:srgbClr val="FFFFFF"/>
                </a:solidFill>
                <a:latin typeface="Arial"/>
                <a:cs typeface="Arial"/>
              </a:rPr>
              <a:t> ПЕПФАР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F0592-73A9-1EB9-AE35-5AEFC6FB78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002" y="964543"/>
            <a:ext cx="6011716" cy="5681268"/>
          </a:xfrm>
        </p:spPr>
        <p:txBody>
          <a:bodyPr lIns="91440" tIns="45720" rIns="91440" bIns="45720" anchor="ctr">
            <a:noAutofit/>
          </a:bodyPr>
          <a:lstStyle/>
          <a:p>
            <a:pPr marL="0" indent="0">
              <a:buNone/>
            </a:pPr>
            <a:r>
              <a:rPr lang="en" sz="2100" err="1">
                <a:highlight>
                  <a:schemeClr val="lt1"/>
                </a:highlight>
                <a:uFill>
                  <a:noFill/>
                </a:uFill>
              </a:rPr>
              <a:t>Что</a:t>
            </a:r>
            <a:r>
              <a:rPr lang="en" sz="2100">
                <a:highlight>
                  <a:schemeClr val="lt1"/>
                </a:highlight>
                <a:uFill>
                  <a:noFill/>
                </a:uFill>
              </a:rPr>
              <a:t> </a:t>
            </a:r>
            <a:r>
              <a:rPr lang="en" sz="2100" err="1">
                <a:highlight>
                  <a:schemeClr val="lt1"/>
                </a:highlight>
                <a:uFill>
                  <a:noFill/>
                </a:uFill>
              </a:rPr>
              <a:t>изменилось</a:t>
            </a:r>
            <a:r>
              <a:rPr lang="en" sz="2100">
                <a:highlight>
                  <a:schemeClr val="lt1"/>
                </a:highlight>
                <a:uFill>
                  <a:noFill/>
                </a:uFill>
              </a:rPr>
              <a:t>?</a:t>
            </a:r>
            <a:endParaRPr lang="en-US" sz="2100">
              <a:solidFill>
                <a:srgbClr val="030C13"/>
              </a:solidFill>
            </a:endParaRPr>
          </a:p>
          <a:p>
            <a:pPr marL="0" indent="0">
              <a:buNone/>
            </a:pPr>
            <a:r>
              <a:rPr lang="en" sz="1800" b="1" u="sng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1.Выпуск обновленной пятилетней стратегии PEPFAR</a:t>
            </a:r>
            <a:r>
              <a:rPr lang="en" sz="1800" b="1">
                <a:solidFill>
                  <a:schemeClr val="accent2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" sz="1800" b="1" u="sng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Выполняя обещание положить </a:t>
            </a:r>
            <a:r>
              <a:rPr lang="ru-RU" sz="1800" b="1" u="sng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конец </a:t>
            </a:r>
            <a:r>
              <a:rPr lang="en" sz="1800" b="1" u="sng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эпидемии ВИЧ до 2030 </a:t>
            </a:r>
            <a:endParaRPr lang="en-US" sz="1800" b="1" u="sng">
              <a:solidFill>
                <a:schemeClr val="accent2"/>
              </a:solidFill>
              <a:highlight>
                <a:schemeClr val="lt1"/>
              </a:highlight>
              <a:uFill>
                <a:noFill/>
              </a:uFill>
            </a:endParaRPr>
          </a:p>
          <a:p>
            <a:pPr marL="0" indent="0">
              <a:buNone/>
            </a:pPr>
            <a:r>
              <a:rPr lang="en" sz="1800"/>
              <a:t>2. </a:t>
            </a:r>
            <a:r>
              <a:rPr lang="en" sz="1800" err="1"/>
              <a:t>Подходы</a:t>
            </a:r>
            <a:r>
              <a:rPr lang="en" sz="1800"/>
              <a:t> ПЕПФАР 5x3</a:t>
            </a:r>
            <a:endParaRPr lang="en" sz="1800">
              <a:cs typeface="Arial"/>
            </a:endParaRPr>
          </a:p>
          <a:p>
            <a:pPr marL="0" indent="0">
              <a:buNone/>
            </a:pPr>
            <a:r>
              <a:rPr lang="en" sz="1800">
                <a:cs typeface="Arial"/>
              </a:rPr>
              <a:t>3. </a:t>
            </a:r>
            <a:r>
              <a:rPr lang="en" sz="1800" err="1">
                <a:cs typeface="Arial"/>
              </a:rPr>
              <a:t>Руководство</a:t>
            </a:r>
            <a:r>
              <a:rPr lang="en" sz="1800">
                <a:cs typeface="Arial"/>
              </a:rPr>
              <a:t> </a:t>
            </a:r>
            <a:r>
              <a:rPr lang="en" sz="1800" err="1">
                <a:cs typeface="Arial"/>
              </a:rPr>
              <a:t>по</a:t>
            </a:r>
            <a:r>
              <a:rPr lang="en" sz="1800">
                <a:cs typeface="Arial"/>
              </a:rPr>
              <a:t> РОП и </a:t>
            </a:r>
            <a:r>
              <a:rPr lang="en" sz="1800" err="1">
                <a:cs typeface="Arial"/>
              </a:rPr>
              <a:t>техническим</a:t>
            </a:r>
            <a:r>
              <a:rPr lang="en" sz="1800">
                <a:cs typeface="Arial"/>
              </a:rPr>
              <a:t> </a:t>
            </a:r>
            <a:r>
              <a:rPr lang="en" sz="1800" err="1">
                <a:cs typeface="Arial"/>
              </a:rPr>
              <a:t>направлениям</a:t>
            </a:r>
            <a:r>
              <a:rPr lang="en" sz="1800">
                <a:cs typeface="Arial"/>
              </a:rPr>
              <a:t> (</a:t>
            </a:r>
            <a:r>
              <a:rPr lang="en" sz="1800" err="1">
                <a:cs typeface="Arial"/>
              </a:rPr>
              <a:t>выпущено</a:t>
            </a:r>
            <a:r>
              <a:rPr lang="en" sz="1800">
                <a:cs typeface="Arial"/>
              </a:rPr>
              <a:t> 13 </a:t>
            </a:r>
            <a:r>
              <a:rPr lang="en" sz="1800" err="1">
                <a:cs typeface="Arial"/>
              </a:rPr>
              <a:t>февраля</a:t>
            </a:r>
            <a:r>
              <a:rPr lang="en" sz="1800">
                <a:cs typeface="Arial"/>
              </a:rPr>
              <a:t>)</a:t>
            </a:r>
          </a:p>
          <a:p>
            <a:pPr marL="0" indent="0">
              <a:buNone/>
            </a:pPr>
            <a:r>
              <a:rPr lang="en" sz="1800"/>
              <a:t>4. </a:t>
            </a:r>
            <a:r>
              <a:rPr lang="en" sz="1800" err="1"/>
              <a:t>Запуск</a:t>
            </a:r>
            <a:r>
              <a:rPr lang="en" sz="1800"/>
              <a:t> </a:t>
            </a:r>
            <a:r>
              <a:rPr lang="en" sz="1800" err="1"/>
              <a:t>двухлетних</a:t>
            </a:r>
            <a:r>
              <a:rPr lang="en" sz="1800"/>
              <a:t> </a:t>
            </a:r>
            <a:r>
              <a:rPr lang="en" sz="1800" err="1"/>
              <a:t>страновых</a:t>
            </a:r>
            <a:r>
              <a:rPr lang="en" sz="1800"/>
              <a:t> </a:t>
            </a:r>
            <a:r>
              <a:rPr lang="en" sz="1800" err="1"/>
              <a:t>планов</a:t>
            </a:r>
            <a:r>
              <a:rPr lang="en" sz="1800"/>
              <a:t>, и </a:t>
            </a:r>
            <a:r>
              <a:rPr lang="en" sz="1800" err="1"/>
              <a:t>такая</a:t>
            </a:r>
            <a:r>
              <a:rPr lang="en" sz="1800"/>
              <a:t> </a:t>
            </a:r>
            <a:r>
              <a:rPr lang="en" sz="1800" err="1"/>
              <a:t>же</a:t>
            </a:r>
            <a:r>
              <a:rPr lang="en" sz="1800"/>
              <a:t> </a:t>
            </a:r>
            <a:r>
              <a:rPr lang="en" sz="1800" err="1"/>
              <a:t>возможность</a:t>
            </a:r>
            <a:r>
              <a:rPr lang="en" sz="1800"/>
              <a:t> </a:t>
            </a:r>
            <a:r>
              <a:rPr lang="en" sz="1800" err="1"/>
              <a:t>для</a:t>
            </a:r>
            <a:r>
              <a:rPr lang="en" sz="1800"/>
              <a:t> </a:t>
            </a:r>
            <a:r>
              <a:rPr lang="en" sz="1800" err="1"/>
              <a:t>региоанльных</a:t>
            </a:r>
            <a:r>
              <a:rPr lang="en" sz="1800"/>
              <a:t> </a:t>
            </a:r>
            <a:r>
              <a:rPr lang="en" sz="1800" err="1"/>
              <a:t>планов</a:t>
            </a:r>
            <a:r>
              <a:rPr lang="en" sz="1800"/>
              <a:t> </a:t>
            </a:r>
            <a:r>
              <a:rPr lang="en" sz="1800" err="1"/>
              <a:t>со</a:t>
            </a:r>
            <a:r>
              <a:rPr lang="en" sz="1800"/>
              <a:t> </a:t>
            </a:r>
            <a:r>
              <a:rPr lang="en" sz="1800" err="1"/>
              <a:t>следующего</a:t>
            </a:r>
            <a:r>
              <a:rPr lang="en" sz="1800"/>
              <a:t> </a:t>
            </a:r>
            <a:r>
              <a:rPr lang="en" sz="1800" err="1"/>
              <a:t>года</a:t>
            </a:r>
            <a:r>
              <a:rPr lang="en" sz="1800"/>
              <a:t>.</a:t>
            </a:r>
            <a:endParaRPr lang="en-US" sz="180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9A994-6A6F-71A7-ECCD-388D75FC6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743" y="1190"/>
            <a:ext cx="2919046" cy="3380443"/>
          </a:xfrm>
          <a:prstGeom prst="rect">
            <a:avLst/>
          </a:prstGeom>
          <a:ln w="38100">
            <a:solidFill>
              <a:srgbClr val="9A0405"/>
            </a:solidFill>
          </a:ln>
        </p:spPr>
      </p:pic>
      <p:pic>
        <p:nvPicPr>
          <p:cNvPr id="7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9ACF7C-940F-FB4F-9E5E-1B0031D43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070" y="3471738"/>
            <a:ext cx="3719858" cy="33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>
            <a:spLocks noGrp="1"/>
          </p:cNvSpPr>
          <p:nvPr>
            <p:ph type="body" idx="3"/>
          </p:nvPr>
        </p:nvSpPr>
        <p:spPr>
          <a:xfrm>
            <a:off x="583163" y="1247620"/>
            <a:ext cx="11092800" cy="468463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-213995">
              <a:lnSpc>
                <a:spcPct val="107000"/>
              </a:lnSpc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  <a:latin typeface="Calibri"/>
                <a:cs typeface="Calibri"/>
              </a:rPr>
              <a:t>15 </a:t>
            </a:r>
            <a:r>
              <a:rPr lang="en-US" sz="2000" b="1" u="sng" dirty="0" err="1">
                <a:solidFill>
                  <a:srgbClr val="000000"/>
                </a:solidFill>
                <a:latin typeface="Calibri"/>
                <a:cs typeface="Calibri"/>
              </a:rPr>
              <a:t>февраля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выпуск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письма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с 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уровнем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финансирования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РОП23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 marL="0" indent="-213995">
              <a:lnSpc>
                <a:spcPct val="107000"/>
              </a:lnSpc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lang="en-US" sz="2000" b="1" u="sng" dirty="0" err="1">
                <a:solidFill>
                  <a:srgbClr val="000000"/>
                </a:solidFill>
                <a:latin typeface="Calibri"/>
                <a:cs typeface="Calibri"/>
              </a:rPr>
              <a:t>марта</a:t>
            </a:r>
            <a:r>
              <a:rPr lang="en-US" sz="2000" b="1" u="sng" dirty="0">
                <a:solidFill>
                  <a:srgbClr val="000000"/>
                </a:solidFill>
                <a:latin typeface="Calibri"/>
                <a:cs typeface="Calibri"/>
              </a:rPr>
              <a:t>: 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обсуждение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 с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председателями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регионального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офиса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SGAC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B050"/>
              </a:solidFill>
              <a:latin typeface="Calibri"/>
            </a:endParaRPr>
          </a:p>
          <a:p>
            <a:pPr marL="0" indent="-213995">
              <a:lnSpc>
                <a:spcPct val="107000"/>
              </a:lnSpc>
              <a:spcBef>
                <a:spcPts val="0"/>
              </a:spcBef>
            </a:pPr>
            <a:r>
              <a:rPr lang="en-US" sz="2000" b="1" u="sng" dirty="0">
                <a:solidFill>
                  <a:srgbClr val="00B050"/>
                </a:solidFill>
                <a:latin typeface="Calibri"/>
                <a:cs typeface="Calibri"/>
              </a:rPr>
              <a:t> 27 – 29 </a:t>
            </a:r>
            <a:r>
              <a:rPr lang="en-US" sz="2000" b="1" u="sng" dirty="0" err="1">
                <a:solidFill>
                  <a:srgbClr val="00B050"/>
                </a:solidFill>
                <a:latin typeface="Calibri"/>
                <a:cs typeface="Calibri"/>
              </a:rPr>
              <a:t>марта</a:t>
            </a:r>
            <a:r>
              <a:rPr lang="en-US" sz="2000" b="1" u="sng" dirty="0">
                <a:solidFill>
                  <a:srgbClr val="00B050"/>
                </a:solidFill>
                <a:latin typeface="Calibri"/>
                <a:cs typeface="Calibri"/>
              </a:rPr>
              <a:t>: </a:t>
            </a:r>
            <a:r>
              <a:rPr lang="en-US" sz="2000" b="1" u="sng" dirty="0" err="1">
                <a:solidFill>
                  <a:srgbClr val="00B050"/>
                </a:solidFill>
                <a:latin typeface="Calibri"/>
                <a:cs typeface="Calibri"/>
              </a:rPr>
              <a:t>Региональная</a:t>
            </a:r>
            <a:r>
              <a:rPr lang="en-US" sz="2000" b="1" u="sng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Calibri"/>
                <a:cs typeface="Calibri"/>
              </a:rPr>
              <a:t>встреча</a:t>
            </a:r>
            <a:r>
              <a:rPr lang="en-US" sz="2000" b="1" u="sng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Calibri"/>
                <a:cs typeface="Calibri"/>
              </a:rPr>
              <a:t>по</a:t>
            </a:r>
            <a:r>
              <a:rPr lang="en-US" sz="2000" b="1" u="sng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Calibri"/>
                <a:cs typeface="Calibri"/>
              </a:rPr>
              <a:t>совместному</a:t>
            </a:r>
            <a:r>
              <a:rPr lang="en-US" sz="2000" b="1" u="sng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Calibri"/>
                <a:cs typeface="Calibri"/>
              </a:rPr>
              <a:t>планированию</a:t>
            </a:r>
            <a:r>
              <a:rPr lang="en-US" sz="2000" b="1" u="sng" dirty="0">
                <a:solidFill>
                  <a:srgbClr val="00B050"/>
                </a:solidFill>
                <a:latin typeface="Calibri"/>
                <a:cs typeface="Calibri"/>
              </a:rPr>
              <a:t> 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Бангкок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Тайланд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) </a:t>
            </a:r>
            <a:endParaRPr lang="en-US" sz="2000" dirty="0">
              <a:solidFill>
                <a:srgbClr val="00B050"/>
              </a:solidFill>
              <a:latin typeface="Calibri"/>
            </a:endParaRPr>
          </a:p>
          <a:p>
            <a:pPr marL="913765" lvl="1" indent="-329565">
              <a:lnSpc>
                <a:spcPct val="107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Участие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заинтересованных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патрнёров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(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РЦКГКГиВИЧ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), РЦПН,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сообщества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, ГФ, ЮНЭЙДС,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др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</a:p>
          <a:p>
            <a:pPr marL="913765" lvl="1" indent="-329565">
              <a:lnSpc>
                <a:spcPct val="107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Вклад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партнёров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в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определении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приоритетов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для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РОП23</a:t>
            </a:r>
          </a:p>
          <a:p>
            <a:pPr marL="913765" lvl="1" indent="-329565">
              <a:lnSpc>
                <a:spcPct val="107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Достижение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alibri"/>
                <a:cs typeface="Calibri"/>
              </a:rPr>
              <a:t>консенсуса</a:t>
            </a:r>
          </a:p>
          <a:p>
            <a:pPr marL="0" indent="-213995">
              <a:lnSpc>
                <a:spcPct val="107000"/>
              </a:lnSpc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  <a:latin typeface="Calibri"/>
                <a:cs typeface="Calibri"/>
              </a:rPr>
              <a:t> 31 </a:t>
            </a:r>
            <a:r>
              <a:rPr lang="en-US" sz="2000" b="1" u="sng" dirty="0" err="1">
                <a:solidFill>
                  <a:srgbClr val="000000"/>
                </a:solidFill>
                <a:latin typeface="Calibri"/>
                <a:cs typeface="Calibri"/>
              </a:rPr>
              <a:t>марта</a:t>
            </a:r>
            <a:r>
              <a:rPr lang="en-US" sz="2000" b="1" u="sng" dirty="0">
                <a:solidFill>
                  <a:srgbClr val="000000"/>
                </a:solidFill>
                <a:latin typeface="Calibri"/>
                <a:cs typeface="Calibri"/>
              </a:rPr>
              <a:t> – 14 </a:t>
            </a:r>
            <a:r>
              <a:rPr lang="en-US" sz="2000" b="1" u="sng" dirty="0" err="1">
                <a:solidFill>
                  <a:srgbClr val="000000"/>
                </a:solidFill>
                <a:latin typeface="Calibri"/>
                <a:cs typeface="Calibri"/>
              </a:rPr>
              <a:t>апреля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2000" u="sng" dirty="0" err="1">
                <a:solidFill>
                  <a:srgbClr val="000000"/>
                </a:solidFill>
                <a:latin typeface="Calibri"/>
                <a:cs typeface="Calibri"/>
              </a:rPr>
              <a:t>страновое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dirty="0" err="1">
                <a:solidFill>
                  <a:srgbClr val="000000"/>
                </a:solidFill>
                <a:latin typeface="Calibri"/>
                <a:cs typeface="Calibri"/>
              </a:rPr>
              <a:t>планирование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и </a:t>
            </a:r>
            <a:r>
              <a:rPr lang="en-US" sz="2000" u="sng" dirty="0" err="1">
                <a:solidFill>
                  <a:srgbClr val="000000"/>
                </a:solidFill>
                <a:latin typeface="Calibri"/>
                <a:cs typeface="Calibri"/>
              </a:rPr>
              <a:t>работа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dirty="0" err="1">
                <a:solidFill>
                  <a:srgbClr val="000000"/>
                </a:solidFill>
                <a:latin typeface="Calibri"/>
                <a:cs typeface="Calibri"/>
              </a:rPr>
              <a:t>над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dirty="0" err="1">
                <a:solidFill>
                  <a:srgbClr val="000000"/>
                </a:solidFill>
                <a:latin typeface="Calibri"/>
                <a:cs typeface="Calibri"/>
              </a:rPr>
              <a:t>инструментами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 marL="0" indent="-213995">
              <a:lnSpc>
                <a:spcPct val="107000"/>
              </a:lnSpc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  <a:latin typeface="Calibri"/>
                <a:cs typeface="Calibri"/>
              </a:rPr>
              <a:t>~14 </a:t>
            </a:r>
            <a:r>
              <a:rPr lang="en-US" sz="2000" b="1" u="sng" dirty="0" err="1">
                <a:solidFill>
                  <a:srgbClr val="000000"/>
                </a:solidFill>
                <a:latin typeface="Calibri"/>
                <a:cs typeface="Calibri"/>
              </a:rPr>
              <a:t>апреля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2000" u="sng" dirty="0" err="1">
                <a:solidFill>
                  <a:srgbClr val="000000"/>
                </a:solidFill>
                <a:latin typeface="Calibri"/>
                <a:cs typeface="Calibri"/>
              </a:rPr>
              <a:t>предварительная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dirty="0" err="1">
                <a:solidFill>
                  <a:srgbClr val="000000"/>
                </a:solidFill>
                <a:latin typeface="Calibri"/>
                <a:cs typeface="Calibri"/>
              </a:rPr>
              <a:t>подача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dirty="0" err="1">
                <a:solidFill>
                  <a:srgbClr val="000000"/>
                </a:solidFill>
                <a:latin typeface="Calibri"/>
                <a:cs typeface="Calibri"/>
              </a:rPr>
              <a:t>инструментов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-213995">
              <a:lnSpc>
                <a:spcPct val="107000"/>
              </a:lnSpc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  <a:latin typeface="Calibri"/>
                <a:cs typeface="Calibri"/>
              </a:rPr>
              <a:t> 17-21 </a:t>
            </a:r>
            <a:r>
              <a:rPr lang="en-US" sz="2000" b="1" u="sng" err="1">
                <a:solidFill>
                  <a:srgbClr val="000000"/>
                </a:solidFill>
                <a:latin typeface="Calibri"/>
                <a:cs typeface="Calibri"/>
              </a:rPr>
              <a:t>апреля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страновые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команды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подают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презентацию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по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стратегии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 marL="0" indent="-213995">
              <a:lnSpc>
                <a:spcPct val="107000"/>
              </a:lnSpc>
              <a:spcBef>
                <a:spcPts val="0"/>
              </a:spcBef>
            </a:pPr>
            <a:r>
              <a:rPr lang="en-US" sz="2000" b="1" u="sng" dirty="0">
                <a:solidFill>
                  <a:srgbClr val="00B050"/>
                </a:solidFill>
                <a:latin typeface="Calibri"/>
                <a:cs typeface="Calibri"/>
              </a:rPr>
              <a:t> 24-28 </a:t>
            </a:r>
            <a:r>
              <a:rPr lang="en-US" sz="2000" b="1" u="sng" err="1">
                <a:solidFill>
                  <a:srgbClr val="00B050"/>
                </a:solidFill>
                <a:latin typeface="Calibri"/>
                <a:cs typeface="Calibri"/>
              </a:rPr>
              <a:t>апреля</a:t>
            </a:r>
            <a:r>
              <a:rPr lang="en-US" sz="2000" u="sng" dirty="0">
                <a:solidFill>
                  <a:srgbClr val="00B050"/>
                </a:solidFill>
                <a:latin typeface="Calibri"/>
                <a:cs typeface="Calibri"/>
              </a:rPr>
              <a:t>: </a:t>
            </a:r>
            <a:r>
              <a:rPr lang="en-US" sz="2000" u="sng" err="1">
                <a:solidFill>
                  <a:srgbClr val="00B050"/>
                </a:solidFill>
                <a:latin typeface="Calibri"/>
                <a:cs typeface="Calibri"/>
              </a:rPr>
              <a:t>Встреча</a:t>
            </a:r>
            <a:r>
              <a:rPr lang="en-US" sz="2000" u="sng" dirty="0">
                <a:solidFill>
                  <a:srgbClr val="00B050"/>
                </a:solidFill>
                <a:latin typeface="Calibri"/>
                <a:cs typeface="Calibri"/>
              </a:rPr>
              <a:t> с </a:t>
            </a:r>
            <a:r>
              <a:rPr lang="en-US" sz="2000" u="sng" err="1">
                <a:solidFill>
                  <a:srgbClr val="00B050"/>
                </a:solidFill>
                <a:latin typeface="Calibri"/>
                <a:cs typeface="Calibri"/>
              </a:rPr>
              <a:t>заинтересованными</a:t>
            </a:r>
            <a:r>
              <a:rPr lang="en-US" sz="2000" u="sng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B050"/>
                </a:solidFill>
                <a:latin typeface="Calibri"/>
                <a:cs typeface="Calibri"/>
              </a:rPr>
              <a:t>сторонами</a:t>
            </a:r>
            <a:r>
              <a:rPr lang="en-US" sz="2000" u="sng" dirty="0">
                <a:solidFill>
                  <a:srgbClr val="00B050"/>
                </a:solidFill>
                <a:latin typeface="Calibri"/>
                <a:cs typeface="Calibri"/>
              </a:rPr>
              <a:t> (</a:t>
            </a:r>
            <a:r>
              <a:rPr lang="en-US" sz="2000" u="sng" err="1">
                <a:solidFill>
                  <a:srgbClr val="00B050"/>
                </a:solidFill>
                <a:latin typeface="Calibri"/>
                <a:cs typeface="Calibri"/>
              </a:rPr>
              <a:t>виртуальный</a:t>
            </a:r>
            <a:r>
              <a:rPr lang="en-US" sz="2000" u="sng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B050"/>
                </a:solidFill>
                <a:latin typeface="Calibri"/>
                <a:cs typeface="Calibri"/>
              </a:rPr>
              <a:t>формат</a:t>
            </a:r>
            <a:r>
              <a:rPr lang="en-US" sz="2000" u="sng" dirty="0">
                <a:solidFill>
                  <a:srgbClr val="00B050"/>
                </a:solidFill>
                <a:latin typeface="Calibri"/>
                <a:cs typeface="Calibri"/>
              </a:rPr>
              <a:t>) и </a:t>
            </a:r>
            <a:r>
              <a:rPr lang="en-US" sz="2000" u="sng" err="1">
                <a:solidFill>
                  <a:srgbClr val="00B050"/>
                </a:solidFill>
                <a:latin typeface="Calibri"/>
                <a:cs typeface="Calibri"/>
              </a:rPr>
              <a:t>финализация</a:t>
            </a:r>
            <a:r>
              <a:rPr lang="en-US" sz="2000" u="sng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B050"/>
                </a:solidFill>
                <a:latin typeface="Calibri"/>
                <a:cs typeface="Calibri"/>
              </a:rPr>
              <a:t>стратегии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  </a:t>
            </a:r>
            <a:endParaRPr lang="en-US" sz="2000" dirty="0">
              <a:solidFill>
                <a:srgbClr val="00B050"/>
              </a:solidFill>
              <a:latin typeface="Calibri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 marL="0" indent="-213995">
              <a:lnSpc>
                <a:spcPct val="107000"/>
              </a:lnSpc>
              <a:spcBef>
                <a:spcPts val="0"/>
              </a:spcBef>
            </a:pPr>
            <a:r>
              <a:rPr lang="en-US" sz="2000" b="1" u="sng" dirty="0">
                <a:solidFill>
                  <a:srgbClr val="000000"/>
                </a:solidFill>
                <a:latin typeface="Calibri"/>
                <a:cs typeface="Calibri"/>
              </a:rPr>
              <a:t>~ 5 </a:t>
            </a:r>
            <a:r>
              <a:rPr lang="en-US" sz="2000" b="1" u="sng" err="1">
                <a:solidFill>
                  <a:srgbClr val="000000"/>
                </a:solidFill>
                <a:latin typeface="Calibri"/>
                <a:cs typeface="Calibri"/>
              </a:rPr>
              <a:t>мая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подача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финальной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версии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u="sng" err="1">
                <a:solidFill>
                  <a:srgbClr val="000000"/>
                </a:solidFill>
                <a:latin typeface="Calibri"/>
                <a:cs typeface="Calibri"/>
              </a:rPr>
              <a:t>инструментов</a:t>
            </a:r>
            <a:r>
              <a:rPr lang="en-US" sz="2000" u="sng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-213995"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-213995">
              <a:lnSpc>
                <a:spcPct val="107000"/>
              </a:lnSpc>
              <a:spcBef>
                <a:spcPts val="0"/>
              </a:spcBef>
            </a:pPr>
            <a:r>
              <a:rPr lang="en-US" sz="2000" b="1" u="sng" err="1">
                <a:solidFill>
                  <a:srgbClr val="00B050"/>
                </a:solidFill>
                <a:latin typeface="Calibri"/>
                <a:cs typeface="Calibri"/>
              </a:rPr>
              <a:t>Неделя</a:t>
            </a:r>
            <a:r>
              <a:rPr lang="en-US" sz="2000" b="1" u="sng" dirty="0">
                <a:solidFill>
                  <a:srgbClr val="00B050"/>
                </a:solidFill>
                <a:latin typeface="Calibri"/>
                <a:cs typeface="Calibri"/>
              </a:rPr>
              <a:t> с 22 </a:t>
            </a:r>
            <a:r>
              <a:rPr lang="en-US" sz="2000" b="1" u="sng" err="1">
                <a:solidFill>
                  <a:srgbClr val="00B050"/>
                </a:solidFill>
                <a:latin typeface="Calibri"/>
                <a:cs typeface="Calibri"/>
              </a:rPr>
              <a:t>мая</a:t>
            </a:r>
            <a:r>
              <a:rPr lang="en-US" sz="2000" u="sng" dirty="0">
                <a:solidFill>
                  <a:srgbClr val="00B050"/>
                </a:solidFill>
                <a:latin typeface="Calibri"/>
                <a:cs typeface="Calibri"/>
              </a:rPr>
              <a:t>: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  </a:t>
            </a:r>
            <a:r>
              <a:rPr lang="en-US" sz="2000" err="1">
                <a:solidFill>
                  <a:srgbClr val="00B050"/>
                </a:solidFill>
                <a:latin typeface="Calibri"/>
                <a:cs typeface="Calibri"/>
              </a:rPr>
              <a:t>Завершающая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 </a:t>
            </a:r>
            <a:r>
              <a:rPr lang="en-US" sz="2000" err="1">
                <a:solidFill>
                  <a:srgbClr val="00B050"/>
                </a:solidFill>
                <a:latin typeface="Calibri"/>
                <a:cs typeface="Calibri"/>
              </a:rPr>
              <a:t>встреча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00B050"/>
                </a:solidFill>
                <a:latin typeface="Calibri"/>
                <a:cs typeface="Calibri"/>
              </a:rPr>
              <a:t>по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00B050"/>
                </a:solidFill>
                <a:latin typeface="Calibri"/>
                <a:cs typeface="Calibri"/>
              </a:rPr>
              <a:t>одобрению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00B050"/>
                </a:solidFill>
                <a:latin typeface="Calibri"/>
                <a:cs typeface="Calibri"/>
              </a:rPr>
              <a:t>плана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РОП23 (</a:t>
            </a:r>
            <a:r>
              <a:rPr lang="en-US" sz="2000" err="1">
                <a:solidFill>
                  <a:srgbClr val="00B050"/>
                </a:solidFill>
                <a:latin typeface="Calibri"/>
                <a:cs typeface="Calibri"/>
              </a:rPr>
              <a:t>виртуальный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rgbClr val="00B050"/>
                </a:solidFill>
                <a:latin typeface="Calibri"/>
                <a:cs typeface="Calibri"/>
              </a:rPr>
              <a:t>формат</a:t>
            </a:r>
            <a:r>
              <a:rPr lang="en-US" sz="2000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" name="Google Shape;299;p53">
            <a:extLst>
              <a:ext uri="{FF2B5EF4-FFF2-40B4-BE49-F238E27FC236}">
                <a16:creationId xmlns:a16="http://schemas.microsoft.com/office/drawing/2014/main" id="{9E4E4FCB-32CF-2A92-4BE5-BFF0E04E78C6}"/>
              </a:ext>
            </a:extLst>
          </p:cNvPr>
          <p:cNvSpPr txBox="1">
            <a:spLocks noGrp="1"/>
          </p:cNvSpPr>
          <p:nvPr/>
        </p:nvSpPr>
        <p:spPr>
          <a:xfrm>
            <a:off x="1824907" y="160020"/>
            <a:ext cx="11688000" cy="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0798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7412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" sz="4000" err="1"/>
              <a:t>График</a:t>
            </a:r>
            <a:r>
              <a:rPr lang="en" sz="4000"/>
              <a:t> РОП23 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02627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A6F5D-BFAF-595F-2192-212C3A2E9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24" y="102147"/>
            <a:ext cx="12015909" cy="83511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Arial"/>
                <a:cs typeface="Arial"/>
              </a:rPr>
              <a:t>Согласие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приоритетным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пробелам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которые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необходимо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направить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усилия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для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достижения</a:t>
            </a:r>
            <a:r>
              <a:rPr lang="en-US" dirty="0">
                <a:latin typeface="Arial"/>
                <a:cs typeface="Arial"/>
              </a:rPr>
              <a:t> 95-95-95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47DEE2-963A-4B7B-4D85-CE0D16A57E26}"/>
              </a:ext>
            </a:extLst>
          </p:cNvPr>
          <p:cNvSpPr/>
          <p:nvPr/>
        </p:nvSpPr>
        <p:spPr>
          <a:xfrm>
            <a:off x="126460" y="1408303"/>
            <a:ext cx="2616740" cy="125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latin typeface="+mj-lt"/>
              </a:rPr>
              <a:t>Заполнение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пробелов</a:t>
            </a:r>
            <a:r>
              <a:rPr lang="en-US" b="1" dirty="0">
                <a:latin typeface="+mj-lt"/>
              </a:rPr>
              <a:t> в </a:t>
            </a:r>
            <a:r>
              <a:rPr lang="en-US" b="1" dirty="0" err="1">
                <a:latin typeface="+mj-lt"/>
              </a:rPr>
              <a:t>выявлении</a:t>
            </a:r>
            <a:r>
              <a:rPr lang="en-US" b="1" dirty="0">
                <a:latin typeface="+mj-lt"/>
              </a:rPr>
              <a:t> ВИЧ+ и </a:t>
            </a:r>
            <a:r>
              <a:rPr lang="en-US" b="1" dirty="0" err="1">
                <a:latin typeface="+mj-lt"/>
              </a:rPr>
              <a:t>связь</a:t>
            </a:r>
            <a:r>
              <a:rPr lang="en-US" b="1" dirty="0">
                <a:latin typeface="+mj-lt"/>
              </a:rPr>
              <a:t> с АРТ</a:t>
            </a:r>
          </a:p>
          <a:p>
            <a:pPr algn="ctr"/>
            <a:endParaRPr lang="en-US" sz="1400" b="1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AC241-31B3-30A4-8BF7-6681A1F99BF7}"/>
              </a:ext>
            </a:extLst>
          </p:cNvPr>
          <p:cNvSpPr/>
          <p:nvPr/>
        </p:nvSpPr>
        <p:spPr>
          <a:xfrm>
            <a:off x="126459" y="3050653"/>
            <a:ext cx="2616739" cy="125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 err="1">
                <a:latin typeface="+mj-lt"/>
                <a:cs typeface="Arial"/>
              </a:rPr>
              <a:t>Расширение</a:t>
            </a:r>
            <a:r>
              <a:rPr lang="en-US" sz="2000" b="1" dirty="0">
                <a:latin typeface="+mj-lt"/>
                <a:cs typeface="Arial"/>
              </a:rPr>
              <a:t> ДКП </a:t>
            </a:r>
            <a:r>
              <a:rPr lang="en-US" sz="2000" b="1" dirty="0" err="1">
                <a:latin typeface="+mj-lt"/>
                <a:cs typeface="Arial"/>
              </a:rPr>
              <a:t>на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национальном</a:t>
            </a:r>
            <a:r>
              <a:rPr lang="en-US" sz="2000" b="1" dirty="0">
                <a:latin typeface="+mj-lt"/>
                <a:cs typeface="Arial"/>
              </a:rPr>
              <a:t> </a:t>
            </a:r>
            <a:r>
              <a:rPr lang="en-US" sz="2000" b="1" dirty="0" err="1">
                <a:latin typeface="+mj-lt"/>
                <a:cs typeface="Arial"/>
              </a:rPr>
              <a:t>уровне</a:t>
            </a:r>
            <a:endParaRPr lang="en-US" sz="2000" b="1" dirty="0" err="1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7B0504-6E60-9CC1-A078-D91DD9F06FE0}"/>
              </a:ext>
            </a:extLst>
          </p:cNvPr>
          <p:cNvSpPr/>
          <p:nvPr/>
        </p:nvSpPr>
        <p:spPr>
          <a:xfrm>
            <a:off x="242796" y="4704193"/>
            <a:ext cx="2500402" cy="125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 err="1">
                <a:latin typeface="+mj-lt"/>
              </a:rPr>
              <a:t>Общая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ответственность</a:t>
            </a:r>
            <a:r>
              <a:rPr lang="en-US" sz="2000" b="1" dirty="0">
                <a:latin typeface="+mj-lt"/>
              </a:rPr>
              <a:t> и </a:t>
            </a:r>
            <a:r>
              <a:rPr lang="en-US" sz="2000" b="1" dirty="0" err="1">
                <a:latin typeface="+mj-lt"/>
              </a:rPr>
              <a:t>устойчивость</a:t>
            </a:r>
            <a:endParaRPr lang="en-US" sz="2000" b="1" dirty="0" err="1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4C3F4-0C6E-84B6-0216-EC3C5E4D9CAA}"/>
              </a:ext>
            </a:extLst>
          </p:cNvPr>
          <p:cNvSpPr txBox="1"/>
          <p:nvPr/>
        </p:nvSpPr>
        <p:spPr>
          <a:xfrm>
            <a:off x="2878412" y="1041320"/>
            <a:ext cx="9235850" cy="18062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defTabSz="800100">
              <a:buChar char="•"/>
            </a:pPr>
            <a:r>
              <a:rPr lang="en-US" sz="1600" b="1" dirty="0">
                <a:ea typeface="Times New Roman" panose="02020603050405020304" pitchFamily="18" charset="0"/>
                <a:cs typeface="Calibri"/>
              </a:rPr>
              <a:t>41% МСМ </a:t>
            </a:r>
            <a:r>
              <a:rPr lang="en-US" sz="1600" b="1" dirty="0" err="1">
                <a:ea typeface="Times New Roman" panose="02020603050405020304" pitchFamily="18" charset="0"/>
                <a:cs typeface="Calibri"/>
              </a:rPr>
              <a:t>знают</a:t>
            </a:r>
            <a:r>
              <a:rPr lang="en-US" sz="1600" b="1" dirty="0">
                <a:ea typeface="Times New Roman" panose="02020603050405020304" pitchFamily="18" charset="0"/>
                <a:cs typeface="Calibri"/>
              </a:rPr>
              <a:t> </a:t>
            </a:r>
            <a:r>
              <a:rPr lang="en-US" sz="1600" b="1" dirty="0" err="1">
                <a:ea typeface="Times New Roman" panose="02020603050405020304" pitchFamily="18" charset="0"/>
                <a:cs typeface="Calibri"/>
              </a:rPr>
              <a:t>свой</a:t>
            </a:r>
            <a:r>
              <a:rPr lang="en-US" sz="1600" b="1" dirty="0">
                <a:ea typeface="Times New Roman" panose="02020603050405020304" pitchFamily="18" charset="0"/>
                <a:cs typeface="Calibri"/>
              </a:rPr>
              <a:t> </a:t>
            </a:r>
            <a:r>
              <a:rPr lang="en-US" sz="1600" b="1" dirty="0" err="1">
                <a:ea typeface="Times New Roman" panose="02020603050405020304" pitchFamily="18" charset="0"/>
                <a:cs typeface="Calibri"/>
              </a:rPr>
              <a:t>статус</a:t>
            </a:r>
            <a:r>
              <a:rPr lang="en-US" sz="1600" b="1" dirty="0">
                <a:ea typeface="Times New Roman" panose="02020603050405020304" pitchFamily="18" charset="0"/>
                <a:cs typeface="Calibri"/>
              </a:rPr>
              <a:t> (БПИ, 2021)</a:t>
            </a:r>
          </a:p>
          <a:p>
            <a:pPr marL="228600" indent="-228600" defTabSz="800100">
              <a:buChar char="•"/>
            </a:pPr>
            <a:r>
              <a:rPr lang="en-US" sz="1600" b="1" dirty="0" err="1">
                <a:cs typeface="Calibri"/>
              </a:rPr>
              <a:t>Недостаточное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внедрение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самотестирования</a:t>
            </a:r>
            <a:r>
              <a:rPr lang="en-US" sz="1600" b="1" dirty="0">
                <a:cs typeface="Calibri"/>
              </a:rPr>
              <a:t> в </a:t>
            </a:r>
            <a:r>
              <a:rPr lang="en-US" sz="1600" b="1" dirty="0" err="1">
                <a:cs typeface="Calibri"/>
              </a:rPr>
              <a:t>стране</a:t>
            </a:r>
            <a:r>
              <a:rPr lang="en-US" sz="1600" b="1" dirty="0">
                <a:cs typeface="Calibri"/>
              </a:rPr>
              <a:t>: </a:t>
            </a:r>
          </a:p>
          <a:p>
            <a:pPr marL="685800" lvl="1" indent="-228600" defTabSz="800100">
              <a:buChar char="•"/>
            </a:pPr>
            <a:r>
              <a:rPr lang="en-US" sz="1600" b="1" dirty="0" err="1">
                <a:cs typeface="Calibri"/>
              </a:rPr>
              <a:t>Низкая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осведомленность</a:t>
            </a:r>
            <a:r>
              <a:rPr lang="en-US" sz="1600" b="1" dirty="0">
                <a:cs typeface="Calibri"/>
              </a:rPr>
              <a:t> и </a:t>
            </a:r>
            <a:r>
              <a:rPr lang="en-US" sz="1600" b="1" dirty="0" err="1">
                <a:cs typeface="Calibri"/>
              </a:rPr>
              <a:t>доступ</a:t>
            </a:r>
            <a:r>
              <a:rPr lang="en-US" sz="1600" b="1" dirty="0">
                <a:cs typeface="Calibri"/>
              </a:rPr>
              <a:t> к СТ </a:t>
            </a:r>
            <a:endParaRPr lang="en-US" dirty="0">
              <a:cs typeface="Arial"/>
            </a:endParaRPr>
          </a:p>
          <a:p>
            <a:pPr marL="685800" lvl="1" indent="-228600" defTabSz="800100">
              <a:buChar char="•"/>
            </a:pPr>
            <a:r>
              <a:rPr lang="en-US" sz="1600" b="1" dirty="0" err="1">
                <a:cs typeface="Calibri"/>
              </a:rPr>
              <a:t>Онлайн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платформы</a:t>
            </a:r>
            <a:r>
              <a:rPr lang="en-US" sz="1600" b="1" dirty="0">
                <a:cs typeface="Calibri"/>
              </a:rPr>
              <a:t> </a:t>
            </a:r>
            <a:r>
              <a:rPr lang="en-US" sz="1600" b="1" dirty="0" err="1">
                <a:cs typeface="Calibri"/>
              </a:rPr>
              <a:t>только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недавно</a:t>
            </a:r>
            <a:r>
              <a:rPr lang="en-US" sz="1600" b="1" dirty="0">
                <a:cs typeface="Calibri"/>
              </a:rPr>
              <a:t> </a:t>
            </a:r>
            <a:r>
              <a:rPr lang="en-US" sz="1600" b="1" dirty="0" err="1">
                <a:cs typeface="Calibri"/>
              </a:rPr>
              <a:t>внедрены</a:t>
            </a:r>
            <a:r>
              <a:rPr lang="en-US" sz="1600" b="1" dirty="0">
                <a:cs typeface="Calibri"/>
              </a:rPr>
              <a:t> и </a:t>
            </a:r>
            <a:r>
              <a:rPr lang="en-US" sz="1600" b="1" dirty="0" err="1">
                <a:cs typeface="Calibri"/>
              </a:rPr>
              <a:t>охватывают</a:t>
            </a:r>
            <a:r>
              <a:rPr lang="en-US" sz="1600" b="1" dirty="0">
                <a:cs typeface="Calibri"/>
              </a:rPr>
              <a:t> 2 </a:t>
            </a:r>
            <a:r>
              <a:rPr lang="en-US" sz="1600" b="1" dirty="0" err="1">
                <a:cs typeface="Calibri"/>
              </a:rPr>
              <a:t>города</a:t>
            </a:r>
            <a:r>
              <a:rPr lang="en-US" sz="1600" b="1" dirty="0">
                <a:cs typeface="Calibri"/>
              </a:rPr>
              <a:t>    </a:t>
            </a:r>
          </a:p>
          <a:p>
            <a:pPr marL="228600" indent="-228600" defTabSz="800100">
              <a:buChar char="•"/>
            </a:pPr>
            <a:r>
              <a:rPr lang="en-US" sz="1600" b="1" dirty="0" err="1">
                <a:cs typeface="Calibri"/>
              </a:rPr>
              <a:t>Ограниченный</a:t>
            </a:r>
            <a:r>
              <a:rPr lang="en-US" sz="1600" b="1" dirty="0">
                <a:cs typeface="Calibri"/>
              </a:rPr>
              <a:t> </a:t>
            </a:r>
            <a:r>
              <a:rPr lang="en-US" sz="1600" b="1" dirty="0" err="1">
                <a:cs typeface="Calibri"/>
              </a:rPr>
              <a:t>доступ</a:t>
            </a:r>
            <a:r>
              <a:rPr lang="en-US" sz="1600" b="1" dirty="0">
                <a:cs typeface="Calibri"/>
              </a:rPr>
              <a:t> к </a:t>
            </a:r>
            <a:r>
              <a:rPr lang="en-US" sz="1600" b="1" dirty="0" err="1">
                <a:cs typeface="Calibri"/>
              </a:rPr>
              <a:t>молодым</a:t>
            </a:r>
            <a:r>
              <a:rPr lang="en-US" sz="1600" b="1" dirty="0">
                <a:cs typeface="Calibri"/>
              </a:rPr>
              <a:t> ЛУИН </a:t>
            </a:r>
            <a:endParaRPr lang="en-US" sz="1600" b="1" dirty="0">
              <a:cs typeface="Arial"/>
            </a:endParaRPr>
          </a:p>
          <a:p>
            <a:pPr marL="228600" indent="-228600" defTabSz="800100">
              <a:buChar char="•"/>
            </a:pPr>
            <a:r>
              <a:rPr lang="en-US" sz="1600" b="1" dirty="0">
                <a:cs typeface="Calibri"/>
              </a:rPr>
              <a:t>30-40% </a:t>
            </a:r>
            <a:r>
              <a:rPr lang="en-US" sz="1600" b="1" dirty="0" err="1">
                <a:cs typeface="Calibri"/>
              </a:rPr>
              <a:t>вновь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выявленные</a:t>
            </a:r>
            <a:r>
              <a:rPr lang="en-US" sz="1600" b="1" dirty="0">
                <a:cs typeface="Calibri"/>
              </a:rPr>
              <a:t> ЛЖВ в </a:t>
            </a:r>
            <a:r>
              <a:rPr lang="en-US" sz="1600" b="1" dirty="0" err="1">
                <a:cs typeface="Calibri"/>
              </a:rPr>
              <a:t>продвинутой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стадии</a:t>
            </a:r>
            <a:r>
              <a:rPr lang="en-US" sz="1600" b="1" dirty="0">
                <a:cs typeface="Calibri"/>
              </a:rPr>
              <a:t> </a:t>
            </a:r>
          </a:p>
          <a:p>
            <a:pPr marL="228600" indent="-228600" defTabSz="800100">
              <a:buChar char="•"/>
            </a:pPr>
            <a:r>
              <a:rPr lang="en-US" sz="1600" b="1" dirty="0">
                <a:cs typeface="Arial"/>
              </a:rPr>
              <a:t>39% </a:t>
            </a:r>
            <a:r>
              <a:rPr lang="en-US" sz="1600" b="1" dirty="0" err="1">
                <a:cs typeface="Arial"/>
              </a:rPr>
              <a:t>начало</a:t>
            </a:r>
            <a:r>
              <a:rPr lang="en-US" sz="1600" b="1" dirty="0">
                <a:cs typeface="Arial"/>
              </a:rPr>
              <a:t> АРТ в </a:t>
            </a:r>
            <a:r>
              <a:rPr lang="en-US" sz="1600" b="1" dirty="0" err="1">
                <a:cs typeface="Arial"/>
              </a:rPr>
              <a:t>день</a:t>
            </a:r>
            <a:r>
              <a:rPr lang="en-US" sz="1600" b="1" dirty="0">
                <a:cs typeface="Arial"/>
              </a:rPr>
              <a:t> </a:t>
            </a:r>
            <a:r>
              <a:rPr lang="en-US" sz="1600" b="1" dirty="0" err="1">
                <a:cs typeface="Arial"/>
              </a:rPr>
              <a:t>постановки</a:t>
            </a:r>
            <a:r>
              <a:rPr lang="en-US" sz="1600" b="1" dirty="0">
                <a:cs typeface="Arial"/>
              </a:rPr>
              <a:t> </a:t>
            </a:r>
            <a:r>
              <a:rPr lang="en-US" sz="1600" b="1" dirty="0" err="1">
                <a:cs typeface="Arial"/>
              </a:rPr>
              <a:t>диагноза</a:t>
            </a:r>
            <a:r>
              <a:rPr lang="en-US" sz="1600" b="1" dirty="0">
                <a:cs typeface="Arial"/>
              </a:rPr>
              <a:t> 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E702E3-88A3-260B-C52F-CF5476EDCCB2}"/>
              </a:ext>
            </a:extLst>
          </p:cNvPr>
          <p:cNvCxnSpPr>
            <a:cxnSpLocks/>
          </p:cNvCxnSpPr>
          <p:nvPr/>
        </p:nvCxnSpPr>
        <p:spPr>
          <a:xfrm>
            <a:off x="2748931" y="2938717"/>
            <a:ext cx="551118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95BD70-D056-456A-F6FA-574227312F5A}"/>
              </a:ext>
            </a:extLst>
          </p:cNvPr>
          <p:cNvCxnSpPr>
            <a:cxnSpLocks/>
          </p:cNvCxnSpPr>
          <p:nvPr/>
        </p:nvCxnSpPr>
        <p:spPr>
          <a:xfrm>
            <a:off x="3135453" y="4504366"/>
            <a:ext cx="551118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0D71B3-30D3-4A01-76DA-0D7FF127F0F2}"/>
              </a:ext>
            </a:extLst>
          </p:cNvPr>
          <p:cNvSpPr txBox="1"/>
          <p:nvPr/>
        </p:nvSpPr>
        <p:spPr>
          <a:xfrm>
            <a:off x="3051506" y="3045385"/>
            <a:ext cx="919817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cs typeface="Arial"/>
              </a:rPr>
              <a:t>Низкая</a:t>
            </a:r>
            <a:r>
              <a:rPr lang="en-US" sz="1600" b="1" dirty="0">
                <a:latin typeface="+mj-lt"/>
                <a:cs typeface="Arial"/>
              </a:rPr>
              <a:t> </a:t>
            </a:r>
            <a:r>
              <a:rPr lang="en-US" sz="1600" b="1" dirty="0" err="1">
                <a:latin typeface="+mj-lt"/>
                <a:cs typeface="Arial"/>
              </a:rPr>
              <a:t>осведомленность</a:t>
            </a:r>
            <a:r>
              <a:rPr lang="en-US" sz="1600" b="1" dirty="0">
                <a:latin typeface="+mj-lt"/>
                <a:cs typeface="Arial"/>
              </a:rPr>
              <a:t> о ДКП </a:t>
            </a:r>
            <a:r>
              <a:rPr lang="en-US" sz="1600" b="1" dirty="0" err="1">
                <a:latin typeface="+mj-lt"/>
                <a:cs typeface="Arial"/>
              </a:rPr>
              <a:t>среди</a:t>
            </a:r>
            <a:r>
              <a:rPr lang="en-US" sz="1600" b="1" dirty="0">
                <a:latin typeface="+mj-lt"/>
                <a:cs typeface="Arial"/>
              </a:rPr>
              <a:t> КН и </a:t>
            </a:r>
            <a:r>
              <a:rPr lang="en-US" sz="1600" b="1" dirty="0" err="1">
                <a:latin typeface="+mj-lt"/>
                <a:cs typeface="Arial"/>
              </a:rPr>
              <a:t>медработников</a:t>
            </a:r>
            <a:endParaRPr lang="en-US" dirty="0" err="1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cs typeface="Arial"/>
              </a:rPr>
              <a:t>Низкое</a:t>
            </a:r>
            <a:r>
              <a:rPr lang="en-US" sz="1600" b="1" dirty="0">
                <a:latin typeface="+mj-lt"/>
                <a:cs typeface="Arial"/>
              </a:rPr>
              <a:t> </a:t>
            </a:r>
            <a:r>
              <a:rPr lang="en-US" sz="1600" b="1" dirty="0" err="1">
                <a:latin typeface="+mj-lt"/>
                <a:cs typeface="Arial"/>
              </a:rPr>
              <a:t>пользование</a:t>
            </a:r>
            <a:r>
              <a:rPr lang="en-US" sz="1600" b="1" dirty="0">
                <a:latin typeface="+mj-lt"/>
                <a:cs typeface="Arial"/>
              </a:rPr>
              <a:t> </a:t>
            </a:r>
            <a:r>
              <a:rPr lang="en-US" sz="1600" b="1" dirty="0" err="1">
                <a:latin typeface="+mj-lt"/>
                <a:cs typeface="Arial"/>
              </a:rPr>
              <a:t>услугами</a:t>
            </a:r>
            <a:r>
              <a:rPr lang="en-US" sz="1600" b="1" dirty="0">
                <a:latin typeface="+mj-lt"/>
                <a:cs typeface="Arial"/>
              </a:rPr>
              <a:t> ДКП </a:t>
            </a:r>
            <a:r>
              <a:rPr lang="en-US" sz="1600" b="1" dirty="0" err="1">
                <a:latin typeface="+mj-lt"/>
                <a:cs typeface="Arial"/>
              </a:rPr>
              <a:t>среди</a:t>
            </a:r>
            <a:r>
              <a:rPr lang="en-US" sz="1600" b="1" dirty="0">
                <a:latin typeface="+mj-lt"/>
                <a:cs typeface="Arial"/>
              </a:rPr>
              <a:t> КН</a:t>
            </a: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cs typeface="Arial"/>
              </a:rPr>
              <a:t>Слабое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создание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спроса</a:t>
            </a:r>
            <a:r>
              <a:rPr lang="en-US" sz="1600" b="1" dirty="0">
                <a:latin typeface="+mj-lt"/>
                <a:cs typeface="Arial"/>
              </a:rPr>
              <a:t> </a:t>
            </a:r>
            <a:r>
              <a:rPr lang="en-US" sz="1600" b="1" dirty="0" err="1">
                <a:latin typeface="+mj-lt"/>
                <a:cs typeface="Arial"/>
              </a:rPr>
              <a:t>на</a:t>
            </a:r>
            <a:r>
              <a:rPr lang="en-US" sz="1600" b="1" dirty="0">
                <a:latin typeface="+mj-lt"/>
                <a:cs typeface="Arial"/>
              </a:rPr>
              <a:t> ДКП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cs typeface="Arial"/>
              </a:rPr>
              <a:t>Недостаточное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перенаправление</a:t>
            </a:r>
            <a:r>
              <a:rPr lang="en-US" sz="1600" b="1" dirty="0">
                <a:latin typeface="+mj-lt"/>
                <a:cs typeface="Arial"/>
              </a:rPr>
              <a:t> ВИЧ(-) </a:t>
            </a:r>
            <a:r>
              <a:rPr lang="en-US" sz="1600" b="1" dirty="0" err="1">
                <a:latin typeface="+mj-lt"/>
                <a:cs typeface="Arial"/>
              </a:rPr>
              <a:t>на</a:t>
            </a:r>
            <a:r>
              <a:rPr lang="en-US" sz="1600" b="1" dirty="0">
                <a:latin typeface="+mj-lt"/>
                <a:cs typeface="Arial"/>
              </a:rPr>
              <a:t> ДКП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cs typeface="Arial"/>
              </a:rPr>
              <a:t>Недостаточный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доступ</a:t>
            </a:r>
            <a:r>
              <a:rPr lang="en-US" sz="1600" b="1" dirty="0">
                <a:latin typeface="+mj-lt"/>
                <a:cs typeface="Arial"/>
              </a:rPr>
              <a:t> к ДКП </a:t>
            </a:r>
            <a:r>
              <a:rPr lang="en-US" sz="1600" b="1" dirty="0" err="1">
                <a:latin typeface="+mj-lt"/>
                <a:cs typeface="Arial"/>
              </a:rPr>
              <a:t>на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уровне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сообществ</a:t>
            </a:r>
            <a:r>
              <a:rPr lang="en-US" sz="1600" b="1" dirty="0">
                <a:latin typeface="+mj-lt"/>
                <a:cs typeface="Arial"/>
              </a:rPr>
              <a:t>  </a:t>
            </a:r>
          </a:p>
          <a:p>
            <a:endParaRPr lang="en-US" sz="1600" b="1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>
              <a:latin typeface="+mj-lt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8BB38-F0C7-3789-4F6A-E5B9BFC586FE}"/>
              </a:ext>
            </a:extLst>
          </p:cNvPr>
          <p:cNvSpPr txBox="1"/>
          <p:nvPr/>
        </p:nvSpPr>
        <p:spPr>
          <a:xfrm>
            <a:off x="3045839" y="4704193"/>
            <a:ext cx="890556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</a:rPr>
              <a:t>Недостаточное</a:t>
            </a:r>
            <a:r>
              <a:rPr lang="en-US" sz="1600" b="1" dirty="0">
                <a:latin typeface="+mj-lt"/>
              </a:rPr>
              <a:t> </a:t>
            </a:r>
            <a:r>
              <a:rPr lang="en-US" sz="1600" b="1" dirty="0" err="1">
                <a:latin typeface="+mj-lt"/>
              </a:rPr>
              <a:t>госфинансирование</a:t>
            </a:r>
            <a:r>
              <a:rPr lang="en-US" sz="1600" b="1" dirty="0">
                <a:latin typeface="+mj-lt"/>
              </a:rPr>
              <a:t> ВИЧ-</a:t>
            </a:r>
            <a:r>
              <a:rPr lang="en-US" sz="1600" b="1" dirty="0" err="1">
                <a:latin typeface="+mj-lt"/>
              </a:rPr>
              <a:t>профилактических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услуг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особенно</a:t>
            </a:r>
            <a:r>
              <a:rPr lang="en-US" sz="1600" b="1" dirty="0">
                <a:latin typeface="+mj-lt"/>
              </a:rPr>
              <a:t> </a:t>
            </a:r>
            <a:r>
              <a:rPr lang="en-US" sz="1600" b="1" dirty="0" err="1">
                <a:latin typeface="+mj-lt"/>
              </a:rPr>
              <a:t>программ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снижениея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вреда</a:t>
            </a:r>
            <a:endParaRPr lang="en-US" dirty="0" err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</a:rPr>
              <a:t>Высокая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текучесть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кадров</a:t>
            </a:r>
            <a:r>
              <a:rPr lang="en-US" sz="1600" b="1" dirty="0">
                <a:latin typeface="+mj-lt"/>
              </a:rPr>
              <a:t> </a:t>
            </a:r>
            <a:r>
              <a:rPr lang="en-US" sz="1600" b="1" dirty="0" err="1">
                <a:latin typeface="+mj-lt"/>
              </a:rPr>
              <a:t>среди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ключевых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лиц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определяющих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политику</a:t>
            </a:r>
            <a:r>
              <a:rPr lang="en-US" sz="1600" b="1" dirty="0">
                <a:latin typeface="+mj-lt"/>
              </a:rPr>
              <a:t>, в </a:t>
            </a:r>
            <a:r>
              <a:rPr lang="en-US" sz="1600" b="1" dirty="0" err="1">
                <a:latin typeface="+mj-lt"/>
              </a:rPr>
              <a:t>Минздраве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cs typeface="Arial"/>
              </a:rPr>
              <a:t>Отсутствие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аккредитации</a:t>
            </a:r>
            <a:r>
              <a:rPr lang="en-US" sz="1600" b="1" dirty="0">
                <a:latin typeface="+mj-lt"/>
                <a:cs typeface="Arial"/>
              </a:rPr>
              <a:t> НПО </a:t>
            </a:r>
            <a:r>
              <a:rPr lang="en-US" sz="1600" b="1" dirty="0" err="1">
                <a:latin typeface="+mj-lt"/>
                <a:cs typeface="Arial"/>
              </a:rPr>
              <a:t>на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предоставление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медицинских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услуг</a:t>
            </a:r>
            <a:r>
              <a:rPr lang="en-US" sz="1600" b="1" dirty="0">
                <a:latin typeface="+mj-lt"/>
                <a:cs typeface="Arial"/>
              </a:rPr>
              <a:t> в </a:t>
            </a:r>
            <a:r>
              <a:rPr lang="en-US" sz="1600" b="1" dirty="0" err="1">
                <a:latin typeface="+mj-lt"/>
                <a:cs typeface="Arial"/>
              </a:rPr>
              <a:t>связи</a:t>
            </a:r>
            <a:r>
              <a:rPr lang="en-US" sz="1600" b="1" dirty="0">
                <a:latin typeface="+mj-lt"/>
                <a:cs typeface="Arial"/>
              </a:rPr>
              <a:t> с ВИЧ (ДКП, ИППП, СРЗ)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j-lt"/>
                <a:cs typeface="Arial"/>
              </a:rPr>
              <a:t>Политическая</a:t>
            </a:r>
            <a:r>
              <a:rPr lang="en-US" sz="1600" b="1" dirty="0">
                <a:latin typeface="+mj-lt"/>
                <a:cs typeface="Arial"/>
              </a:rPr>
              <a:t> </a:t>
            </a:r>
            <a:r>
              <a:rPr lang="en-US" sz="1600" b="1" dirty="0" err="1">
                <a:latin typeface="+mj-lt"/>
                <a:cs typeface="Arial"/>
              </a:rPr>
              <a:t>нестабильность</a:t>
            </a:r>
            <a:r>
              <a:rPr lang="en-US" sz="1600" b="1" dirty="0">
                <a:latin typeface="+mj-lt"/>
                <a:cs typeface="Arial"/>
              </a:rPr>
              <a:t> в </a:t>
            </a:r>
            <a:r>
              <a:rPr lang="en-US" sz="1600" b="1" dirty="0" err="1">
                <a:latin typeface="+mj-lt"/>
                <a:cs typeface="Arial"/>
              </a:rPr>
              <a:t>стране</a:t>
            </a:r>
            <a:r>
              <a:rPr lang="en-US" sz="1600" b="1" dirty="0">
                <a:latin typeface="+mj-lt"/>
                <a:cs typeface="Arial"/>
              </a:rPr>
              <a:t> 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4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ADB3BF-37E9-D57C-CB6F-23871543E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" y="44274"/>
            <a:ext cx="12189528" cy="892986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Приоритетные</a:t>
            </a:r>
            <a:r>
              <a:rPr lang="en-US" sz="2800" dirty="0">
                <a:latin typeface="Arial"/>
                <a:cs typeface="Arial"/>
              </a:rPr>
              <a:t> </a:t>
            </a:r>
            <a:r>
              <a:rPr lang="en-US" sz="2800" dirty="0" err="1">
                <a:latin typeface="Arial"/>
                <a:cs typeface="Arial"/>
              </a:rPr>
              <a:t>програмные</a:t>
            </a:r>
            <a:r>
              <a:rPr lang="en-US" sz="2800" dirty="0">
                <a:latin typeface="Arial"/>
                <a:cs typeface="Arial"/>
              </a:rPr>
              <a:t> </a:t>
            </a:r>
            <a:r>
              <a:rPr lang="en-US" sz="2800" dirty="0" err="1">
                <a:latin typeface="Arial"/>
                <a:cs typeface="Arial"/>
              </a:rPr>
              <a:t>направления</a:t>
            </a:r>
            <a:r>
              <a:rPr lang="en-US" sz="2800" dirty="0">
                <a:latin typeface="Arial"/>
                <a:cs typeface="Arial"/>
              </a:rPr>
              <a:t> </a:t>
            </a:r>
            <a:r>
              <a:rPr lang="en-US" sz="2800" dirty="0" err="1">
                <a:latin typeface="Arial"/>
                <a:cs typeface="Arial"/>
              </a:rPr>
              <a:t>для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достижения</a:t>
            </a:r>
            <a:r>
              <a:rPr lang="en-US" sz="2800" dirty="0">
                <a:latin typeface="Arial"/>
                <a:cs typeface="Arial"/>
              </a:rPr>
              <a:t>  </a:t>
            </a:r>
            <a:r>
              <a:rPr lang="en-US" sz="2800" b="1" dirty="0">
                <a:latin typeface="Arial"/>
                <a:cs typeface="Arial"/>
              </a:rPr>
              <a:t>95-95-95</a:t>
            </a: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829A9-99AD-A81D-67C6-FEAB14C521B3}"/>
              </a:ext>
            </a:extLst>
          </p:cNvPr>
          <p:cNvSpPr/>
          <p:nvPr/>
        </p:nvSpPr>
        <p:spPr>
          <a:xfrm>
            <a:off x="-985" y="1077848"/>
            <a:ext cx="4058852" cy="69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/>
          </a:p>
          <a:p>
            <a:pPr algn="ctr"/>
            <a:r>
              <a:rPr lang="ru-RU" sz="1600" b="1" dirty="0"/>
              <a:t>Заполнение пробелов в выявлении случаев заболевания и связи с АРТ</a:t>
            </a:r>
            <a:endParaRPr lang="en-US" sz="1600" b="1">
              <a:cs typeface="Arial"/>
            </a:endParaRPr>
          </a:p>
          <a:p>
            <a:pPr algn="ctr"/>
            <a:endParaRPr lang="en-US" sz="2000" b="1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E74A1-765C-EB49-A2C2-F21CC3B07DF7}"/>
              </a:ext>
            </a:extLst>
          </p:cNvPr>
          <p:cNvSpPr txBox="1"/>
          <p:nvPr/>
        </p:nvSpPr>
        <p:spPr>
          <a:xfrm>
            <a:off x="-4989" y="1772670"/>
            <a:ext cx="4236475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+mn-ea"/>
                <a:cs typeface="+mn-cs"/>
              </a:rPr>
              <a:t>Масштабирование самотестирования на ВИЧ для выявления случаев заболевания</a:t>
            </a:r>
            <a:endParaRPr lang="ru-RU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+mn-ea"/>
                <a:cs typeface="+mn-cs"/>
              </a:rPr>
              <a:t>Применять стратегию «Нейтральный статус» и расширять доступ к СТТ и профилактическим услугам для КГН</a:t>
            </a:r>
            <a:endParaRPr lang="en-US" sz="16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Расширить инновационные методы выявления случаев заболевания по всей стране, привлекая другие ресурсы (н-р, GF).</a:t>
            </a:r>
            <a:endParaRPr lang="en-US" sz="16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+mn-ea"/>
                <a:cs typeface="+mn-cs"/>
              </a:rPr>
              <a:t>Улучшить связь и инициацию АРТ, в т.ч. </a:t>
            </a:r>
            <a:r>
              <a:rPr lang="ru-RU" sz="1600" dirty="0"/>
              <a:t>назначение АРТ в день диагностики</a:t>
            </a:r>
            <a:endParaRPr lang="ru-RU" sz="16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+mn-ea"/>
                <a:cs typeface="+mn-cs"/>
              </a:rPr>
              <a:t>Поддерживать повторное обращение в службы лечения ВИЧ</a:t>
            </a:r>
            <a:r>
              <a:rPr lang="ru-RU" sz="1600" dirty="0"/>
              <a:t> "потерянных" ЛЖВ </a:t>
            </a:r>
            <a:endParaRPr lang="ru-RU" sz="1600" dirty="0"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05184B-8E9A-E4CD-4534-1DA8786B0F8E}"/>
              </a:ext>
            </a:extLst>
          </p:cNvPr>
          <p:cNvSpPr/>
          <p:nvPr/>
        </p:nvSpPr>
        <p:spPr>
          <a:xfrm>
            <a:off x="4242204" y="1077847"/>
            <a:ext cx="3788777" cy="69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latin typeface="+mj-lt"/>
                <a:cs typeface="Arial"/>
              </a:rPr>
              <a:t>Активное расширение масштабов ДКП по всей стране</a:t>
            </a:r>
            <a:endParaRPr lang="en-US" sz="1600" b="1"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6191E7-5F24-7D96-FEB2-94B7B2A77ED0}"/>
              </a:ext>
            </a:extLst>
          </p:cNvPr>
          <p:cNvSpPr/>
          <p:nvPr/>
        </p:nvSpPr>
        <p:spPr>
          <a:xfrm>
            <a:off x="8253901" y="1077847"/>
            <a:ext cx="3846651" cy="69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600" b="1" dirty="0">
              <a:latin typeface="+mj-lt"/>
            </a:endParaRPr>
          </a:p>
          <a:p>
            <a:pPr algn="ctr"/>
            <a:r>
              <a:rPr lang="ru-RU" sz="1600" b="1" dirty="0">
                <a:latin typeface="+mj-lt"/>
              </a:rPr>
              <a:t>Ответственность и устойчивость</a:t>
            </a:r>
            <a:endParaRPr lang="ru-RU" dirty="0"/>
          </a:p>
          <a:p>
            <a:pPr algn="ctr"/>
            <a:r>
              <a:rPr lang="en-US" sz="1600" b="1" dirty="0">
                <a:cs typeface="Arial"/>
              </a:rPr>
              <a:t>(Ownership and Sustainability)</a:t>
            </a:r>
            <a:endParaRPr lang="ru-RU" sz="1600" dirty="0">
              <a:ea typeface="+mn-lt"/>
              <a:cs typeface="+mn-lt"/>
            </a:endParaRPr>
          </a:p>
          <a:p>
            <a:pPr algn="ctr"/>
            <a:endParaRPr lang="ru-RU" sz="1600" b="1" dirty="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91136-0376-31D6-86DA-E56ED1092998}"/>
              </a:ext>
            </a:extLst>
          </p:cNvPr>
          <p:cNvSpPr txBox="1"/>
          <p:nvPr/>
        </p:nvSpPr>
        <p:spPr>
          <a:xfrm>
            <a:off x="4329215" y="1767887"/>
            <a:ext cx="3637844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ru-RU" sz="1600" i="0" err="1">
                <a:latin typeface="+mn-lt"/>
              </a:rPr>
              <a:t>Статусно</a:t>
            </a:r>
            <a:r>
              <a:rPr lang="ru-RU" sz="1600" i="0" dirty="0">
                <a:latin typeface="+mn-lt"/>
              </a:rPr>
              <a:t>-нейтральный подход – связь ВИЧ(-) с ДКП</a:t>
            </a:r>
            <a:endParaRPr lang="en-US" sz="1600" i="0" dirty="0">
              <a:latin typeface="+mn-lt"/>
              <a:cs typeface="Arial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ru-RU" sz="1600" i="0" dirty="0">
                <a:latin typeface="+mn-lt"/>
              </a:rPr>
              <a:t>Повышение спроса, т. е. «</a:t>
            </a:r>
            <a:r>
              <a:rPr lang="ru-RU" sz="1600" i="0" err="1">
                <a:latin typeface="+mn-lt"/>
              </a:rPr>
              <a:t>демедикализация</a:t>
            </a:r>
            <a:r>
              <a:rPr lang="ru-RU" sz="1600" i="0" dirty="0">
                <a:latin typeface="+mn-lt"/>
              </a:rPr>
              <a:t>»</a:t>
            </a:r>
            <a:endParaRPr lang="ru-RU" sz="1600" i="0" dirty="0">
              <a:latin typeface="+mn-lt"/>
              <a:cs typeface="Arial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ru-RU" sz="1600" i="0" dirty="0">
                <a:latin typeface="+mn-lt"/>
              </a:rPr>
              <a:t>Повышение осведомленности о ДКП среди медработников по всей стране</a:t>
            </a:r>
            <a:endParaRPr lang="ru-RU" sz="1600" i="0" dirty="0">
              <a:latin typeface="+mn-lt"/>
              <a:cs typeface="Arial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ru-RU" sz="1600" i="0" dirty="0">
                <a:latin typeface="+mn-lt"/>
              </a:rPr>
              <a:t>Интеграция ДКП в существующие профилактические программы, </a:t>
            </a:r>
            <a:r>
              <a:rPr lang="ru-RU" sz="1600" dirty="0"/>
              <a:t>н-р, ПТМ</a:t>
            </a:r>
            <a:r>
              <a:rPr lang="ru-RU" sz="1600" i="0" dirty="0">
                <a:latin typeface="+mn-lt"/>
              </a:rPr>
              <a:t> и гепатиты и другие программы (ИППП, СРЗ и т. д.)</a:t>
            </a:r>
            <a:endParaRPr lang="ru-RU" sz="1600" i="0" dirty="0">
              <a:latin typeface="+mn-lt"/>
              <a:cs typeface="Arial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ru-RU" sz="1600" i="0" dirty="0">
                <a:latin typeface="+mn-lt"/>
              </a:rPr>
              <a:t>Раздача </a:t>
            </a:r>
            <a:r>
              <a:rPr lang="ru-RU" sz="1600" i="0" err="1">
                <a:latin typeface="+mn-lt"/>
              </a:rPr>
              <a:t>PrEP</a:t>
            </a:r>
            <a:r>
              <a:rPr lang="ru-RU" sz="1600" i="0" dirty="0">
                <a:latin typeface="+mn-lt"/>
              </a:rPr>
              <a:t> на местном уровне и расширение гибридной модели (начало тестирования)</a:t>
            </a:r>
            <a:endParaRPr lang="en-US" sz="1600" i="0" dirty="0">
              <a:latin typeface="+mn-lt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90380-E0B2-A37A-B57B-4A534000BD2E}"/>
              </a:ext>
            </a:extLst>
          </p:cNvPr>
          <p:cNvSpPr txBox="1"/>
          <p:nvPr/>
        </p:nvSpPr>
        <p:spPr>
          <a:xfrm>
            <a:off x="8251110" y="1806470"/>
            <a:ext cx="3796487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/>
              <a:t>Поддерживать лидерство сообщества посредством внедрения CLM и включения его рекомендаций в действия.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/>
              <a:t>Социальный заказ, Дорожная карта устойчивого развития. Интеграция в ФОМС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/>
              <a:t>Инновационные финансовые решения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/>
              <a:t>Локализация</a:t>
            </a:r>
            <a:endParaRPr lang="en-US" sz="160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>
              <a:latin typeface="+mj-lt"/>
              <a:cs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041DA0-1FC4-DCE2-3839-5B76FC22A3B6}"/>
              </a:ext>
            </a:extLst>
          </p:cNvPr>
          <p:cNvCxnSpPr>
            <a:cxnSpLocks/>
          </p:cNvCxnSpPr>
          <p:nvPr/>
        </p:nvCxnSpPr>
        <p:spPr>
          <a:xfrm flipH="1">
            <a:off x="4068147" y="2306690"/>
            <a:ext cx="0" cy="268518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0D590F-48C7-6145-F192-07BA1A657092}"/>
              </a:ext>
            </a:extLst>
          </p:cNvPr>
          <p:cNvCxnSpPr>
            <a:cxnSpLocks/>
          </p:cNvCxnSpPr>
          <p:nvPr/>
        </p:nvCxnSpPr>
        <p:spPr>
          <a:xfrm flipH="1">
            <a:off x="8080310" y="2306690"/>
            <a:ext cx="0" cy="268518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E7113E-8AF3-7CE9-45DD-0A425F7FC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Arial"/>
                <a:cs typeface="Arial"/>
              </a:rPr>
              <a:t>План сотрудничества между партнёрами - государственные, сообщества,</a:t>
            </a:r>
            <a:endParaRPr lang="en-US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гражданский сектор - на дальнейший период 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совместного планирования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5980DE1-1266-2ABC-5CCA-3BE15FB148DF}"/>
              </a:ext>
            </a:extLst>
          </p:cNvPr>
          <p:cNvSpPr/>
          <p:nvPr/>
        </p:nvSpPr>
        <p:spPr>
          <a:xfrm>
            <a:off x="4362530" y="3267893"/>
            <a:ext cx="7533999" cy="81689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3101A-D2EF-E1A2-8A37-2072CEB256E3}"/>
              </a:ext>
            </a:extLst>
          </p:cNvPr>
          <p:cNvSpPr txBox="1"/>
          <p:nvPr/>
        </p:nvSpPr>
        <p:spPr>
          <a:xfrm>
            <a:off x="4172871" y="3964457"/>
            <a:ext cx="8242670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2"/>
                </a:solidFill>
                <a:latin typeface="+mj-lt"/>
              </a:rPr>
              <a:t>План по вовлечению сообществ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Мнение организаций под лидерством сообществ будет приоритетным во время планирования внутри страны</a:t>
            </a:r>
            <a:endParaRPr lang="ru-RU" dirty="0">
              <a:latin typeface="+mj-lt"/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rial"/>
              </a:rPr>
              <a:t>Данные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полученные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через</a:t>
            </a:r>
            <a:r>
              <a:rPr lang="en-US" dirty="0">
                <a:latin typeface="+mj-lt"/>
                <a:cs typeface="Arial"/>
              </a:rPr>
              <a:t> CLM </a:t>
            </a:r>
            <a:r>
              <a:rPr lang="en-US" dirty="0" err="1">
                <a:latin typeface="+mj-lt"/>
                <a:cs typeface="Arial"/>
              </a:rPr>
              <a:t>будут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являться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основополагающими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для</a:t>
            </a:r>
            <a:r>
              <a:rPr lang="en-US" dirty="0">
                <a:latin typeface="+mj-lt"/>
                <a:cs typeface="Arial"/>
              </a:rPr>
              <a:t> </a:t>
            </a:r>
            <a:r>
              <a:rPr lang="en-US" dirty="0" err="1">
                <a:latin typeface="+mj-lt"/>
                <a:cs typeface="Arial"/>
              </a:rPr>
              <a:t>принятие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решений</a:t>
            </a:r>
            <a:r>
              <a:rPr lang="en-US" dirty="0">
                <a:latin typeface="+mj-lt"/>
                <a:cs typeface="Arial"/>
              </a:rPr>
              <a:t> и </a:t>
            </a:r>
            <a:r>
              <a:rPr lang="en-US" dirty="0" err="1">
                <a:latin typeface="+mj-lt"/>
                <a:cs typeface="Arial"/>
              </a:rPr>
              <a:t>выработки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рабочих</a:t>
            </a:r>
            <a:r>
              <a:rPr lang="en-US" dirty="0">
                <a:latin typeface="+mj-lt"/>
                <a:cs typeface="Arial"/>
              </a:rPr>
              <a:t> </a:t>
            </a:r>
            <a:r>
              <a:rPr lang="en-US" dirty="0" err="1">
                <a:latin typeface="+mj-lt"/>
                <a:cs typeface="Arial"/>
              </a:rPr>
              <a:t>действий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для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разрешения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пробелов</a:t>
            </a:r>
            <a:r>
              <a:rPr lang="en-US" dirty="0">
                <a:latin typeface="+mj-lt"/>
                <a:cs typeface="Arial"/>
              </a:rPr>
              <a:t> и </a:t>
            </a:r>
            <a:r>
              <a:rPr lang="en-US" dirty="0" err="1">
                <a:latin typeface="+mj-lt"/>
                <a:cs typeface="Arial"/>
              </a:rPr>
              <a:t>определении</a:t>
            </a:r>
            <a:r>
              <a:rPr lang="en-US" dirty="0">
                <a:latin typeface="+mj-lt"/>
                <a:cs typeface="Arial"/>
              </a:rPr>
              <a:t> </a:t>
            </a:r>
            <a:r>
              <a:rPr lang="en-US" dirty="0" err="1">
                <a:latin typeface="+mj-lt"/>
                <a:cs typeface="Arial"/>
              </a:rPr>
              <a:t>возможностей</a:t>
            </a:r>
            <a:r>
              <a:rPr lang="en-US" dirty="0">
                <a:latin typeface="+mj-lt"/>
                <a:cs typeface="Arial"/>
              </a:rPr>
              <a:t> в </a:t>
            </a:r>
            <a:r>
              <a:rPr lang="en-US" dirty="0" err="1">
                <a:latin typeface="+mj-lt"/>
                <a:cs typeface="Arial"/>
              </a:rPr>
              <a:t>предоставлении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услуг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по</a:t>
            </a:r>
            <a:r>
              <a:rPr lang="en-US" dirty="0">
                <a:latin typeface="+mj-lt"/>
                <a:cs typeface="Arial"/>
              </a:rPr>
              <a:t> ВИЧ.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rial"/>
              </a:rPr>
              <a:t>Необходимо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более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интенсивно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включать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сообществ</a:t>
            </a:r>
            <a:r>
              <a:rPr lang="en-US" dirty="0">
                <a:latin typeface="+mj-lt"/>
                <a:cs typeface="Arial"/>
              </a:rPr>
              <a:t> с ЦАР в </a:t>
            </a:r>
            <a:r>
              <a:rPr lang="en-US" dirty="0" err="1">
                <a:latin typeface="+mj-lt"/>
                <a:cs typeface="Arial"/>
              </a:rPr>
              <a:t>региональное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планирование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Азии</a:t>
            </a:r>
            <a:r>
              <a:rPr lang="en-US" dirty="0">
                <a:latin typeface="+mj-lt"/>
                <a:cs typeface="Arial"/>
              </a:rPr>
              <a:t> и </a:t>
            </a:r>
            <a:r>
              <a:rPr lang="en-US" dirty="0" err="1">
                <a:latin typeface="+mj-lt"/>
                <a:cs typeface="Arial"/>
              </a:rPr>
              <a:t>усиление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укрепления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lang="en-US" dirty="0" err="1">
                <a:latin typeface="+mj-lt"/>
                <a:cs typeface="Arial"/>
              </a:rPr>
              <a:t>потенциала</a:t>
            </a:r>
            <a:r>
              <a:rPr lang="en-US" dirty="0">
                <a:latin typeface="+mj-lt"/>
                <a:cs typeface="Arial"/>
              </a:rPr>
              <a:t>.</a:t>
            </a:r>
          </a:p>
          <a:p>
            <a:pPr>
              <a:spcBef>
                <a:spcPts val="600"/>
              </a:spcBef>
            </a:pPr>
            <a:endParaRPr lang="en-US">
              <a:latin typeface="+mj-lt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16825-FE5B-5472-EB72-6D4D16198D78}"/>
              </a:ext>
            </a:extLst>
          </p:cNvPr>
          <p:cNvSpPr/>
          <p:nvPr/>
        </p:nvSpPr>
        <p:spPr>
          <a:xfrm>
            <a:off x="4395660" y="1717778"/>
            <a:ext cx="1664418" cy="150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cs typeface="Arial"/>
              </a:rPr>
              <a:t> </a:t>
            </a:r>
            <a:r>
              <a:rPr lang="ru-RU" sz="1400">
                <a:cs typeface="Arial"/>
              </a:rPr>
              <a:t>Встреча партнеров и </a:t>
            </a:r>
            <a:r>
              <a:rPr lang="en-US" sz="1400">
                <a:cs typeface="Arial"/>
              </a:rPr>
              <a:t> </a:t>
            </a:r>
            <a:r>
              <a:rPr lang="ru-RU" sz="1400">
                <a:cs typeface="Arial"/>
              </a:rPr>
              <a:t>и заинтересованных сторон и обновление стратегии </a:t>
            </a:r>
            <a:r>
              <a:rPr lang="en-US" sz="1600">
                <a:cs typeface="Arial"/>
              </a:rPr>
              <a:t>at  CCM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D13BF-D10A-5461-B3F3-8A2EF6A3A39E}"/>
              </a:ext>
            </a:extLst>
          </p:cNvPr>
          <p:cNvSpPr/>
          <p:nvPr/>
        </p:nvSpPr>
        <p:spPr>
          <a:xfrm>
            <a:off x="6350799" y="1671277"/>
            <a:ext cx="1664418" cy="129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>
              <a:ea typeface="+mn-lt"/>
              <a:cs typeface="+mn-lt"/>
            </a:endParaRPr>
          </a:p>
          <a:p>
            <a:pPr algn="ctr"/>
            <a:endParaRPr lang="en-US" sz="1600">
              <a:ea typeface="+mn-lt"/>
              <a:cs typeface="+mn-lt"/>
            </a:endParaRPr>
          </a:p>
          <a:p>
            <a:pPr algn="ctr"/>
            <a:r>
              <a:rPr lang="ru-RU" sz="1600">
                <a:ea typeface="+mn-lt"/>
                <a:cs typeface="+mn-lt"/>
              </a:rPr>
              <a:t>Среднесрочное рассмотрение стратегии и инструментов</a:t>
            </a:r>
            <a:r>
              <a:rPr lang="en-US" sz="1600">
                <a:ea typeface="+mn-lt"/>
                <a:cs typeface="+mn-lt"/>
              </a:rPr>
              <a:t> </a:t>
            </a:r>
            <a:endParaRPr lang="en-US" sz="1600"/>
          </a:p>
          <a:p>
            <a:pPr algn="ctr"/>
            <a:br>
              <a:rPr lang="en-US"/>
            </a:b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1E322-0473-FB14-C9F9-3859C4D95FDC}"/>
              </a:ext>
            </a:extLst>
          </p:cNvPr>
          <p:cNvSpPr/>
          <p:nvPr/>
        </p:nvSpPr>
        <p:spPr>
          <a:xfrm>
            <a:off x="8360403" y="1671277"/>
            <a:ext cx="1664418" cy="129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>
                <a:latin typeface="+mj-lt"/>
                <a:cs typeface="Arial"/>
              </a:rPr>
              <a:t>Встреча по рассмотрению плана</a:t>
            </a:r>
            <a:r>
              <a:rPr lang="en-US" sz="1600">
                <a:latin typeface="+mj-lt"/>
                <a:cs typeface="Arial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27C9D6-7069-41ED-316C-E11B6EAFD971}"/>
              </a:ext>
            </a:extLst>
          </p:cNvPr>
          <p:cNvSpPr/>
          <p:nvPr/>
        </p:nvSpPr>
        <p:spPr>
          <a:xfrm>
            <a:off x="10330725" y="1671277"/>
            <a:ext cx="1664418" cy="129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latin typeface="+mj-lt"/>
              </a:rPr>
              <a:t>РОП</a:t>
            </a:r>
            <a:r>
              <a:rPr lang="en-US" sz="1600">
                <a:latin typeface="+mj-lt"/>
              </a:rPr>
              <a:t>23 </a:t>
            </a:r>
            <a:r>
              <a:rPr lang="ru-RU" sz="1600">
                <a:latin typeface="+mj-lt"/>
              </a:rPr>
              <a:t>одобрение </a:t>
            </a:r>
            <a:endParaRPr lang="en-US" sz="1600">
              <a:latin typeface="+mj-lt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66E0560B-C971-C88C-6808-18858C8CB2AB}"/>
              </a:ext>
            </a:extLst>
          </p:cNvPr>
          <p:cNvCxnSpPr>
            <a:cxnSpLocks/>
            <a:stCxn id="7" idx="2"/>
            <a:endCxn id="27" idx="0"/>
          </p:cNvCxnSpPr>
          <p:nvPr/>
        </p:nvCxnSpPr>
        <p:spPr>
          <a:xfrm rot="16200000" flipH="1">
            <a:off x="5100718" y="3351683"/>
            <a:ext cx="260851" cy="654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6E406A9-3451-AC24-42D3-14BED9F66EE5}"/>
              </a:ext>
            </a:extLst>
          </p:cNvPr>
          <p:cNvCxnSpPr>
            <a:cxnSpLocks/>
            <a:stCxn id="8" idx="2"/>
            <a:endCxn id="30" idx="0"/>
          </p:cNvCxnSpPr>
          <p:nvPr/>
        </p:nvCxnSpPr>
        <p:spPr>
          <a:xfrm rot="5400000">
            <a:off x="6852643" y="3155018"/>
            <a:ext cx="517150" cy="14358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8B55B92-4005-77BC-EFB0-EEF9F708AEBF}"/>
              </a:ext>
            </a:extLst>
          </p:cNvPr>
          <p:cNvCxnSpPr>
            <a:cxnSpLocks/>
            <a:stCxn id="9" idx="2"/>
            <a:endCxn id="33" idx="0"/>
          </p:cNvCxnSpPr>
          <p:nvPr/>
        </p:nvCxnSpPr>
        <p:spPr>
          <a:xfrm rot="5400000">
            <a:off x="8792920" y="3117891"/>
            <a:ext cx="549351" cy="250034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81D28E4-2911-8B4D-D0C9-27D54CAAA2FA}"/>
              </a:ext>
            </a:extLst>
          </p:cNvPr>
          <p:cNvCxnSpPr>
            <a:cxnSpLocks/>
            <a:stCxn id="10" idx="2"/>
            <a:endCxn id="37" idx="0"/>
          </p:cNvCxnSpPr>
          <p:nvPr/>
        </p:nvCxnSpPr>
        <p:spPr>
          <a:xfrm rot="5400000">
            <a:off x="10822954" y="3167083"/>
            <a:ext cx="538830" cy="14113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3BBF115-4F21-C172-C27C-B7AF7AADFD3B}"/>
              </a:ext>
            </a:extLst>
          </p:cNvPr>
          <p:cNvSpPr/>
          <p:nvPr/>
        </p:nvSpPr>
        <p:spPr>
          <a:xfrm>
            <a:off x="198951" y="1277626"/>
            <a:ext cx="3563379" cy="11343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+mj-lt"/>
              </a:rPr>
              <a:t>Ключевые области для согласования во время планирования внутри страны</a:t>
            </a:r>
            <a:endParaRPr lang="en-US" b="1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082C0-172E-C34F-C7F2-8EB37CDF605A}"/>
              </a:ext>
            </a:extLst>
          </p:cNvPr>
          <p:cNvSpPr txBox="1"/>
          <p:nvPr/>
        </p:nvSpPr>
        <p:spPr>
          <a:xfrm>
            <a:off x="-4210" y="2411932"/>
            <a:ext cx="3763543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latin typeface="+mj-lt"/>
              </a:rPr>
              <a:t>ДКП на базе сообществ</a:t>
            </a:r>
            <a:r>
              <a:rPr lang="en-US" sz="2400" dirty="0">
                <a:latin typeface="+mj-lt"/>
              </a:rPr>
              <a:t> </a:t>
            </a:r>
            <a:endParaRPr lang="en-US" sz="2400" dirty="0">
              <a:latin typeface="+mj-lt"/>
              <a:cs typeface="Arial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400" dirty="0">
                <a:latin typeface="+mj-lt"/>
              </a:rPr>
              <a:t>Поговорить с ЦЭЗ МЗ по поводу </a:t>
            </a:r>
            <a:r>
              <a:rPr lang="ru-RU" sz="2400" dirty="0" err="1">
                <a:latin typeface="+mj-lt"/>
              </a:rPr>
              <a:t>интероперабельности</a:t>
            </a:r>
            <a:r>
              <a:rPr lang="ru-RU" sz="2400" dirty="0">
                <a:latin typeface="+mj-lt"/>
              </a:rPr>
              <a:t> платформ с данными</a:t>
            </a:r>
            <a:endParaRPr lang="en-US" sz="2400" dirty="0">
              <a:latin typeface="+mj-lt"/>
              <a:cs typeface="Arial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400" dirty="0">
                <a:latin typeface="+mj-lt"/>
              </a:rPr>
              <a:t>Скоординировать и гармонизировать планы по ВИЧ с ГФ</a:t>
            </a:r>
            <a:r>
              <a:rPr lang="en-US" sz="2400" dirty="0">
                <a:latin typeface="+mj-lt"/>
              </a:rPr>
              <a:t> </a:t>
            </a:r>
            <a:r>
              <a:rPr lang="en-US" sz="2000" dirty="0">
                <a:latin typeface="+mj-lt"/>
              </a:rPr>
              <a:t> </a:t>
            </a:r>
            <a:endParaRPr lang="en-US" sz="2000">
              <a:latin typeface="+mj-lt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779D12-F6C0-C9CF-0C9B-BFF909B05B82}"/>
              </a:ext>
            </a:extLst>
          </p:cNvPr>
          <p:cNvSpPr txBox="1"/>
          <p:nvPr/>
        </p:nvSpPr>
        <p:spPr>
          <a:xfrm>
            <a:off x="4441885" y="3485383"/>
            <a:ext cx="158506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  <a:cs typeface="Arial"/>
              </a:rPr>
              <a:t> 3-7 </a:t>
            </a:r>
            <a:r>
              <a:rPr lang="en-US" sz="1600" err="1">
                <a:solidFill>
                  <a:schemeClr val="bg1"/>
                </a:solidFill>
                <a:latin typeface="+mj-lt"/>
                <a:cs typeface="Arial"/>
              </a:rPr>
              <a:t>апреля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06FDF3-2463-8D96-64C4-9AAB471C7669}"/>
              </a:ext>
            </a:extLst>
          </p:cNvPr>
          <p:cNvSpPr txBox="1"/>
          <p:nvPr/>
        </p:nvSpPr>
        <p:spPr>
          <a:xfrm>
            <a:off x="6441755" y="3485383"/>
            <a:ext cx="119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+mj-lt"/>
              </a:rPr>
              <a:t> 15 апреля</a:t>
            </a:r>
            <a:r>
              <a:rPr lang="en-US" sz="160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18758-93BE-57B9-D125-2DD56E4756E6}"/>
              </a:ext>
            </a:extLst>
          </p:cNvPr>
          <p:cNvSpPr txBox="1"/>
          <p:nvPr/>
        </p:nvSpPr>
        <p:spPr>
          <a:xfrm>
            <a:off x="8344906" y="3517584"/>
            <a:ext cx="119534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24</a:t>
            </a:r>
            <a:r>
              <a:rPr lang="ru-RU" sz="1600">
                <a:solidFill>
                  <a:schemeClr val="bg1"/>
                </a:solidFill>
                <a:latin typeface="+mj-lt"/>
              </a:rPr>
              <a:t> апреля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DA2B6B-3FF4-74D8-0541-B74FCBC7CC3D}"/>
              </a:ext>
            </a:extLst>
          </p:cNvPr>
          <p:cNvSpPr txBox="1"/>
          <p:nvPr/>
        </p:nvSpPr>
        <p:spPr>
          <a:xfrm>
            <a:off x="10424131" y="3507063"/>
            <a:ext cx="119534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 24</a:t>
            </a:r>
            <a:r>
              <a:rPr lang="ru-RU" sz="1600">
                <a:solidFill>
                  <a:schemeClr val="bg1"/>
                </a:solidFill>
                <a:latin typeface="+mj-lt"/>
              </a:rPr>
              <a:t> мая</a:t>
            </a:r>
            <a:r>
              <a:rPr lang="en-US" sz="1600">
                <a:solidFill>
                  <a:schemeClr val="bg1"/>
                </a:solidFill>
                <a:latin typeface="+mj-lt"/>
              </a:rPr>
              <a:t> 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D6F2FD-66F7-F350-BC63-3A78A864547E}"/>
              </a:ext>
            </a:extLst>
          </p:cNvPr>
          <p:cNvCxnSpPr>
            <a:cxnSpLocks/>
          </p:cNvCxnSpPr>
          <p:nvPr/>
        </p:nvCxnSpPr>
        <p:spPr>
          <a:xfrm>
            <a:off x="4030824" y="1343608"/>
            <a:ext cx="0" cy="491723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908DEEF-AD1B-A45F-ACFE-44B5E3A87525}"/>
              </a:ext>
            </a:extLst>
          </p:cNvPr>
          <p:cNvSpPr txBox="1"/>
          <p:nvPr/>
        </p:nvSpPr>
        <p:spPr>
          <a:xfrm>
            <a:off x="4362529" y="1229158"/>
            <a:ext cx="42776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+mj-lt"/>
              </a:rPr>
              <a:t>Сроки по завершению РОП23</a:t>
            </a:r>
            <a:endParaRPr lang="en-US" b="1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18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PEPFAR Theme">
  <a:themeElements>
    <a:clrScheme name="PEPFAR">
      <a:dk1>
        <a:srgbClr val="16181A"/>
      </a:dk1>
      <a:lt1>
        <a:srgbClr val="FFFFFF"/>
      </a:lt1>
      <a:dk2>
        <a:srgbClr val="0A2134"/>
      </a:dk2>
      <a:lt2>
        <a:srgbClr val="0A314D"/>
      </a:lt2>
      <a:accent1>
        <a:srgbClr val="1B2755"/>
      </a:accent1>
      <a:accent2>
        <a:srgbClr val="165895"/>
      </a:accent2>
      <a:accent3>
        <a:srgbClr val="951C1F"/>
      </a:accent3>
      <a:accent4>
        <a:srgbClr val="D4622A"/>
      </a:accent4>
      <a:accent5>
        <a:srgbClr val="007C84"/>
      </a:accent5>
      <a:accent6>
        <a:srgbClr val="01604E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2.xml><?xml version="1.0" encoding="utf-8"?>
<a:theme xmlns:a="http://schemas.openxmlformats.org/drawingml/2006/main" name="PEPFAR Theme">
  <a:themeElements>
    <a:clrScheme name="PEPFAR">
      <a:dk1>
        <a:srgbClr val="16181A"/>
      </a:dk1>
      <a:lt1>
        <a:srgbClr val="FFFFFF"/>
      </a:lt1>
      <a:dk2>
        <a:srgbClr val="0A2134"/>
      </a:dk2>
      <a:lt2>
        <a:srgbClr val="0A314D"/>
      </a:lt2>
      <a:accent1>
        <a:srgbClr val="1B2755"/>
      </a:accent1>
      <a:accent2>
        <a:srgbClr val="165895"/>
      </a:accent2>
      <a:accent3>
        <a:srgbClr val="951C1F"/>
      </a:accent3>
      <a:accent4>
        <a:srgbClr val="D4622A"/>
      </a:accent4>
      <a:accent5>
        <a:srgbClr val="007C84"/>
      </a:accent5>
      <a:accent6>
        <a:srgbClr val="01604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PFAR Theme">
  <a:themeElements>
    <a:clrScheme name="PEPFAR">
      <a:dk1>
        <a:srgbClr val="16181A"/>
      </a:dk1>
      <a:lt1>
        <a:srgbClr val="FFFFFF"/>
      </a:lt1>
      <a:dk2>
        <a:srgbClr val="4186A1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57E99566666469F3F230A0E22839A" ma:contentTypeVersion="6" ma:contentTypeDescription="Create a new document." ma:contentTypeScope="" ma:versionID="845af5c37e9f3830c976fedef444c0b4">
  <xsd:schema xmlns:xsd="http://www.w3.org/2001/XMLSchema" xmlns:xs="http://www.w3.org/2001/XMLSchema" xmlns:p="http://schemas.microsoft.com/office/2006/metadata/properties" xmlns:ns2="32b21f25-3ab7-4000-82a9-c3950ebda7a7" targetNamespace="http://schemas.microsoft.com/office/2006/metadata/properties" ma:root="true" ma:fieldsID="7213ea6979e60d64da2f8d952b5f6723" ns2:_="">
    <xsd:import namespace="32b21f25-3ab7-4000-82a9-c3950ebda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21f25-3ab7-4000-82a9-c3950ebda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A97CC-B4D6-41E7-AC0E-D8549180F57D}">
  <ds:schemaRefs>
    <ds:schemaRef ds:uri="32b21f25-3ab7-4000-82a9-c3950ebda7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C626FD-F234-4372-A430-90A00B839D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8518E0-1C97-4851-AD46-85E6AD9532D2}">
  <ds:schemaRefs>
    <ds:schemaRef ds:uri="32b21f25-3ab7-4000-82a9-c3950ebda7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PEPFAR Theme</Template>
  <TotalTime>0</TotalTime>
  <Words>817</Words>
  <Application>Microsoft Office PowerPoint</Application>
  <PresentationFormat>Widescreen</PresentationFormat>
  <Paragraphs>105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Noto Sans Symbols</vt:lpstr>
      <vt:lpstr>Quattrocento Sans</vt:lpstr>
      <vt:lpstr>Segoe UI</vt:lpstr>
      <vt:lpstr>Wingdings</vt:lpstr>
      <vt:lpstr>PEPFAR Theme</vt:lpstr>
      <vt:lpstr>PEPFAR Theme</vt:lpstr>
      <vt:lpstr>PEPFAR Theme</vt:lpstr>
      <vt:lpstr>Встреча с партнёрами по планированию РОП23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Biibosunova, Damira I. (CDC/DDPHSIS/CGH/DGHT)</cp:lastModifiedBy>
  <cp:revision>332</cp:revision>
  <dcterms:created xsi:type="dcterms:W3CDTF">2016-06-15T16:19:40Z</dcterms:created>
  <dcterms:modified xsi:type="dcterms:W3CDTF">2023-04-04T09:19:30Z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etDate">
    <vt:lpwstr>2023-03-09T09:46:44Z</vt:lpwstr>
  </property>
  <property fmtid="{D5CDD505-2E9C-101B-9397-08002B2CF9AE}" pid="4" name="MSIP_Label_1665d9ee-429a-4d5f-97cc-cfb56e044a6e_Method">
    <vt:lpwstr>Privileged</vt:lpwstr>
  </property>
  <property fmtid="{D5CDD505-2E9C-101B-9397-08002B2CF9AE}" pid="5" name="MSIP_Label_1665d9ee-429a-4d5f-97cc-cfb56e044a6e_Name">
    <vt:lpwstr>1665d9ee-429a-4d5f-97cc-cfb56e044a6e</vt:lpwstr>
  </property>
  <property fmtid="{D5CDD505-2E9C-101B-9397-08002B2CF9AE}" pid="6" name="MSIP_Label_1665d9ee-429a-4d5f-97cc-cfb56e044a6e_SiteId">
    <vt:lpwstr>66cf5074-5afe-48d1-a691-a12b2121f44b</vt:lpwstr>
  </property>
  <property fmtid="{D5CDD505-2E9C-101B-9397-08002B2CF9AE}" pid="7" name="MSIP_Label_1665d9ee-429a-4d5f-97cc-cfb56e044a6e_ActionId">
    <vt:lpwstr>caf1c79e-0db4-4df4-b724-3bebdd510fcf</vt:lpwstr>
  </property>
  <property fmtid="{D5CDD505-2E9C-101B-9397-08002B2CF9AE}" pid="8" name="MSIP_Label_1665d9ee-429a-4d5f-97cc-cfb56e044a6e_ContentBits">
    <vt:lpwstr>0</vt:lpwstr>
  </property>
  <property fmtid="{D5CDD505-2E9C-101B-9397-08002B2CF9AE}" pid="9" name="ContentTypeId">
    <vt:lpwstr>0x0101009EF57E99566666469F3F230A0E22839A</vt:lpwstr>
  </property>
  <property fmtid="{D5CDD505-2E9C-101B-9397-08002B2CF9AE}" pid="10" name="MediaServiceImageTags">
    <vt:lpwstr/>
  </property>
  <property fmtid="{D5CDD505-2E9C-101B-9397-08002B2CF9AE}" pid="11" name="TaxKeyword">
    <vt:lpwstr/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  <property fmtid="{D5CDD505-2E9C-101B-9397-08002B2CF9AE}" pid="18" name="MSIP_Label_7b94a7b8-f06c-4dfe-bdcc-9b548fd58c31_Enabled">
    <vt:lpwstr>true</vt:lpwstr>
  </property>
  <property fmtid="{D5CDD505-2E9C-101B-9397-08002B2CF9AE}" pid="19" name="MSIP_Label_7b94a7b8-f06c-4dfe-bdcc-9b548fd58c31_SetDate">
    <vt:lpwstr>2023-04-04T09:19:29Z</vt:lpwstr>
  </property>
  <property fmtid="{D5CDD505-2E9C-101B-9397-08002B2CF9AE}" pid="20" name="MSIP_Label_7b94a7b8-f06c-4dfe-bdcc-9b548fd58c31_Method">
    <vt:lpwstr>Privileged</vt:lpwstr>
  </property>
  <property fmtid="{D5CDD505-2E9C-101B-9397-08002B2CF9AE}" pid="21" name="MSIP_Label_7b94a7b8-f06c-4dfe-bdcc-9b548fd58c31_Name">
    <vt:lpwstr>7b94a7b8-f06c-4dfe-bdcc-9b548fd58c31</vt:lpwstr>
  </property>
  <property fmtid="{D5CDD505-2E9C-101B-9397-08002B2CF9AE}" pid="22" name="MSIP_Label_7b94a7b8-f06c-4dfe-bdcc-9b548fd58c31_SiteId">
    <vt:lpwstr>9ce70869-60db-44fd-abe8-d2767077fc8f</vt:lpwstr>
  </property>
  <property fmtid="{D5CDD505-2E9C-101B-9397-08002B2CF9AE}" pid="23" name="MSIP_Label_7b94a7b8-f06c-4dfe-bdcc-9b548fd58c31_ActionId">
    <vt:lpwstr>5218223b-9114-4a8d-90a9-da4cba9683cb</vt:lpwstr>
  </property>
  <property fmtid="{D5CDD505-2E9C-101B-9397-08002B2CF9AE}" pid="24" name="MSIP_Label_7b94a7b8-f06c-4dfe-bdcc-9b548fd58c31_ContentBits">
    <vt:lpwstr>0</vt:lpwstr>
  </property>
</Properties>
</file>