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K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lmira Kalmambetova" initials="GK" lastIdx="1" clrIdx="0">
    <p:extLst>
      <p:ext uri="{19B8F6BF-5375-455C-9EA6-DF929625EA0E}">
        <p15:presenceInfo xmlns:p15="http://schemas.microsoft.com/office/powerpoint/2012/main" userId="4e9efedb1d9aa4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01T11:06:48.317" idx="1">
    <p:pos x="5016" y="416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5645B7-43F3-2483-0D03-2A0ED1C49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07F2AC-6703-4723-170F-9EDC3F418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D12114-14AF-EA05-B20B-2734E7B0B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EF9D-BAB4-4702-B09B-4056AC83A743}" type="datetimeFigureOut">
              <a:rPr lang="ru-KG" smtClean="0"/>
              <a:t>11/11/2022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AD78AB-7A49-5720-EA48-A87A64C73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D6D6DE-53F2-8939-C762-1C00CFBBD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5F33-4718-4625-A714-3B697849CC4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58282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4EF90-5A5F-678A-BFC7-C5C251455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588986-A19E-FE96-4BDA-8A1523589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3B969B-F53E-459A-E1F9-C9D7AA399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EF9D-BAB4-4702-B09B-4056AC83A743}" type="datetimeFigureOut">
              <a:rPr lang="ru-KG" smtClean="0"/>
              <a:t>11/11/2022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E67D79-1681-B267-A952-62772D49D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ED3443-8D79-825F-62B2-43EDD326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5F33-4718-4625-A714-3B697849CC4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78366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4D712B3-636B-7C7B-07D0-5EF606DE4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DE59BB-3CFC-30A2-0F56-AE0A04BBC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119F90-12AC-8B10-C1F4-B25BC9905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EF9D-BAB4-4702-B09B-4056AC83A743}" type="datetimeFigureOut">
              <a:rPr lang="ru-KG" smtClean="0"/>
              <a:t>11/11/2022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C312EE-2090-5143-1430-1CA1E2B5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F714F0-C895-1BDB-A386-CD05816DB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5F33-4718-4625-A714-3B697849CC4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62214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23A834-2D34-2146-8473-701F1DDD3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7211A6-A53D-ACCD-06DF-E81AFC00E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5AF6F1-DB5D-49B6-CEAB-09DF4BB39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EF9D-BAB4-4702-B09B-4056AC83A743}" type="datetimeFigureOut">
              <a:rPr lang="ru-KG" smtClean="0"/>
              <a:t>11/11/2022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DEE6A5-43F5-872C-0DF9-4A19ED1E8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4EC448-8A7F-A1EE-9BB0-0ABB6287A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5F33-4718-4625-A714-3B697849CC4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68894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3E28F4-A5F5-1851-1EA2-F3429A5B7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1D8FB0-ED09-2784-A341-7B9E899E2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97E93B-55F2-A0BA-1396-C9AA3458A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EF9D-BAB4-4702-B09B-4056AC83A743}" type="datetimeFigureOut">
              <a:rPr lang="ru-KG" smtClean="0"/>
              <a:t>11/11/2022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2CF649-0329-AD2E-1854-26F4F391D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83C768-1D14-0023-8B26-0D43F979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5F33-4718-4625-A714-3B697849CC4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89468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BCAC4C-353D-26D6-1097-65CE552D1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2761CB-8A1B-A76C-AC69-2531782F2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D9B10AE-E065-69A6-5684-9B59FCA79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471BDA-380D-90DA-1638-9288DA42C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EF9D-BAB4-4702-B09B-4056AC83A743}" type="datetimeFigureOut">
              <a:rPr lang="ru-KG" smtClean="0"/>
              <a:t>11/11/2022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C39FF6-D180-1FA6-6EF7-EC519A27D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9013C7-BD3D-3C6B-2DC3-044C3E41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5F33-4718-4625-A714-3B697849CC4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61964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82A01A-D3F1-D80B-74BF-E0F035A1F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0472FA-E2D7-212A-28FA-3DD3CA6B9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6970F1-C949-752F-1E05-CFC4A9219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0C25F47-F3EF-E950-BA0C-D300AE031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0E9DACC-25B6-4D21-74A0-5EBE13017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E263280-A023-8409-9734-626B1374D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EF9D-BAB4-4702-B09B-4056AC83A743}" type="datetimeFigureOut">
              <a:rPr lang="ru-KG" smtClean="0"/>
              <a:t>11/11/2022</a:t>
            </a:fld>
            <a:endParaRPr lang="ru-KG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D6B8F12-B887-23CA-6C63-E5AE17D72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26460DF-26F7-964C-6D0C-A768EF453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5F33-4718-4625-A714-3B697849CC4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585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31A43C-3C26-5417-63DE-2883AA34D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D32ECF9-FA0D-242B-8348-E2387863C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EF9D-BAB4-4702-B09B-4056AC83A743}" type="datetimeFigureOut">
              <a:rPr lang="ru-KG" smtClean="0"/>
              <a:t>11/11/2022</a:t>
            </a:fld>
            <a:endParaRPr lang="ru-KG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4B58F30-92E1-98E1-014E-D5EFBEDFB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DEEB28-E753-E252-A388-B740DE6B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5F33-4718-4625-A714-3B697849CC4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5204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A1FB96C-22D6-7D1E-FD1B-DBC9DD347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EF9D-BAB4-4702-B09B-4056AC83A743}" type="datetimeFigureOut">
              <a:rPr lang="ru-KG" smtClean="0"/>
              <a:t>11/11/2022</a:t>
            </a:fld>
            <a:endParaRPr lang="ru-KG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5C81484-ABEB-5664-23A9-293C44A59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A3B60F7-509D-D293-A595-92C595BB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5F33-4718-4625-A714-3B697849CC4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55293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C73117-289B-01F8-8016-49CF62254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11BB3E-C9FE-1E56-39BE-50113FC25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793B21-6C93-926D-973A-96CD0C83B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FA4B7E-76EF-30A1-9A3B-79B92B8D0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EF9D-BAB4-4702-B09B-4056AC83A743}" type="datetimeFigureOut">
              <a:rPr lang="ru-KG" smtClean="0"/>
              <a:t>11/11/2022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5AFB7B-7D05-C921-87A6-99B2ADB13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722640-0B44-66E0-5CC7-1E85E7042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5F33-4718-4625-A714-3B697849CC4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744921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26260-2BA7-2641-64C5-92A663B4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BD683FF-FE72-B4BD-1E02-798FDFDA6A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67CDAD-9598-09FE-C11C-437B1B2A4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803258-8EF4-A853-1BF4-9FA96942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EF9D-BAB4-4702-B09B-4056AC83A743}" type="datetimeFigureOut">
              <a:rPr lang="ru-KG" smtClean="0"/>
              <a:t>11/11/2022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1393AF-94D9-9484-CCC7-DDB657964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28C093-F3E4-F027-F02E-3898E47CB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5F33-4718-4625-A714-3B697849CC4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85515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F3670-A182-0679-FB23-751E26EB1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557167-2740-82A6-74FF-5E61E5B2F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1493EA-5A51-A9E0-AB4D-30C19F5C4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6EF9D-BAB4-4702-B09B-4056AC83A743}" type="datetimeFigureOut">
              <a:rPr lang="ru-KG" smtClean="0"/>
              <a:t>11/11/2022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036D74-F499-7B18-606A-A0817EFCF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CA2D74-35F6-E760-6821-7A5337C7BA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A5F33-4718-4625-A714-3B697849CC4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58551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C656FE-58C9-F15E-0E2C-F829BEFF3B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Заявка на сэкономленные средства. Компонент ТБ</a:t>
            </a:r>
            <a:endParaRPr lang="ru-KG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260B2B-5072-A671-7EC7-184547441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3838"/>
            <a:ext cx="9144000" cy="1655762"/>
          </a:xfrm>
        </p:spPr>
        <p:txBody>
          <a:bodyPr/>
          <a:lstStyle/>
          <a:p>
            <a:r>
              <a:rPr lang="ru-RU" dirty="0"/>
              <a:t>02/11/2022</a:t>
            </a:r>
          </a:p>
          <a:p>
            <a:r>
              <a:rPr lang="ru-RU" dirty="0"/>
              <a:t>Бишкек, Кыргызстан </a:t>
            </a:r>
            <a:endParaRPr lang="ru-KG" dirty="0"/>
          </a:p>
        </p:txBody>
      </p:sp>
    </p:spTree>
    <p:extLst>
      <p:ext uri="{BB962C8B-B14F-4D97-AF65-F5344CB8AC3E}">
        <p14:creationId xmlns:p14="http://schemas.microsoft.com/office/powerpoint/2010/main" val="22091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DC0F2A-BABB-D996-9A71-E7A5EC3A9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Закуп СИЗ - </a:t>
            </a:r>
            <a:r>
              <a:rPr lang="ru-KG" sz="5400" b="1" dirty="0"/>
              <a:t>$144 130,58 </a:t>
            </a:r>
            <a:r>
              <a:rPr lang="ru-RU" sz="5400" b="1" dirty="0"/>
              <a:t> </a:t>
            </a:r>
            <a:endParaRPr lang="ru-KG" sz="5400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8FD51B7-2D33-4633-BD63-DE8A7C1D4D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591350"/>
              </p:ext>
            </p:extLst>
          </p:nvPr>
        </p:nvGraphicFramePr>
        <p:xfrm>
          <a:off x="838200" y="1803400"/>
          <a:ext cx="8255000" cy="4489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0">
                  <a:extLst>
                    <a:ext uri="{9D8B030D-6E8A-4147-A177-3AD203B41FA5}">
                      <a16:colId xmlns:a16="http://schemas.microsoft.com/office/drawing/2014/main" val="2167326834"/>
                    </a:ext>
                  </a:extLst>
                </a:gridCol>
              </a:tblGrid>
              <a:tr h="4489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err="1">
                          <a:effectLst/>
                        </a:rPr>
                        <a:t>Закуп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респираторов</a:t>
                      </a:r>
                      <a:r>
                        <a:rPr lang="en-US" sz="2000" b="1" u="none" strike="noStrike" dirty="0">
                          <a:effectLst/>
                        </a:rPr>
                        <a:t> (FFP3)/ Procurement of FFP3 masks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3190286"/>
                  </a:ext>
                </a:extLst>
              </a:tr>
              <a:tr h="4489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</a:rPr>
                        <a:t>Закуп одноразовых масок/ </a:t>
                      </a:r>
                      <a:r>
                        <a:rPr lang="en-US" sz="2000" b="1" u="none" strike="noStrike" dirty="0">
                          <a:effectLst/>
                        </a:rPr>
                        <a:t>Procurement of masks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4136748"/>
                  </a:ext>
                </a:extLst>
              </a:tr>
              <a:tr h="673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</a:rPr>
                        <a:t>Закуп нестерильных одноразовых халатов/</a:t>
                      </a:r>
                      <a:r>
                        <a:rPr lang="en-US" sz="2000" b="1" u="none" strike="noStrike" dirty="0">
                          <a:effectLst/>
                        </a:rPr>
                        <a:t>Procurement of Sterile disposable gowns/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3883517"/>
                  </a:ext>
                </a:extLst>
              </a:tr>
              <a:tr h="673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</a:rPr>
                        <a:t>Закуп стерильных одноразовых халатов/</a:t>
                      </a:r>
                      <a:r>
                        <a:rPr lang="en-US" sz="2000" b="1" u="none" strike="noStrike" dirty="0">
                          <a:effectLst/>
                        </a:rPr>
                        <a:t>Procurement of Sterile disposable gowns/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6356859"/>
                  </a:ext>
                </a:extLst>
              </a:tr>
              <a:tr h="4489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</a:rPr>
                        <a:t>Закуп медицинских щитков/</a:t>
                      </a:r>
                      <a:r>
                        <a:rPr lang="en-US" sz="2000" b="1" u="none" strike="noStrike" dirty="0">
                          <a:effectLst/>
                        </a:rPr>
                        <a:t>Procurement of medical shields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1621070"/>
                  </a:ext>
                </a:extLst>
              </a:tr>
              <a:tr h="4489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err="1">
                          <a:effectLst/>
                        </a:rPr>
                        <a:t>Закуп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одноразовых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чепчиков</a:t>
                      </a:r>
                      <a:r>
                        <a:rPr lang="en-US" sz="2000" b="1" u="none" strike="noStrike" dirty="0">
                          <a:effectLst/>
                        </a:rPr>
                        <a:t>/ Procurement of medical cap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5717413"/>
                  </a:ext>
                </a:extLst>
              </a:tr>
              <a:tr h="4489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</a:rPr>
                        <a:t>Закуп одноразовых бахил/ </a:t>
                      </a:r>
                      <a:r>
                        <a:rPr lang="en-US" sz="2000" b="1" u="none" strike="noStrike" dirty="0">
                          <a:effectLst/>
                        </a:rPr>
                        <a:t>Procurement of shoe covers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7328999"/>
                  </a:ext>
                </a:extLst>
              </a:tr>
              <a:tr h="4489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err="1">
                          <a:effectLst/>
                        </a:rPr>
                        <a:t>Закуп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стерильных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перчаток</a:t>
                      </a:r>
                      <a:r>
                        <a:rPr lang="en-US" sz="2000" b="1" u="none" strike="noStrike" dirty="0">
                          <a:effectLst/>
                        </a:rPr>
                        <a:t>/ Procurement of sterile gloves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4364064"/>
                  </a:ext>
                </a:extLst>
              </a:tr>
              <a:tr h="4489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1" u="none" strike="noStrike" dirty="0">
                          <a:effectLst/>
                        </a:rPr>
                        <a:t>Закуп нестерильных перчаток/ Procurement of non-sterile gloves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3019419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DB1558A-D29F-35C5-7705-26DF3B5BF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408326"/>
              </p:ext>
            </p:extLst>
          </p:nvPr>
        </p:nvGraphicFramePr>
        <p:xfrm>
          <a:off x="9093200" y="1834999"/>
          <a:ext cx="2260600" cy="44580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val="4195663945"/>
                    </a:ext>
                  </a:extLst>
                </a:gridCol>
              </a:tblGrid>
              <a:tr h="459944">
                <a:tc>
                  <a:txBody>
                    <a:bodyPr/>
                    <a:lstStyle/>
                    <a:p>
                      <a:pPr algn="r" fontAlgn="ctr"/>
                      <a:r>
                        <a:rPr lang="ru-KG" sz="2400" b="1" u="none" strike="noStrike" dirty="0">
                          <a:effectLst/>
                        </a:rPr>
                        <a:t>$38 657,00</a:t>
                      </a:r>
                      <a:endParaRPr lang="ru-K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9662289"/>
                  </a:ext>
                </a:extLst>
              </a:tr>
              <a:tr h="459944">
                <a:tc>
                  <a:txBody>
                    <a:bodyPr/>
                    <a:lstStyle/>
                    <a:p>
                      <a:pPr algn="r" fontAlgn="ctr"/>
                      <a:r>
                        <a:rPr lang="ru-KG" sz="2400" b="1" u="none" strike="noStrike" dirty="0">
                          <a:effectLst/>
                        </a:rPr>
                        <a:t>$12 639,20</a:t>
                      </a:r>
                      <a:endParaRPr lang="ru-K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0344886"/>
                  </a:ext>
                </a:extLst>
              </a:tr>
              <a:tr h="602546">
                <a:tc>
                  <a:txBody>
                    <a:bodyPr/>
                    <a:lstStyle/>
                    <a:p>
                      <a:pPr algn="r" fontAlgn="ctr"/>
                      <a:r>
                        <a:rPr lang="ru-KG" sz="2400" b="1" u="none" strike="noStrike" dirty="0">
                          <a:effectLst/>
                        </a:rPr>
                        <a:t>$21 735,00</a:t>
                      </a:r>
                      <a:endParaRPr lang="ru-K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3883359"/>
                  </a:ext>
                </a:extLst>
              </a:tr>
              <a:tr h="602546">
                <a:tc>
                  <a:txBody>
                    <a:bodyPr/>
                    <a:lstStyle/>
                    <a:p>
                      <a:pPr algn="r" fontAlgn="ctr"/>
                      <a:r>
                        <a:rPr lang="ru-KG" sz="2400" b="1" u="none" strike="noStrike" dirty="0">
                          <a:effectLst/>
                        </a:rPr>
                        <a:t>$14 625,00</a:t>
                      </a:r>
                      <a:endParaRPr lang="ru-K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8639083"/>
                  </a:ext>
                </a:extLst>
              </a:tr>
              <a:tr h="459944">
                <a:tc>
                  <a:txBody>
                    <a:bodyPr/>
                    <a:lstStyle/>
                    <a:p>
                      <a:pPr algn="r" fontAlgn="ctr"/>
                      <a:r>
                        <a:rPr lang="ru-KG" sz="2400" b="1" u="none" strike="noStrike" dirty="0">
                          <a:effectLst/>
                        </a:rPr>
                        <a:t>$8 812,50</a:t>
                      </a:r>
                      <a:endParaRPr lang="ru-K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9581648"/>
                  </a:ext>
                </a:extLst>
              </a:tr>
              <a:tr h="459944">
                <a:tc>
                  <a:txBody>
                    <a:bodyPr/>
                    <a:lstStyle/>
                    <a:p>
                      <a:pPr algn="r" fontAlgn="ctr"/>
                      <a:r>
                        <a:rPr lang="ru-KG" sz="2400" b="1" u="none" strike="noStrike" dirty="0">
                          <a:effectLst/>
                        </a:rPr>
                        <a:t>$2 062,25</a:t>
                      </a:r>
                      <a:endParaRPr lang="ru-K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635438"/>
                  </a:ext>
                </a:extLst>
              </a:tr>
              <a:tr h="459944">
                <a:tc>
                  <a:txBody>
                    <a:bodyPr/>
                    <a:lstStyle/>
                    <a:p>
                      <a:pPr algn="r" fontAlgn="ctr"/>
                      <a:r>
                        <a:rPr lang="ru-KG" sz="2400" b="1" u="none" strike="noStrike" dirty="0">
                          <a:effectLst/>
                        </a:rPr>
                        <a:t>$137,50</a:t>
                      </a:r>
                      <a:endParaRPr lang="ru-K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4388327"/>
                  </a:ext>
                </a:extLst>
              </a:tr>
              <a:tr h="493251">
                <a:tc>
                  <a:txBody>
                    <a:bodyPr/>
                    <a:lstStyle/>
                    <a:p>
                      <a:pPr algn="r" fontAlgn="ctr"/>
                      <a:r>
                        <a:rPr lang="ru-KG" sz="2400" b="1" u="none" strike="noStrike" dirty="0">
                          <a:effectLst/>
                        </a:rPr>
                        <a:t>$12 460,00</a:t>
                      </a:r>
                      <a:endParaRPr lang="ru-K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7532284"/>
                  </a:ext>
                </a:extLst>
              </a:tr>
              <a:tr h="459944">
                <a:tc>
                  <a:txBody>
                    <a:bodyPr/>
                    <a:lstStyle/>
                    <a:p>
                      <a:pPr algn="r" fontAlgn="ctr"/>
                      <a:r>
                        <a:rPr lang="ru-KG" sz="2400" b="1" u="none" strike="noStrike" dirty="0">
                          <a:effectLst/>
                        </a:rPr>
                        <a:t>$33 002,13</a:t>
                      </a:r>
                      <a:endParaRPr lang="ru-K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741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52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00B98-22DA-B609-B126-1BBB1C29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</a:t>
            </a:r>
            <a:r>
              <a:rPr lang="ru-RU" sz="4400" b="1" u="none" strike="noStrike" dirty="0">
                <a:effectLst/>
              </a:rPr>
              <a:t>акуп дезинфектантов - </a:t>
            </a:r>
            <a:r>
              <a:rPr lang="ru-KG" b="1" dirty="0"/>
              <a:t>$136 582,88 </a:t>
            </a:r>
            <a:r>
              <a:rPr lang="ru-RU" b="1" dirty="0"/>
              <a:t> </a:t>
            </a:r>
            <a:endParaRPr lang="ru-KG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44600D9-371C-74B5-FCA8-F98A0ECB77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853949"/>
              </p:ext>
            </p:extLst>
          </p:nvPr>
        </p:nvGraphicFramePr>
        <p:xfrm>
          <a:off x="1028700" y="2146300"/>
          <a:ext cx="8394700" cy="419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94700">
                  <a:extLst>
                    <a:ext uri="{9D8B030D-6E8A-4147-A177-3AD203B41FA5}">
                      <a16:colId xmlns:a16="http://schemas.microsoft.com/office/drawing/2014/main" val="609784190"/>
                    </a:ext>
                  </a:extLst>
                </a:gridCol>
              </a:tblGrid>
              <a:tr h="1047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u="none" strike="noStrike" dirty="0">
                          <a:effectLst/>
                        </a:rPr>
                        <a:t>Закуп дезинфектантов для рук/</a:t>
                      </a:r>
                      <a:r>
                        <a:rPr lang="en-US" sz="2400" b="1" u="none" strike="noStrike" dirty="0">
                          <a:effectLst/>
                        </a:rPr>
                        <a:t>Procurement of alcohol-based hand rub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4918196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u="none" strike="noStrike" dirty="0">
                          <a:effectLst/>
                        </a:rPr>
                        <a:t>Закуп полипропиленовых пакетов для утилизации медицинских отходов размеры 800*600 и 700*1100, 200*300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9942355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u="none" strike="noStrike" dirty="0">
                          <a:effectLst/>
                        </a:rPr>
                        <a:t>Закуп дезинфектантов для поверхностей/ </a:t>
                      </a:r>
                      <a:r>
                        <a:rPr lang="en-US" sz="2400" b="1" u="none" strike="noStrike" dirty="0">
                          <a:effectLst/>
                        </a:rPr>
                        <a:t>Procurement of disinfectants for surfaces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2205631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u="none" strike="noStrike" dirty="0">
                          <a:effectLst/>
                        </a:rPr>
                        <a:t>Закуп дезинфектантов </a:t>
                      </a:r>
                      <a:r>
                        <a:rPr lang="ru-RU" sz="2400" b="1" u="none" strike="sngStrike" dirty="0">
                          <a:effectLst/>
                        </a:rPr>
                        <a:t>таблетированной форме </a:t>
                      </a:r>
                      <a:r>
                        <a:rPr lang="ru-RU" sz="2400" b="1" u="none" strike="noStrike" dirty="0">
                          <a:effectLst/>
                        </a:rPr>
                        <a:t>для полов/ </a:t>
                      </a:r>
                      <a:r>
                        <a:rPr lang="en-US" sz="2400" b="1" u="none" strike="noStrike" dirty="0">
                          <a:effectLst/>
                        </a:rPr>
                        <a:t>Procurement of disinfectants for floors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5641625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6C3B03A-D7E3-764E-93E5-8F6AF8FF6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074816"/>
              </p:ext>
            </p:extLst>
          </p:nvPr>
        </p:nvGraphicFramePr>
        <p:xfrm>
          <a:off x="9461500" y="2146300"/>
          <a:ext cx="1892300" cy="419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2300">
                  <a:extLst>
                    <a:ext uri="{9D8B030D-6E8A-4147-A177-3AD203B41FA5}">
                      <a16:colId xmlns:a16="http://schemas.microsoft.com/office/drawing/2014/main" val="2703673102"/>
                    </a:ext>
                  </a:extLst>
                </a:gridCol>
              </a:tblGrid>
              <a:tr h="1047750">
                <a:tc>
                  <a:txBody>
                    <a:bodyPr/>
                    <a:lstStyle/>
                    <a:p>
                      <a:pPr algn="r" fontAlgn="ctr"/>
                      <a:r>
                        <a:rPr lang="ru-KG" sz="2400" b="1" u="none" strike="noStrike" dirty="0">
                          <a:effectLst/>
                        </a:rPr>
                        <a:t>$33 772,88</a:t>
                      </a:r>
                      <a:endParaRPr lang="ru-K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2218614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algn="r" fontAlgn="ctr"/>
                      <a:r>
                        <a:rPr lang="ru-KG" sz="2400" b="1" u="none" strike="noStrike" dirty="0">
                          <a:effectLst/>
                        </a:rPr>
                        <a:t>$18 193,75</a:t>
                      </a:r>
                      <a:endParaRPr lang="ru-K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1608853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algn="r" fontAlgn="ctr"/>
                      <a:r>
                        <a:rPr lang="ru-KG" sz="2400" b="1" u="none" strike="noStrike" dirty="0">
                          <a:effectLst/>
                        </a:rPr>
                        <a:t>$69 125,00</a:t>
                      </a:r>
                      <a:endParaRPr lang="ru-K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9236400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algn="r" fontAlgn="ctr"/>
                      <a:r>
                        <a:rPr lang="ru-KG" sz="2400" b="1" u="none" strike="noStrike" dirty="0">
                          <a:effectLst/>
                        </a:rPr>
                        <a:t>$15 491,25</a:t>
                      </a:r>
                      <a:endParaRPr lang="ru-K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0830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97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6F4BDD-2AD4-4F24-3875-13E027684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Закуп оборудования  и их установка - </a:t>
            </a:r>
            <a:r>
              <a:rPr lang="ru-KG" sz="3600" b="1" dirty="0"/>
              <a:t>$3</a:t>
            </a:r>
            <a:r>
              <a:rPr lang="en-US" sz="3600" b="1" dirty="0"/>
              <a:t>26</a:t>
            </a:r>
            <a:r>
              <a:rPr lang="ru-KG" sz="3600" b="1" dirty="0"/>
              <a:t> </a:t>
            </a:r>
            <a:r>
              <a:rPr lang="en-US" sz="3600" b="1" dirty="0"/>
              <a:t>1</a:t>
            </a:r>
            <a:r>
              <a:rPr lang="ru-KG" sz="3600" b="1" dirty="0"/>
              <a:t>22,50</a:t>
            </a:r>
            <a:r>
              <a:rPr lang="en-US" sz="3600" b="1" dirty="0"/>
              <a:t> –101 250 -2 250= 222 622,5</a:t>
            </a:r>
            <a:endParaRPr lang="ru-KG" sz="3600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73099C9-2D6A-1E57-63AE-03852070C6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874607"/>
              </p:ext>
            </p:extLst>
          </p:nvPr>
        </p:nvGraphicFramePr>
        <p:xfrm>
          <a:off x="838200" y="2082799"/>
          <a:ext cx="7607300" cy="3780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7300">
                  <a:extLst>
                    <a:ext uri="{9D8B030D-6E8A-4147-A177-3AD203B41FA5}">
                      <a16:colId xmlns:a16="http://schemas.microsoft.com/office/drawing/2014/main" val="3957984323"/>
                    </a:ext>
                  </a:extLst>
                </a:gridCol>
              </a:tblGrid>
              <a:tr h="315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</a:rPr>
                        <a:t>Дезкамера/</a:t>
                      </a:r>
                      <a:r>
                        <a:rPr lang="en-US" sz="2000" b="1" u="none" strike="noStrike" dirty="0" err="1">
                          <a:effectLst/>
                        </a:rPr>
                        <a:t>Desinfection</a:t>
                      </a:r>
                      <a:r>
                        <a:rPr lang="en-US" sz="2000" b="1" u="none" strike="noStrike" dirty="0">
                          <a:effectLst/>
                        </a:rPr>
                        <a:t> chamber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0836857"/>
                  </a:ext>
                </a:extLst>
              </a:tr>
              <a:tr h="315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</a:rPr>
                        <a:t>Автоклав для стерилизации/ </a:t>
                      </a:r>
                      <a:r>
                        <a:rPr lang="en-US" sz="2000" b="1" u="none" strike="noStrike" dirty="0">
                          <a:effectLst/>
                        </a:rPr>
                        <a:t>Autoclave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7934043"/>
                  </a:ext>
                </a:extLst>
              </a:tr>
              <a:tr h="315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</a:rPr>
                        <a:t>Автоклав для дезинфекции со шредером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5851752"/>
                  </a:ext>
                </a:extLst>
              </a:tr>
              <a:tr h="3150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sngStrike" dirty="0">
                          <a:effectLst/>
                        </a:rPr>
                        <a:t>Wash machine 25-30 </a:t>
                      </a:r>
                      <a:r>
                        <a:rPr lang="ru-RU" sz="2000" b="1" u="none" strike="sngStrike" dirty="0">
                          <a:effectLst/>
                        </a:rPr>
                        <a:t>кг</a:t>
                      </a:r>
                      <a:endParaRPr lang="ru-RU" sz="20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0954694"/>
                  </a:ext>
                </a:extLst>
              </a:tr>
              <a:tr h="6300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sngStrike" dirty="0">
                          <a:effectLst/>
                        </a:rPr>
                        <a:t>Электрический отсос для аспирации для операционного блока</a:t>
                      </a:r>
                      <a:endParaRPr lang="ru-RU" sz="20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9897953"/>
                  </a:ext>
                </a:extLst>
              </a:tr>
              <a:tr h="6300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</a:rPr>
                        <a:t>Кислородная станция/ </a:t>
                      </a:r>
                      <a:br>
                        <a:rPr lang="ru-RU" sz="2000" b="1" u="none" strike="noStrike" dirty="0">
                          <a:effectLst/>
                        </a:rPr>
                      </a:br>
                      <a:r>
                        <a:rPr lang="en-US" sz="2000" b="1" u="none" strike="noStrike" dirty="0">
                          <a:effectLst/>
                        </a:rPr>
                        <a:t>oxygen station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5963258"/>
                  </a:ext>
                </a:extLst>
              </a:tr>
              <a:tr h="1260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</a:rPr>
                        <a:t>Установка труб для подвода кислорода в изоляторах НЦФ, точки подвода / </a:t>
                      </a:r>
                      <a:r>
                        <a:rPr lang="en-US" sz="2000" b="1" u="none" strike="noStrike" dirty="0">
                          <a:effectLst/>
                        </a:rPr>
                        <a:t>Equipping the insulator with pipes for supplying oxygen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7148898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D972C62-B357-054D-BD1F-B6402C335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382316"/>
              </p:ext>
            </p:extLst>
          </p:nvPr>
        </p:nvGraphicFramePr>
        <p:xfrm>
          <a:off x="8445500" y="2095499"/>
          <a:ext cx="2806700" cy="3770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6700">
                  <a:extLst>
                    <a:ext uri="{9D8B030D-6E8A-4147-A177-3AD203B41FA5}">
                      <a16:colId xmlns:a16="http://schemas.microsoft.com/office/drawing/2014/main" val="2128993103"/>
                    </a:ext>
                  </a:extLst>
                </a:gridCol>
              </a:tblGrid>
              <a:tr h="314098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noStrike" dirty="0">
                          <a:effectLst/>
                        </a:rPr>
                        <a:t>$75 000,00</a:t>
                      </a:r>
                      <a:endParaRPr lang="ru-KG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4066182"/>
                  </a:ext>
                </a:extLst>
              </a:tr>
              <a:tr h="314098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noStrike" dirty="0">
                          <a:effectLst/>
                        </a:rPr>
                        <a:t>$75 000,00</a:t>
                      </a:r>
                      <a:endParaRPr lang="ru-KG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4148375"/>
                  </a:ext>
                </a:extLst>
              </a:tr>
              <a:tr h="314098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noStrike">
                          <a:effectLst/>
                        </a:rPr>
                        <a:t>$45 000,00</a:t>
                      </a:r>
                      <a:endParaRPr lang="ru-KG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7960678"/>
                  </a:ext>
                </a:extLst>
              </a:tr>
              <a:tr h="314098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sngStrike" dirty="0">
                          <a:effectLst/>
                        </a:rPr>
                        <a:t>$101 250,00</a:t>
                      </a:r>
                      <a:endParaRPr lang="ru-KG" sz="20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7094653"/>
                  </a:ext>
                </a:extLst>
              </a:tr>
              <a:tr h="628196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sngStrike" dirty="0">
                          <a:effectLst/>
                        </a:rPr>
                        <a:t>$2 250,00</a:t>
                      </a:r>
                      <a:endParaRPr lang="ru-KG" sz="20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4347673"/>
                  </a:ext>
                </a:extLst>
              </a:tr>
              <a:tr h="628196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noStrike" dirty="0">
                          <a:effectLst/>
                        </a:rPr>
                        <a:t>$15 000,00</a:t>
                      </a:r>
                      <a:endParaRPr lang="ru-KG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5214232"/>
                  </a:ext>
                </a:extLst>
              </a:tr>
              <a:tr h="1256392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noStrike" dirty="0">
                          <a:effectLst/>
                        </a:rPr>
                        <a:t>$12 622,50</a:t>
                      </a:r>
                      <a:endParaRPr lang="ru-KG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3210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562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3DAE06-E225-75AA-E238-A51633F2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Закуп БШБ - </a:t>
            </a:r>
            <a:r>
              <a:rPr lang="ru-KG" b="1" dirty="0"/>
              <a:t>$</a:t>
            </a:r>
            <a:r>
              <a:rPr lang="en-US" b="1" dirty="0"/>
              <a:t>65 012,05</a:t>
            </a:r>
            <a:endParaRPr lang="ru-KG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1476B2-6B7E-E48F-CBC8-52DF02035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KG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40DE649-A3B1-7A9A-57E3-4E4D620969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462713"/>
              </p:ext>
            </p:extLst>
          </p:nvPr>
        </p:nvGraphicFramePr>
        <p:xfrm>
          <a:off x="977900" y="2070100"/>
          <a:ext cx="8280400" cy="4241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80400">
                  <a:extLst>
                    <a:ext uri="{9D8B030D-6E8A-4147-A177-3AD203B41FA5}">
                      <a16:colId xmlns:a16="http://schemas.microsoft.com/office/drawing/2014/main" val="2516149361"/>
                    </a:ext>
                  </a:extLst>
                </a:gridCol>
              </a:tblGrid>
              <a:tr h="1459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u="none" strike="noStrike" dirty="0">
                          <a:effectLst/>
                        </a:rPr>
                        <a:t>Закуп боксов биологической безопасности 2 класса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4226189"/>
                  </a:ext>
                </a:extLst>
              </a:tr>
              <a:tr h="1459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u="none" strike="noStrike" dirty="0">
                          <a:effectLst/>
                        </a:rPr>
                        <a:t>Сертификация боксов биологической безопасности 2 класса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36160"/>
                  </a:ext>
                </a:extLst>
              </a:tr>
              <a:tr h="13234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u="none" strike="sngStrike" dirty="0">
                          <a:effectLst/>
                        </a:rPr>
                        <a:t>Закуп тестов для секвенирования для ТБ (см. лист NGS ТБ)</a:t>
                      </a:r>
                      <a:endParaRPr lang="ru-RU" sz="24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5593856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5A4CE3F-C928-AF69-E1D3-2EB9071DE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050655"/>
              </p:ext>
            </p:extLst>
          </p:nvPr>
        </p:nvGraphicFramePr>
        <p:xfrm>
          <a:off x="9118600" y="2070100"/>
          <a:ext cx="2095500" cy="4111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1745543422"/>
                    </a:ext>
                  </a:extLst>
                </a:gridCol>
              </a:tblGrid>
              <a:tr h="1414399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noStrike" dirty="0">
                          <a:effectLst/>
                        </a:rPr>
                        <a:t>$</a:t>
                      </a:r>
                      <a:r>
                        <a:rPr lang="en-US" sz="2000" b="1" u="none" strike="noStrike" dirty="0">
                          <a:effectLst/>
                        </a:rPr>
                        <a:t>54 216,87</a:t>
                      </a:r>
                      <a:endParaRPr lang="ru-KG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141405"/>
                  </a:ext>
                </a:extLst>
              </a:tr>
              <a:tr h="1414399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noStrike" dirty="0">
                          <a:effectLst/>
                        </a:rPr>
                        <a:t>$</a:t>
                      </a:r>
                      <a:r>
                        <a:rPr lang="en-US" sz="2000" b="1" u="none" strike="noStrike" dirty="0">
                          <a:effectLst/>
                        </a:rPr>
                        <a:t>10 795,18</a:t>
                      </a:r>
                      <a:endParaRPr lang="ru-KG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0103040"/>
                  </a:ext>
                </a:extLst>
              </a:tr>
              <a:tr h="1282827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sngStrike" dirty="0">
                          <a:effectLst/>
                        </a:rPr>
                        <a:t>$263 723,00</a:t>
                      </a:r>
                      <a:endParaRPr lang="ru-KG" sz="20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0276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624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25C7CB-974F-7713-AC16-886FDA33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Закуп мобильных рентген-аппаратов, МГМ и хроматографа </a:t>
            </a:r>
            <a:r>
              <a:rPr lang="ru-RU" dirty="0"/>
              <a:t>– </a:t>
            </a:r>
            <a:r>
              <a:rPr lang="ru-KG" b="1" dirty="0"/>
              <a:t>$</a:t>
            </a:r>
            <a:r>
              <a:rPr lang="en-US" b="1" dirty="0"/>
              <a:t>643 936</a:t>
            </a:r>
            <a:r>
              <a:rPr lang="ru-KG" b="1" dirty="0"/>
              <a:t>,00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B1AACB1-8E55-BFA6-5030-F464B8DB7C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686066"/>
              </p:ext>
            </p:extLst>
          </p:nvPr>
        </p:nvGraphicFramePr>
        <p:xfrm>
          <a:off x="838200" y="2057401"/>
          <a:ext cx="8140700" cy="4586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40700">
                  <a:extLst>
                    <a:ext uri="{9D8B030D-6E8A-4147-A177-3AD203B41FA5}">
                      <a16:colId xmlns:a16="http://schemas.microsoft.com/office/drawing/2014/main" val="3882131967"/>
                    </a:ext>
                  </a:extLst>
                </a:gridCol>
              </a:tblGrid>
              <a:tr h="901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</a:rPr>
                        <a:t>Мобильный цифровой рентген-аппарат с искусственным интеллектом/ Mobile Digital X-Ray </a:t>
                      </a:r>
                      <a:r>
                        <a:rPr lang="ru-RU" sz="2000" b="1" u="none" strike="noStrike" dirty="0" err="1">
                          <a:effectLst/>
                        </a:rPr>
                        <a:t>with</a:t>
                      </a:r>
                      <a:r>
                        <a:rPr lang="ru-RU" sz="2000" b="1" u="none" strike="noStrike" dirty="0">
                          <a:effectLst/>
                        </a:rPr>
                        <a:t> CAD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2124244"/>
                  </a:ext>
                </a:extLst>
              </a:tr>
              <a:tr h="1707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</a:rPr>
                        <a:t>Мобильный диагностический блок с рентген-аппаратом с проектированием, быстрой молекулярной диагностикой на мобильного фургона/транспортного средства/</a:t>
                      </a:r>
                      <a:r>
                        <a:rPr lang="en-US" sz="2000" b="1" u="none" strike="noStrike" dirty="0">
                          <a:effectLst/>
                        </a:rPr>
                        <a:t>Mobile diagnostic unit/package with CXR with CAD, rapid molecular diagnostics and mobile vans/vehicles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5652859"/>
                  </a:ext>
                </a:extLst>
              </a:tr>
              <a:tr h="2239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effectLst/>
                        </a:rPr>
                        <a:t>"True-Nat" machine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7808032"/>
                  </a:ext>
                </a:extLst>
              </a:tr>
              <a:tr h="2239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"True-Nat" cartridges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615301"/>
                  </a:ext>
                </a:extLst>
              </a:tr>
              <a:tr h="2239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"True-Nat" service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7814172"/>
                  </a:ext>
                </a:extLst>
              </a:tr>
              <a:tr h="2239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"True-Nat" consumables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7208556"/>
                  </a:ext>
                </a:extLst>
              </a:tr>
              <a:tr h="223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sngStrike" dirty="0">
                          <a:effectLst/>
                        </a:rPr>
                        <a:t>Жидкостной хроматограф</a:t>
                      </a:r>
                      <a:endParaRPr lang="ru-RU" sz="20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0102609"/>
                  </a:ext>
                </a:extLst>
              </a:tr>
              <a:tr h="405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sngStrike" dirty="0">
                          <a:effectLst/>
                        </a:rPr>
                        <a:t>Обслуживание жидкостного хроматографа</a:t>
                      </a:r>
                      <a:r>
                        <a:rPr lang="en-US" sz="2000" b="1" u="none" strike="sngStrike" dirty="0">
                          <a:effectLst/>
                        </a:rPr>
                        <a:t> </a:t>
                      </a:r>
                      <a:r>
                        <a:rPr lang="ru-RU" sz="2000" b="1" u="none" strike="sngStrike" dirty="0">
                          <a:effectLst/>
                        </a:rPr>
                        <a:t>и реагенты</a:t>
                      </a:r>
                      <a:endParaRPr lang="ru-RU" sz="20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236829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E449122-F231-3F1F-3F5B-E56EFB6D5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316056"/>
              </p:ext>
            </p:extLst>
          </p:nvPr>
        </p:nvGraphicFramePr>
        <p:xfrm>
          <a:off x="8978900" y="2057399"/>
          <a:ext cx="2374900" cy="45864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4900">
                  <a:extLst>
                    <a:ext uri="{9D8B030D-6E8A-4147-A177-3AD203B41FA5}">
                      <a16:colId xmlns:a16="http://schemas.microsoft.com/office/drawing/2014/main" val="151993541"/>
                    </a:ext>
                  </a:extLst>
                </a:gridCol>
              </a:tblGrid>
              <a:tr h="952983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noStrike" dirty="0">
                          <a:effectLst/>
                        </a:rPr>
                        <a:t>$</a:t>
                      </a:r>
                      <a:r>
                        <a:rPr lang="ru-RU" sz="2000" b="1" u="none" strike="noStrike" dirty="0">
                          <a:effectLst/>
                        </a:rPr>
                        <a:t>550 00</a:t>
                      </a:r>
                      <a:r>
                        <a:rPr lang="ru-KG" sz="2000" b="1" u="none" strike="noStrike" dirty="0">
                          <a:effectLst/>
                        </a:rPr>
                        <a:t>0,00</a:t>
                      </a:r>
                      <a:endParaRPr lang="ru-KG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9438683"/>
                  </a:ext>
                </a:extLst>
              </a:tr>
              <a:tr h="1677662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$47 500,00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8761330"/>
                  </a:ext>
                </a:extLst>
              </a:tr>
              <a:tr h="325972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noStrike" dirty="0">
                          <a:effectLst/>
                        </a:rPr>
                        <a:t>$28 000,00</a:t>
                      </a:r>
                      <a:endParaRPr lang="ru-KG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8875753"/>
                  </a:ext>
                </a:extLst>
              </a:tr>
              <a:tr h="325972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noStrike" dirty="0">
                          <a:effectLst/>
                        </a:rPr>
                        <a:t>$10 000,00</a:t>
                      </a:r>
                      <a:endParaRPr lang="ru-KG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9080761"/>
                  </a:ext>
                </a:extLst>
              </a:tr>
              <a:tr h="325972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noStrike" dirty="0">
                          <a:effectLst/>
                        </a:rPr>
                        <a:t>$7 720,00</a:t>
                      </a:r>
                      <a:endParaRPr lang="ru-KG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3500599"/>
                  </a:ext>
                </a:extLst>
              </a:tr>
              <a:tr h="325972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noStrike" dirty="0">
                          <a:effectLst/>
                        </a:rPr>
                        <a:t>$716,00</a:t>
                      </a:r>
                      <a:endParaRPr lang="ru-KG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2216126"/>
                  </a:ext>
                </a:extLst>
              </a:tr>
              <a:tr h="325972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sngStrike" dirty="0">
                          <a:effectLst/>
                        </a:rPr>
                        <a:t>$287 500,00</a:t>
                      </a:r>
                      <a:endParaRPr lang="ru-KG" sz="20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409437"/>
                  </a:ext>
                </a:extLst>
              </a:tr>
              <a:tr h="325972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sngStrike" dirty="0">
                          <a:effectLst/>
                        </a:rPr>
                        <a:t>$</a:t>
                      </a:r>
                      <a:r>
                        <a:rPr lang="ru-RU" sz="2000" b="1" u="none" strike="sngStrike" dirty="0">
                          <a:effectLst/>
                        </a:rPr>
                        <a:t>86</a:t>
                      </a:r>
                      <a:r>
                        <a:rPr lang="ru-KG" sz="2000" b="1" u="none" strike="sngStrike" dirty="0">
                          <a:effectLst/>
                        </a:rPr>
                        <a:t> </a:t>
                      </a:r>
                      <a:r>
                        <a:rPr lang="ru-RU" sz="2000" b="1" u="none" strike="sngStrike" dirty="0">
                          <a:effectLst/>
                        </a:rPr>
                        <a:t>2</a:t>
                      </a:r>
                      <a:r>
                        <a:rPr lang="ru-KG" sz="2000" b="1" u="none" strike="sngStrike" dirty="0">
                          <a:effectLst/>
                        </a:rPr>
                        <a:t>50,00</a:t>
                      </a:r>
                      <a:endParaRPr lang="ru-KG" sz="20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0217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88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40EBD-B95F-1278-3C45-D0A36C290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Участие в ВОК  </a:t>
            </a:r>
            <a:r>
              <a:rPr lang="ru-RU" b="1" strike="sngStrike" dirty="0"/>
              <a:t>и работа НОКП </a:t>
            </a:r>
            <a:r>
              <a:rPr lang="ru-RU" dirty="0"/>
              <a:t>- </a:t>
            </a:r>
            <a:r>
              <a:rPr lang="ru-KG" b="1" dirty="0"/>
              <a:t>$</a:t>
            </a:r>
            <a:r>
              <a:rPr lang="en-US" b="1" dirty="0"/>
              <a:t>478 462,5</a:t>
            </a:r>
            <a:r>
              <a:rPr lang="ru-KG" b="1" dirty="0"/>
              <a:t>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DD66869-8165-1B28-6406-DC3381E334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273157"/>
              </p:ext>
            </p:extLst>
          </p:nvPr>
        </p:nvGraphicFramePr>
        <p:xfrm>
          <a:off x="838200" y="2197100"/>
          <a:ext cx="8382000" cy="4203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179224381"/>
                    </a:ext>
                  </a:extLst>
                </a:gridCol>
              </a:tblGrid>
              <a:tr h="14012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</a:rPr>
                        <a:t>Участие во </a:t>
                      </a:r>
                      <a:r>
                        <a:rPr lang="ru-RU" sz="2000" b="1" u="none" strike="noStrike" dirty="0" err="1">
                          <a:effectLst/>
                        </a:rPr>
                        <a:t>внешной</a:t>
                      </a:r>
                      <a:r>
                        <a:rPr lang="ru-RU" sz="2000" b="1" u="none" strike="noStrike" dirty="0">
                          <a:effectLst/>
                        </a:rPr>
                        <a:t> оценки качества НРЛ и ОМРЛ/</a:t>
                      </a:r>
                      <a:r>
                        <a:rPr lang="en-US" sz="2000" b="1" u="none" strike="noStrike" dirty="0">
                          <a:effectLst/>
                        </a:rPr>
                        <a:t>Participation in External quality Assessment schemes for C19 and TB; NRL and OMRL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6237501"/>
                  </a:ext>
                </a:extLst>
              </a:tr>
              <a:tr h="14012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sngStrike" dirty="0">
                          <a:effectLst/>
                        </a:rPr>
                        <a:t>Покрытие транспортных расходов кейс-менеджеров(патронажных сестер)/</a:t>
                      </a:r>
                      <a:r>
                        <a:rPr lang="en-US" sz="2000" b="1" u="none" strike="sngStrike" dirty="0">
                          <a:effectLst/>
                        </a:rPr>
                        <a:t>Coverage of transport expenses for case managers (patronage nurses)</a:t>
                      </a:r>
                      <a:endParaRPr lang="en-US" sz="20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9786570"/>
                  </a:ext>
                </a:extLst>
              </a:tr>
              <a:tr h="700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sngStrike" dirty="0">
                          <a:effectLst/>
                        </a:rPr>
                        <a:t>Найм социальных работников/</a:t>
                      </a:r>
                      <a:r>
                        <a:rPr lang="ru-RU" sz="2000" b="1" u="none" strike="sngStrike" dirty="0" err="1">
                          <a:effectLst/>
                        </a:rPr>
                        <a:t>Hiring</a:t>
                      </a:r>
                      <a:r>
                        <a:rPr lang="ru-RU" sz="2000" b="1" u="none" strike="sngStrike" dirty="0">
                          <a:effectLst/>
                        </a:rPr>
                        <a:t> Social </a:t>
                      </a:r>
                      <a:r>
                        <a:rPr lang="ru-RU" sz="2000" b="1" u="none" strike="sngStrike" dirty="0" err="1">
                          <a:effectLst/>
                        </a:rPr>
                        <a:t>Workers</a:t>
                      </a:r>
                      <a:endParaRPr lang="ru-RU" sz="20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8636038"/>
                  </a:ext>
                </a:extLst>
              </a:tr>
              <a:tr h="700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</a:rPr>
                        <a:t>Оснащение ПМСП и ТБ для ТБ МИС (см. ТБ МИС)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6970622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301C8D9-3714-9F67-E0EC-4AD67DDE5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020137"/>
              </p:ext>
            </p:extLst>
          </p:nvPr>
        </p:nvGraphicFramePr>
        <p:xfrm>
          <a:off x="9220200" y="2197100"/>
          <a:ext cx="2336800" cy="4203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2525657540"/>
                    </a:ext>
                  </a:extLst>
                </a:gridCol>
              </a:tblGrid>
              <a:tr h="1401233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noStrike" dirty="0">
                          <a:effectLst/>
                        </a:rPr>
                        <a:t>$7 262,50</a:t>
                      </a:r>
                      <a:endParaRPr lang="ru-KG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4288416"/>
                  </a:ext>
                </a:extLst>
              </a:tr>
              <a:tr h="1401233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sngStrike" dirty="0">
                          <a:effectLst/>
                        </a:rPr>
                        <a:t>$14 671,39</a:t>
                      </a:r>
                      <a:endParaRPr lang="ru-KG" sz="20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1504649"/>
                  </a:ext>
                </a:extLst>
              </a:tr>
              <a:tr h="700617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sngStrike" dirty="0">
                          <a:effectLst/>
                        </a:rPr>
                        <a:t>$45 874,69</a:t>
                      </a:r>
                      <a:endParaRPr lang="ru-KG" sz="20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4685093"/>
                  </a:ext>
                </a:extLst>
              </a:tr>
              <a:tr h="700617">
                <a:tc>
                  <a:txBody>
                    <a:bodyPr/>
                    <a:lstStyle/>
                    <a:p>
                      <a:pPr algn="r" fontAlgn="ctr"/>
                      <a:r>
                        <a:rPr lang="ru-KG" sz="2000" b="1" u="none" strike="noStrike" dirty="0">
                          <a:effectLst/>
                        </a:rPr>
                        <a:t>$</a:t>
                      </a:r>
                      <a:r>
                        <a:rPr lang="en-US" sz="2000" b="1" u="none" strike="noStrike" dirty="0">
                          <a:effectLst/>
                        </a:rPr>
                        <a:t>471</a:t>
                      </a:r>
                      <a:r>
                        <a:rPr lang="ru-KG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>
                          <a:effectLst/>
                        </a:rPr>
                        <a:t>2</a:t>
                      </a:r>
                      <a:r>
                        <a:rPr lang="ru-KG" sz="2000" b="1" u="none" strike="noStrike" dirty="0">
                          <a:effectLst/>
                        </a:rPr>
                        <a:t>00,00</a:t>
                      </a:r>
                      <a:endParaRPr lang="ru-KG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0150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24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BAB1EA-206F-643C-CDAC-9D1A2185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Заявка на сэкономленные средства. Компонент ТБ</a:t>
            </a:r>
            <a:endParaRPr lang="ru-K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6D6FA9-3444-8B9A-9EE3-8AC6E5ED9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3200" b="1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ТБ компонент – </a:t>
            </a:r>
            <a:r>
              <a:rPr lang="ru-KG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$</a:t>
            </a:r>
            <a:r>
              <a:rPr lang="ru-RU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KG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1 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690 746,50</a:t>
            </a:r>
            <a:endParaRPr lang="ru-RU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PSM – USD </a:t>
            </a:r>
            <a:r>
              <a:rPr lang="ru-RU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422 686, 6</a:t>
            </a:r>
            <a:endParaRPr lang="ru-KG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ru-KG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2219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530</Words>
  <Application>Microsoft Office PowerPoint</Application>
  <PresentationFormat>Широкоэкранный</PresentationFormat>
  <Paragraphs>83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Заявка на сэкономленные средства. Компонент ТБ</vt:lpstr>
      <vt:lpstr>Закуп СИЗ - $144 130,58  </vt:lpstr>
      <vt:lpstr>Закуп дезинфектантов - $136 582,88  </vt:lpstr>
      <vt:lpstr>Закуп оборудования  и их установка - $326 122,50 –101 250 -2 250= 222 622,5</vt:lpstr>
      <vt:lpstr>Закуп БШБ - $65 012,05</vt:lpstr>
      <vt:lpstr>Закуп мобильных рентген-аппаратов, МГМ и хроматографа – $643 936,00</vt:lpstr>
      <vt:lpstr>Участие в ВОК  и работа НОКП - $478 462,5 </vt:lpstr>
      <vt:lpstr>Заявка на сэкономленные средства. Компонент ТБ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сэкономленные средства. Компонент ТБ</dc:title>
  <dc:creator>Gulmira Kalmambetova</dc:creator>
  <cp:lastModifiedBy>Inga Babicheva</cp:lastModifiedBy>
  <cp:revision>7</cp:revision>
  <dcterms:created xsi:type="dcterms:W3CDTF">2022-11-01T05:18:50Z</dcterms:created>
  <dcterms:modified xsi:type="dcterms:W3CDTF">2022-11-11T03:27:06Z</dcterms:modified>
</cp:coreProperties>
</file>