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A4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Освоено</c:v>
                </c:pt>
              </c:strCache>
            </c:strRef>
          </c:tx>
          <c:spPr>
            <a:solidFill>
              <a:srgbClr val="2E7E5B"/>
            </a:solidFill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805C-4FF9-AEE5-18A2CE1107F8}"/>
              </c:ext>
            </c:extLst>
          </c:dPt>
          <c:dPt>
            <c:idx val="1"/>
            <c:invertIfNegative val="0"/>
            <c:bubble3D val="0"/>
            <c:spPr>
              <a:solidFill>
                <a:srgbClr val="B57919"/>
              </a:solidFill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05C-4FF9-AEE5-18A2CE1107F8}"/>
              </c:ext>
            </c:extLst>
          </c:dPt>
          <c:dPt>
            <c:idx val="2"/>
            <c:invertIfNegative val="0"/>
            <c:bubble3D val="0"/>
            <c:spPr>
              <a:solidFill>
                <a:srgbClr val="B33B2D"/>
              </a:solidFill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05C-4FF9-AEE5-18A2CE1107F8}"/>
              </c:ext>
            </c:extLst>
          </c:dPt>
          <c:dPt>
            <c:idx val="3"/>
            <c:invertIfNegative val="0"/>
            <c:bubble3D val="0"/>
            <c:spPr>
              <a:solidFill>
                <a:srgbClr val="127C84"/>
              </a:solidFill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05C-4FF9-AEE5-18A2CE1107F8}"/>
              </c:ext>
            </c:extLst>
          </c:dPt>
          <c:dPt>
            <c:idx val="4"/>
            <c:invertIfNegative val="0"/>
            <c:bubble3D val="0"/>
            <c:spPr>
              <a:solidFill>
                <a:srgbClr val="127C84"/>
              </a:solidFill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05C-4FF9-AEE5-18A2CE1107F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95,0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05C-4FF9-AEE5-18A2CE1107F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F646ADB-861B-4EF7-8133-23771B4BCECF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05C-4FF9-AEE5-18A2CE1107F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34,0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05C-4FF9-AEE5-18A2CE1107F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rgbClr val="27393B"/>
                    </a:solidFill>
                    <a:latin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Бишкек ОМиД</c:v>
                </c:pt>
                <c:pt idx="1">
                  <c:v>Ош ОМиД</c:v>
                </c:pt>
                <c:pt idx="2">
                  <c:v>Талас ОМиД</c:v>
                </c:pt>
                <c:pt idx="3">
                  <c:v>АБР</c:v>
                </c:pt>
                <c:pt idx="4">
                  <c:v>EDCF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24</c:v>
                </c:pt>
                <c:pt idx="2">
                  <c:v>34</c:v>
                </c:pt>
                <c:pt idx="3">
                  <c:v>7.6</c:v>
                </c:pt>
                <c:pt idx="4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05C-4FF9-AEE5-18A2CE1107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-161246960"/>
        <c:axId val="-161236080"/>
      </c:barChart>
      <c:catAx>
        <c:axId val="-1612469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27393B"/>
                </a:solidFill>
                <a:latin typeface="Calibri"/>
              </a:defRPr>
            </a:pPr>
            <a:endParaRPr lang="ru-RU"/>
          </a:p>
        </c:txPr>
        <c:crossAx val="-161236080"/>
        <c:crosses val="autoZero"/>
        <c:auto val="1"/>
        <c:lblAlgn val="ctr"/>
        <c:lblOffset val="100"/>
        <c:noMultiLvlLbl val="1"/>
      </c:catAx>
      <c:valAx>
        <c:axId val="-161236080"/>
        <c:scaling>
          <c:orientation val="minMax"/>
          <c:max val="100"/>
          <c:min val="0"/>
        </c:scaling>
        <c:delete val="1"/>
        <c:axPos val="b"/>
        <c:numFmt formatCode="General" sourceLinked="0"/>
        <c:majorTickMark val="out"/>
        <c:minorTickMark val="none"/>
        <c:tickLblPos val="low"/>
        <c:crossAx val="-16124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9347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8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-1371600"/>
            <a:ext cx="3931920" cy="3931920"/>
          </a:xfrm>
          <a:prstGeom prst="ellipse">
            <a:avLst/>
          </a:prstGeom>
          <a:ln w="19050">
            <a:solidFill>
              <a:srgbClr val="1C525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332720" y="-640080"/>
            <a:ext cx="2377440" cy="2377440"/>
          </a:xfrm>
          <a:prstGeom prst="ellipse">
            <a:avLst/>
          </a:prstGeom>
          <a:ln w="19050">
            <a:solidFill>
              <a:srgbClr val="B5791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72800" y="0"/>
            <a:ext cx="1097280" cy="1097280"/>
          </a:xfrm>
          <a:prstGeom prst="ellipse">
            <a:avLst/>
          </a:prstGeom>
          <a:ln w="15240">
            <a:solidFill>
              <a:srgbClr val="1C525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" y="960120"/>
            <a:ext cx="1051560" cy="10515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849" y="1244041"/>
            <a:ext cx="483718" cy="48371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66928" y="233172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ЗДРАВООХРАНЕНИЕ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66928" y="2651760"/>
            <a:ext cx="10789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98000"/>
              </a:lnSpc>
            </a:pPr>
            <a:r>
              <a:rPr lang="ru-RU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Опыт реализации проектов в здравоохранении Кыргызской Республики</a:t>
            </a:r>
            <a:endParaRPr lang="en-US" sz="4000" dirty="0"/>
          </a:p>
          <a:p>
            <a:pPr marL="0" indent="0">
              <a:lnSpc>
                <a:spcPct val="98000"/>
              </a:lnSpc>
              <a:buNone/>
            </a:pPr>
            <a:endParaRPr lang="en-US" sz="4600" dirty="0"/>
          </a:p>
        </p:txBody>
      </p:sp>
      <p:sp>
        <p:nvSpPr>
          <p:cNvPr id="9" name="Text 6"/>
          <p:cNvSpPr/>
          <p:nvPr/>
        </p:nvSpPr>
        <p:spPr>
          <a:xfrm>
            <a:off x="566928" y="4224528"/>
            <a:ext cx="9509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Обзор проектов международного финансового сотрудничества Министерства здравоохранения Кыргызской Республики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566928" y="5029200"/>
            <a:ext cx="636422" cy="457200"/>
          </a:xfrm>
          <a:prstGeom prst="roundRect">
            <a:avLst>
              <a:gd name="adj" fmla="val 20000"/>
            </a:avLst>
          </a:prstGeom>
          <a:solidFill>
            <a:srgbClr val="14383C"/>
          </a:solidFill>
          <a:ln w="12700">
            <a:solidFill>
              <a:srgbClr val="24565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66928" y="5029200"/>
            <a:ext cx="63642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KfW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1367942" y="5029200"/>
            <a:ext cx="2318918" cy="457200"/>
          </a:xfrm>
          <a:prstGeom prst="roundRect">
            <a:avLst>
              <a:gd name="adj" fmla="val 20000"/>
            </a:avLst>
          </a:prstGeom>
          <a:solidFill>
            <a:srgbClr val="14383C"/>
          </a:solidFill>
          <a:ln w="12700">
            <a:solidFill>
              <a:srgbClr val="24565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367942" y="5029200"/>
            <a:ext cx="231891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Азиатский банк развития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3851453" y="5029200"/>
            <a:ext cx="1393546" cy="457200"/>
          </a:xfrm>
          <a:prstGeom prst="roundRect">
            <a:avLst>
              <a:gd name="adj" fmla="val 20000"/>
            </a:avLst>
          </a:prstGeom>
          <a:solidFill>
            <a:srgbClr val="14383C"/>
          </a:solidFill>
          <a:ln w="12700">
            <a:solidFill>
              <a:srgbClr val="24565C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851453" y="5029200"/>
            <a:ext cx="13935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EDCF · Корея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5409590" y="5029200"/>
            <a:ext cx="1561795" cy="457200"/>
          </a:xfrm>
          <a:prstGeom prst="roundRect">
            <a:avLst>
              <a:gd name="adj" fmla="val 20000"/>
            </a:avLst>
          </a:prstGeom>
          <a:solidFill>
            <a:srgbClr val="14383C"/>
          </a:solidFill>
          <a:ln w="12700">
            <a:solidFill>
              <a:srgbClr val="24565C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409590" y="5029200"/>
            <a:ext cx="15617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Всемирный банк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7135978" y="5029200"/>
            <a:ext cx="1645920" cy="457200"/>
          </a:xfrm>
          <a:prstGeom prst="roundRect">
            <a:avLst>
              <a:gd name="adj" fmla="val 20000"/>
            </a:avLst>
          </a:prstGeom>
          <a:solidFill>
            <a:srgbClr val="14383C"/>
          </a:solidFill>
          <a:ln w="12700">
            <a:solidFill>
              <a:srgbClr val="24565C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135978" y="5029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Саудовский фонд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566928" y="5989320"/>
            <a:ext cx="11057839" cy="0"/>
          </a:xfrm>
          <a:prstGeom prst="line">
            <a:avLst/>
          </a:prstGeom>
          <a:noFill/>
          <a:ln w="12700">
            <a:solidFill>
              <a:srgbClr val="1C5258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66928" y="61264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Министерство здравоохранения Кыргызской Республики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7619695" y="6126480"/>
            <a:ext cx="40050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ru-RU" sz="1100" dirty="0" err="1" smtClean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Султангазиева</a:t>
            </a:r>
            <a:r>
              <a:rPr lang="ru-RU" sz="1100" dirty="0" smtClean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А.И., консультант МЗ КР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ВСЕМИРНЫЙ БАНК (МБРР + МАР)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Дополнительное финансирование ПМСП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539935" y="566928"/>
            <a:ext cx="2084832" cy="384048"/>
          </a:xfrm>
          <a:prstGeom prst="roundRect">
            <a:avLst>
              <a:gd name="adj" fmla="val 50000"/>
            </a:avLst>
          </a:prstGeom>
          <a:solidFill>
            <a:srgbClr val="E7F2F2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6239" y="667512"/>
            <a:ext cx="182880" cy="1828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923983" y="56692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100" dirty="0">
                <a:solidFill>
                  <a:srgbClr val="127C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 · 09.2025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566928" y="1874520"/>
            <a:ext cx="5486400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41248" y="2103120"/>
            <a:ext cx="640080" cy="640080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070" y="2275942"/>
            <a:ext cx="294437" cy="294437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618488" y="2121408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Компонент 2.1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1618488" y="242316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9,05 млн $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841248" y="3063240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Товары и неконсультационные услуги для укрепления диагностического и клинического потенциала ПМСП.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6281928" y="1874520"/>
            <a:ext cx="5342839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556248" y="2103120"/>
            <a:ext cx="640080" cy="640080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9070" y="2275942"/>
            <a:ext cx="294437" cy="294437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333488" y="2121408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Компонент 2.2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7333488" y="242316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2,4 млн $</a:t>
            </a:r>
            <a:endParaRPr lang="en-US" sz="2000" dirty="0"/>
          </a:p>
        </p:txBody>
      </p:sp>
      <p:sp>
        <p:nvSpPr>
          <p:cNvPr id="18" name="Text 13"/>
          <p:cNvSpPr/>
          <p:nvPr/>
        </p:nvSpPr>
        <p:spPr>
          <a:xfrm>
            <a:off x="6556248" y="3063240"/>
            <a:ext cx="4794199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Техническая помощь для повышения качества ПМСП — консультационные услуги и обучение.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566928" y="4434840"/>
            <a:ext cx="11057839" cy="1417320"/>
          </a:xfrm>
          <a:prstGeom prst="roundRect">
            <a:avLst>
              <a:gd name="adj" fmla="val 5806"/>
            </a:avLst>
          </a:prstGeom>
          <a:solidFill>
            <a:srgbClr val="0B3A42"/>
          </a:solidFill>
          <a:ln/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0" name="Text 15"/>
          <p:cNvSpPr/>
          <p:nvPr/>
        </p:nvSpPr>
        <p:spPr>
          <a:xfrm>
            <a:off x="932688" y="473659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11,45 млн $</a:t>
            </a:r>
            <a:endParaRPr lang="en-US" sz="2800" dirty="0"/>
          </a:p>
        </p:txBody>
      </p:sp>
      <p:sp>
        <p:nvSpPr>
          <p:cNvPr id="21" name="Text 16"/>
          <p:cNvSpPr/>
          <p:nvPr/>
        </p:nvSpPr>
        <p:spPr>
          <a:xfrm>
            <a:off x="932688" y="52852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ОБЩИЙ ОБЪЁМ ГРАНТОВ</a:t>
            </a:r>
            <a:endParaRPr lang="en-US" sz="850" dirty="0"/>
          </a:p>
        </p:txBody>
      </p:sp>
      <p:sp>
        <p:nvSpPr>
          <p:cNvPr id="22" name="Shape 17"/>
          <p:cNvSpPr/>
          <p:nvPr/>
        </p:nvSpPr>
        <p:spPr>
          <a:xfrm>
            <a:off x="3950208" y="4800600"/>
            <a:ext cx="0" cy="822960"/>
          </a:xfrm>
          <a:prstGeom prst="line">
            <a:avLst/>
          </a:prstGeom>
          <a:noFill/>
          <a:ln w="12700">
            <a:solidFill>
              <a:srgbClr val="24565C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4224528" y="4736592"/>
            <a:ext cx="703447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Гранты №TFC7573 и TFC7574 — подписаны 21.04.2025 (Вашингтон).</a:t>
            </a:r>
            <a:endParaRPr lang="en-US" sz="11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Ратифицированы ЖК КР 25.06.2025 (№3287-VII); закон от 28.07.2025 №163.</a:t>
            </a:r>
            <a:endParaRPr lang="en-US" sz="11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 2025 (IV квартал) — 200,0 тыс. $, исполнено 100 %. Начало реализации — сентябрь 2025 г.</a:t>
            </a:r>
            <a:endParaRPr lang="en-US" sz="1100" dirty="0"/>
          </a:p>
        </p:txBody>
      </p:sp>
      <p:sp>
        <p:nvSpPr>
          <p:cNvPr id="24" name="Text 19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5" name="Text 20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KFW · СЕКТОРАЛЬНАЯ ПРОГРАММА «ЗДРАВООХРАНЕНИЕ V»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Компонент Б · устойчивость и техническое обслуживание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66928" y="1783080"/>
            <a:ext cx="4937760" cy="4251960"/>
          </a:xfrm>
          <a:prstGeom prst="roundRect">
            <a:avLst>
              <a:gd name="adj" fmla="val 1935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9536" y="2057400"/>
            <a:ext cx="731520" cy="731520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046" y="2254910"/>
            <a:ext cx="336499" cy="33649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55648" y="2029968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Оптимизация технического обслуживания медоборудования и физических активов (ГПЗ 2019–2030).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59536" y="292608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1 496 730 €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859536" y="341985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30" b="1" kern="0" spc="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 ПРОЕКТА (ВКЛ. 60 000 € НА КОНСУЛЬТАНТОВ МЗ)</a:t>
            </a:r>
            <a:endParaRPr lang="en-US" sz="830" dirty="0"/>
          </a:p>
        </p:txBody>
      </p:sp>
      <p:sp>
        <p:nvSpPr>
          <p:cNvPr id="10" name="Shape 7"/>
          <p:cNvSpPr/>
          <p:nvPr/>
        </p:nvSpPr>
        <p:spPr>
          <a:xfrm>
            <a:off x="859536" y="3803904"/>
            <a:ext cx="4343400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59536" y="3913632"/>
            <a:ext cx="43891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Консультант — GITEC-IGIP Consulting Group</a:t>
            </a:r>
            <a:endParaRPr lang="en-US" sz="10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утверждено — ноябрь 2021; контракт — декабрь 2022; старт — январь 2023</a:t>
            </a:r>
            <a:endParaRPr lang="en-US" sz="10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Цифровая система Samedis.care на локальном сервере ЦЭЗ — соглашение 28.12.2023, лицензия бесплатная и бессрочная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5733288" y="1783080"/>
            <a:ext cx="58914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5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ФАЗЫ РЕАЛИЗАЦИИ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5733288" y="2148840"/>
            <a:ext cx="5891479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5961888" y="2395728"/>
            <a:ext cx="502920" cy="502920"/>
          </a:xfrm>
          <a:prstGeom prst="ellipse">
            <a:avLst/>
          </a:prstGeom>
          <a:solidFill>
            <a:srgbClr val="2E7E5B"/>
          </a:solidFill>
          <a:ln/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676" y="2531516"/>
            <a:ext cx="231343" cy="231343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6601968" y="2331720"/>
            <a:ext cx="4794199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1 · 2024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6601968" y="2651760"/>
            <a:ext cx="47941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Бишкек и Чуй: инвентаризация 55 ОЗ (100 %). 21 870 устройств в Samedis — 14 769 в работе, 940 огранич., 230 неисправны.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5733288" y="3456432"/>
            <a:ext cx="5891479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961888" y="3703320"/>
            <a:ext cx="502920" cy="502920"/>
          </a:xfrm>
          <a:prstGeom prst="ellipse">
            <a:avLst/>
          </a:prstGeom>
          <a:solidFill>
            <a:srgbClr val="B57919"/>
          </a:solidFill>
          <a:ln/>
        </p:spPr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7676" y="3839108"/>
            <a:ext cx="231343" cy="231343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601968" y="3639312"/>
            <a:ext cx="4794199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2 · 2025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601968" y="3959352"/>
            <a:ext cx="47941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Стандартизированное продвижение: тренинги ToT (10–11.02.2025); 122 ОЗ выбраны (Бишкек + 7 областей); программа 7–8 </a:t>
            </a: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модулей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одобрена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МЗ КР и успешно завершена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5733288" y="4764024"/>
            <a:ext cx="5891479" cy="1207008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961888" y="5010912"/>
            <a:ext cx="502920" cy="502920"/>
          </a:xfrm>
          <a:prstGeom prst="ellipse">
            <a:avLst/>
          </a:prstGeom>
          <a:solidFill>
            <a:srgbClr val="127C84"/>
          </a:solidFill>
          <a:ln/>
        </p:spPr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7676" y="5146700"/>
            <a:ext cx="231343" cy="231343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6601968" y="4946904"/>
            <a:ext cx="4794199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3 · с 2026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6601968" y="5266944"/>
            <a:ext cx="47941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Национальная система: непрерывное обучение, аудиты и коучинг силами МЗ КР и ДЛСиМИ без участия Консультанта.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9" name="Text 2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УПРАВЛЕНИЕ ПОРТФЕЛЕМ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Сводные задержки и риски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66928" y="1783080"/>
            <a:ext cx="5391760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4672" y="2029968"/>
            <a:ext cx="548640" cy="548640"/>
          </a:xfrm>
          <a:prstGeom prst="ellipse">
            <a:avLst/>
          </a:prstGeom>
          <a:solidFill>
            <a:srgbClr val="B33B2D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805" y="2178101"/>
            <a:ext cx="252374" cy="2523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81328" y="1984248"/>
            <a:ext cx="429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Детская больница · СФР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481328" y="2350008"/>
            <a:ext cx="4248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Задержка 7 мес.; готовность 85 %. Запрошено продление </a:t>
            </a: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31.08.2026г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endParaRPr lang="ru-RU" sz="1000" dirty="0">
              <a:solidFill>
                <a:srgbClr val="273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Доп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расход на теплоснабжение — 32,6 </a:t>
            </a: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сом</a:t>
            </a:r>
            <a:r>
              <a:rPr lang="ru-RU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ов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выделено Кыргызской Республикой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6233008" y="1783080"/>
            <a:ext cx="5391760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70752" y="2029968"/>
            <a:ext cx="548640" cy="548640"/>
          </a:xfrm>
          <a:prstGeom prst="ellipse">
            <a:avLst/>
          </a:prstGeom>
          <a:solidFill>
            <a:srgbClr val="B33B2D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884" y="2178101"/>
            <a:ext cx="252374" cy="25237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47408" y="1984248"/>
            <a:ext cx="429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Талас ОМиД · KfW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7147408" y="2350008"/>
            <a:ext cx="4248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Приостановка с 15.11.2025 (FIDIC). Отставание ≈ 1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%. </a:t>
            </a:r>
            <a:r>
              <a:rPr lang="en-US" sz="10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Инициирован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ы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изменения в проектных решениях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66928" y="3282696"/>
            <a:ext cx="5391760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04672" y="3529584"/>
            <a:ext cx="548640" cy="548640"/>
          </a:xfrm>
          <a:prstGeom prst="ellipse">
            <a:avLst/>
          </a:prstGeom>
          <a:solidFill>
            <a:srgbClr val="B57919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805" y="3677717"/>
            <a:ext cx="252374" cy="25237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81328" y="3483864"/>
            <a:ext cx="429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EDCF · РКИБ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1481328" y="3849624"/>
            <a:ext cx="4248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Задержка ≈ </a:t>
            </a:r>
            <a:r>
              <a:rPr lang="ru-RU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мес. Вопрос места строительства (&gt;150 дней) → пересмотр бюджета 2026–2027, перенос авансов на 2027 г.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6233008" y="3282696"/>
            <a:ext cx="5391760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470752" y="3529584"/>
            <a:ext cx="548640" cy="548640"/>
          </a:xfrm>
          <a:prstGeom prst="ellipse">
            <a:avLst/>
          </a:prstGeom>
          <a:solidFill>
            <a:srgbClr val="B57919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8884" y="3677717"/>
            <a:ext cx="252374" cy="25237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47408" y="3483864"/>
            <a:ext cx="429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АБР · лаборатории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7147408" y="3849624"/>
            <a:ext cx="4248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Превышение бюджета по тендерам, ретендеры, отсутствие участников. Срок продлён до 31.03.2029.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566928" y="4782312"/>
            <a:ext cx="5391760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04672" y="5029200"/>
            <a:ext cx="548640" cy="548640"/>
          </a:xfrm>
          <a:prstGeom prst="ellipse">
            <a:avLst/>
          </a:prstGeom>
          <a:solidFill>
            <a:srgbClr val="127C84"/>
          </a:solidFill>
          <a:ln/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805" y="5177333"/>
            <a:ext cx="252374" cy="25237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481328" y="4983480"/>
            <a:ext cx="429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Ош ОМиД · KfW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1481328" y="5349240"/>
            <a:ext cx="4248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Работы идут по графику. Авансовые платежи выплачены; переход к основному этапу строительства в 2026 г.</a:t>
            </a:r>
            <a:endParaRPr lang="en-US" sz="1000" dirty="0"/>
          </a:p>
        </p:txBody>
      </p:sp>
      <p:sp>
        <p:nvSpPr>
          <p:cNvPr id="29" name="Shape 22"/>
          <p:cNvSpPr/>
          <p:nvPr/>
        </p:nvSpPr>
        <p:spPr>
          <a:xfrm>
            <a:off x="6233008" y="4782312"/>
            <a:ext cx="5391760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470752" y="5029200"/>
            <a:ext cx="548640" cy="548640"/>
          </a:xfrm>
          <a:prstGeom prst="ellipse">
            <a:avLst/>
          </a:prstGeom>
          <a:solidFill>
            <a:srgbClr val="2E7E5B"/>
          </a:solidFill>
          <a:ln/>
        </p:spPr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8884" y="5177333"/>
            <a:ext cx="252374" cy="252374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7147408" y="4983480"/>
            <a:ext cx="429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ПМСП · ВБ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7147408" y="5349240"/>
            <a:ext cx="4248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 реализации с сентября 2025 г. Бюджет 2025 (IV кв.) исполнен на 100 %.</a:t>
            </a:r>
            <a:endParaRPr lang="en-US" sz="1000" dirty="0"/>
          </a:p>
        </p:txBody>
      </p:sp>
      <p:sp>
        <p:nvSpPr>
          <p:cNvPr id="34" name="Text 26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35" name="Text 27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4206240"/>
            <a:ext cx="4206240" cy="4206240"/>
          </a:xfrm>
          <a:prstGeom prst="ellipse">
            <a:avLst/>
          </a:prstGeom>
          <a:ln w="19050">
            <a:solidFill>
              <a:srgbClr val="1C525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241280" y="-1280160"/>
            <a:ext cx="3291840" cy="3291840"/>
          </a:xfrm>
          <a:prstGeom prst="ellipse">
            <a:avLst/>
          </a:prstGeom>
          <a:ln w="16510">
            <a:solidFill>
              <a:srgbClr val="B5791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6858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ЗАКЛЮЧЕНИЕ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66928" y="987552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Итоги и приоритеты на 2026 год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66928" y="201168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566928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ПРОЕКТОВ В ПОРТФЕЛЕ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858768" y="201168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3858768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ДОНОРОВ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7150608" y="201168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53 %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7150608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ОСВОЕНИЕ ГРАНТОВ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66928" y="3429000"/>
            <a:ext cx="11057839" cy="0"/>
          </a:xfrm>
          <a:prstGeom prst="line">
            <a:avLst/>
          </a:prstGeom>
          <a:noFill/>
          <a:ln w="12700">
            <a:solidFill>
              <a:srgbClr val="1C525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" y="361188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5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ПРИОРИТЕТНЫЕ ЗАДАЧИ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66928" y="3977640"/>
            <a:ext cx="55778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Завершение строительства и оснащения детской больницы скорой помощи </a:t>
            </a:r>
            <a:r>
              <a:rPr lang="ru-RU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г. Бишкек </a:t>
            </a: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перинатального центра в г. Ош</a:t>
            </a:r>
            <a:endParaRPr lang="en-US" sz="12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ru-RU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Завершение строительства</a:t>
            </a: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г. </a:t>
            </a:r>
            <a:r>
              <a:rPr lang="en-US" sz="1250" dirty="0" err="1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Талас</a:t>
            </a: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оснащение медицинским оборудование в 2027г. (1 квартал) </a:t>
            </a:r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 err="1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Поставка</a:t>
            </a: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инсталляция лабораторного оборудования по проекту АБР (по мере завершения ремонта)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6419088" y="3977640"/>
            <a:ext cx="5486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 err="1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детального </a:t>
            </a:r>
            <a:r>
              <a:rPr lang="en-US" sz="1250" dirty="0" err="1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проектирования</a:t>
            </a: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строительства нового корпуса РКИБ (EDCF)</a:t>
            </a:r>
            <a:endParaRPr lang="en-US" sz="1250" dirty="0"/>
          </a:p>
          <a:p>
            <a:pPr marL="177800" indent="-1778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E6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Развёртывание национальной системы технического обслуживания медоборудования (Компонент Б, фаза 3)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66928" y="640080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F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Министерство здравоохранения Кыргызской Республики  ·  по состоянию на 31 декабря 2025 г.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-1371600"/>
            <a:ext cx="3931920" cy="3931920"/>
          </a:xfrm>
          <a:prstGeom prst="ellipse">
            <a:avLst/>
          </a:prstGeom>
          <a:ln w="19050">
            <a:solidFill>
              <a:srgbClr val="1C525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332720" y="-640080"/>
            <a:ext cx="2377440" cy="2377440"/>
          </a:xfrm>
          <a:prstGeom prst="ellipse">
            <a:avLst/>
          </a:prstGeom>
          <a:ln w="19050">
            <a:solidFill>
              <a:srgbClr val="B5791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280160" y="4389120"/>
            <a:ext cx="3840480" cy="3840480"/>
          </a:xfrm>
          <a:prstGeom prst="ellipse">
            <a:avLst/>
          </a:prstGeom>
          <a:ln w="16510">
            <a:solidFill>
              <a:srgbClr val="1C525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" y="1143000"/>
            <a:ext cx="1051560" cy="105156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849" y="1426921"/>
            <a:ext cx="483718" cy="48371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66928" y="25146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ГЛОБАЛЬНЫЙ ФОНД  ·  ПЕРЕХОД УПРАВЛЕНИЯ ГРАНТОМ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66928" y="2834640"/>
            <a:ext cx="10789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Переход управления грантом</a:t>
            </a:r>
            <a:endParaRPr lang="en-US" sz="4400" dirty="0"/>
          </a:p>
          <a:p>
            <a:pPr marL="0" indent="0">
              <a:lnSpc>
                <a:spcPct val="98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Глобального фонда</a:t>
            </a:r>
            <a:endParaRPr lang="en-US" sz="4400" dirty="0"/>
          </a:p>
        </p:txBody>
      </p:sp>
      <p:sp>
        <p:nvSpPr>
          <p:cNvPr id="9" name="Text 6"/>
          <p:cNvSpPr/>
          <p:nvPr/>
        </p:nvSpPr>
        <p:spPr>
          <a:xfrm>
            <a:off x="566928" y="4526280"/>
            <a:ext cx="9875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ПРООН к Министерству здравоохранения Кыргызской Республики — новая архитектура и организационная структура ОРП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566928" y="5989320"/>
            <a:ext cx="11057839" cy="0"/>
          </a:xfrm>
          <a:prstGeom prst="line">
            <a:avLst/>
          </a:prstGeom>
          <a:noFill/>
          <a:ln w="12700">
            <a:solidFill>
              <a:srgbClr val="1C525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66928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Министерство здравоохранения Кыргызской Республики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ГЛОБАЛЬНЫЙ ФОНД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Новая архитектура гранта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566928" y="1627632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рамках перехода управления грантом Глобального фонда от ПРООН к Министерству здравоохранения КР формируется обновлённая структура реализации программ — с национальным основным реципиентом и двумя суб-реципиентами по компонентам ТБ и ВИЧ.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1981048" y="2395728"/>
            <a:ext cx="8229600" cy="1078992"/>
          </a:xfrm>
          <a:prstGeom prst="roundRect">
            <a:avLst>
              <a:gd name="adj" fmla="val 7627"/>
            </a:avLst>
          </a:prstGeom>
          <a:solidFill>
            <a:srgbClr val="0B3A42"/>
          </a:solidFill>
          <a:ln/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73656" y="2670048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788" y="2818181"/>
            <a:ext cx="252374" cy="25237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005176" y="2578608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5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ОСНОВНОЙ РЕЦИПИЕНТ (PR)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3005176" y="2798064"/>
            <a:ext cx="6949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ОРП при Министерстве здравоохранения КР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3005176" y="3108960"/>
            <a:ext cx="6903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Главный координатор: общее управление, финансы, закупки и сводный мониторинг всех компонентов гранта.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6095848" y="3474720"/>
            <a:ext cx="0" cy="201168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2" name="Shape 9"/>
          <p:cNvSpPr/>
          <p:nvPr/>
        </p:nvSpPr>
        <p:spPr>
          <a:xfrm>
            <a:off x="3287268" y="3675888"/>
            <a:ext cx="5623560" cy="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3" name="Shape 10"/>
          <p:cNvSpPr/>
          <p:nvPr/>
        </p:nvSpPr>
        <p:spPr>
          <a:xfrm>
            <a:off x="3287268" y="3675888"/>
            <a:ext cx="0" cy="27432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4" name="Shape 11"/>
          <p:cNvSpPr/>
          <p:nvPr/>
        </p:nvSpPr>
        <p:spPr>
          <a:xfrm>
            <a:off x="8910828" y="3675888"/>
            <a:ext cx="0" cy="27432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5" name="Shape 12"/>
          <p:cNvSpPr/>
          <p:nvPr/>
        </p:nvSpPr>
        <p:spPr>
          <a:xfrm>
            <a:off x="566928" y="3950208"/>
            <a:ext cx="544068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841248" y="4224528"/>
            <a:ext cx="603504" cy="603504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194" y="4387474"/>
            <a:ext cx="277612" cy="277612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591056" y="4242816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СУБ-РЕЦИПИЕНТ (SR) · ТБ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1591056" y="448056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Национальная программа по ТБ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859536" y="5029200"/>
            <a:ext cx="4873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при НЦФ — суб-реципиент и исполнитель, фокус на реализации противотуберкулёзного компонента.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6190488" y="3950208"/>
            <a:ext cx="5440680" cy="1828800"/>
          </a:xfrm>
          <a:prstGeom prst="roundRect">
            <a:avLst>
              <a:gd name="adj" fmla="val 4500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6464808" y="4224528"/>
            <a:ext cx="603504" cy="603504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7754" y="4387474"/>
            <a:ext cx="277612" cy="277612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7214616" y="4242816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СУБ-РЕЦИПИЕНТ (SR) · ВИЧ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7214616" y="448056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РЦКГВГиВИЧ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6483096" y="5029200"/>
            <a:ext cx="48737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при РЦКГВГиВИЧ — суб-реципиент, обеспечивает реализацию компонента по ВИЧ-инфекции.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8" name="Text 2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ГЛОБАЛЬНЫЙ ФОНД · ОРП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Организационная структура ОРП (проект)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66928" y="1691640"/>
            <a:ext cx="11057839" cy="896112"/>
          </a:xfrm>
          <a:prstGeom prst="roundRect">
            <a:avLst>
              <a:gd name="adj" fmla="val 9184"/>
            </a:avLst>
          </a:prstGeom>
          <a:solidFill>
            <a:srgbClr val="0B3A42"/>
          </a:solidFill>
          <a:ln/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66928" y="1819656"/>
            <a:ext cx="1105783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Заместитель министра КР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566928" y="2203704"/>
            <a:ext cx="11057839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Координатор ОРП</a:t>
            </a:r>
            <a:r>
              <a:rPr lang="en-US" sz="120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совместно с: Главный бухгалтер МЗ КР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095848" y="2587752"/>
            <a:ext cx="0" cy="219456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8" name="Shape 6"/>
          <p:cNvSpPr/>
          <p:nvPr/>
        </p:nvSpPr>
        <p:spPr>
          <a:xfrm>
            <a:off x="1873720" y="2807208"/>
            <a:ext cx="8444255" cy="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9" name="Shape 7"/>
          <p:cNvSpPr/>
          <p:nvPr/>
        </p:nvSpPr>
        <p:spPr>
          <a:xfrm>
            <a:off x="1873720" y="2807208"/>
            <a:ext cx="0" cy="22860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4688472" y="2807208"/>
            <a:ext cx="0" cy="22860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7503224" y="2807208"/>
            <a:ext cx="0" cy="22860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10317975" y="2807208"/>
            <a:ext cx="0" cy="228600"/>
          </a:xfrm>
          <a:prstGeom prst="line">
            <a:avLst/>
          </a:prstGeom>
          <a:noFill/>
          <a:ln w="15875">
            <a:solidFill>
              <a:srgbClr val="7FB0B3"/>
            </a:solidFill>
            <a:prstDash val="dash"/>
          </a:ln>
        </p:spPr>
      </p:sp>
      <p:sp>
        <p:nvSpPr>
          <p:cNvPr id="13" name="Shape 11"/>
          <p:cNvSpPr/>
          <p:nvPr/>
        </p:nvSpPr>
        <p:spPr>
          <a:xfrm>
            <a:off x="566928" y="3035808"/>
            <a:ext cx="2613584" cy="3017520"/>
          </a:xfrm>
          <a:prstGeom prst="roundRect">
            <a:avLst>
              <a:gd name="adj" fmla="val 3149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86384" y="3255264"/>
            <a:ext cx="512064" cy="512064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641" y="3393521"/>
            <a:ext cx="235549" cy="235549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389888" y="3255264"/>
            <a:ext cx="1653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Руководство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786384" y="3904488"/>
            <a:ext cx="2174672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86384" y="4041648"/>
            <a:ext cx="21746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5F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Руководитель ОРП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786384" y="4361688"/>
            <a:ext cx="21746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Общее операционное управление и контроль всех компонентов гранта.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381680" y="3035808"/>
            <a:ext cx="2613584" cy="3017520"/>
          </a:xfrm>
          <a:prstGeom prst="roundRect">
            <a:avLst>
              <a:gd name="adj" fmla="val 3149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01136" y="3255264"/>
            <a:ext cx="512064" cy="512064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9393" y="3393521"/>
            <a:ext cx="235549" cy="235549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4204640" y="3255264"/>
            <a:ext cx="1653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Программы и МиО</a:t>
            </a:r>
            <a:endParaRPr lang="en-US" sz="1250" dirty="0"/>
          </a:p>
        </p:txBody>
      </p:sp>
      <p:sp>
        <p:nvSpPr>
          <p:cNvPr id="24" name="Shape 20"/>
          <p:cNvSpPr/>
          <p:nvPr/>
        </p:nvSpPr>
        <p:spPr>
          <a:xfrm>
            <a:off x="3601136" y="3904488"/>
            <a:ext cx="2174672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3619424" y="4023360"/>
            <a:ext cx="215638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Программный специалист по ВИЧ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Программный специалист по ТБ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Специалист по МиО (компонент ВИЧ)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Специалист по МиО (компонент ТБ)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Специалист по работе с НПО</a:t>
            </a:r>
            <a:endParaRPr lang="en-US" sz="970" dirty="0"/>
          </a:p>
        </p:txBody>
      </p:sp>
      <p:sp>
        <p:nvSpPr>
          <p:cNvPr id="26" name="Shape 22"/>
          <p:cNvSpPr/>
          <p:nvPr/>
        </p:nvSpPr>
        <p:spPr>
          <a:xfrm>
            <a:off x="6196432" y="3035808"/>
            <a:ext cx="2613584" cy="3017520"/>
          </a:xfrm>
          <a:prstGeom prst="roundRect">
            <a:avLst>
              <a:gd name="adj" fmla="val 3149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6415888" y="3255264"/>
            <a:ext cx="512064" cy="512064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4145" y="3393521"/>
            <a:ext cx="235549" cy="235549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7019392" y="3255264"/>
            <a:ext cx="1653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Финансы и закупки</a:t>
            </a:r>
            <a:endParaRPr lang="en-US" sz="1250" dirty="0"/>
          </a:p>
        </p:txBody>
      </p:sp>
      <p:sp>
        <p:nvSpPr>
          <p:cNvPr id="30" name="Shape 25"/>
          <p:cNvSpPr/>
          <p:nvPr/>
        </p:nvSpPr>
        <p:spPr>
          <a:xfrm>
            <a:off x="6415888" y="3904488"/>
            <a:ext cx="2174672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31" name="Text 26"/>
          <p:cNvSpPr/>
          <p:nvPr/>
        </p:nvSpPr>
        <p:spPr>
          <a:xfrm>
            <a:off x="6434176" y="4023360"/>
            <a:ext cx="215638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Финансовый менеджер ОРП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Финансовый специалист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Бухгалтер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Специалист по закупкам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Спец. по лекарственному менеджменту</a:t>
            </a:r>
            <a:endParaRPr lang="en-US" sz="970" dirty="0"/>
          </a:p>
        </p:txBody>
      </p:sp>
      <p:sp>
        <p:nvSpPr>
          <p:cNvPr id="32" name="Shape 27"/>
          <p:cNvSpPr/>
          <p:nvPr/>
        </p:nvSpPr>
        <p:spPr>
          <a:xfrm>
            <a:off x="9011183" y="3035808"/>
            <a:ext cx="2613584" cy="3017520"/>
          </a:xfrm>
          <a:prstGeom prst="roundRect">
            <a:avLst>
              <a:gd name="adj" fmla="val 3149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33" name="Shape 28"/>
          <p:cNvSpPr/>
          <p:nvPr/>
        </p:nvSpPr>
        <p:spPr>
          <a:xfrm>
            <a:off x="9230639" y="3255264"/>
            <a:ext cx="512064" cy="512064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68897" y="3393521"/>
            <a:ext cx="235549" cy="235549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9834143" y="3255264"/>
            <a:ext cx="1653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Поддержка</a:t>
            </a:r>
            <a:endParaRPr lang="en-US" sz="1250" dirty="0"/>
          </a:p>
        </p:txBody>
      </p:sp>
      <p:sp>
        <p:nvSpPr>
          <p:cNvPr id="36" name="Shape 30"/>
          <p:cNvSpPr/>
          <p:nvPr/>
        </p:nvSpPr>
        <p:spPr>
          <a:xfrm>
            <a:off x="9230639" y="3904488"/>
            <a:ext cx="2174672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37" name="Text 31"/>
          <p:cNvSpPr/>
          <p:nvPr/>
        </p:nvSpPr>
        <p:spPr>
          <a:xfrm>
            <a:off x="9248927" y="4023360"/>
            <a:ext cx="215638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Юрист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IT-специалист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Офис-менеджер / переводчик</a:t>
            </a:r>
            <a:endParaRPr lang="en-US" sz="970" dirty="0"/>
          </a:p>
          <a:p>
            <a:pPr marL="139700" indent="-139700">
              <a:lnSpc>
                <a:spcPct val="100000"/>
              </a:lnSpc>
              <a:spcAft>
                <a:spcPts val="7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Водитель</a:t>
            </a:r>
            <a:endParaRPr lang="en-US" sz="970" dirty="0"/>
          </a:p>
        </p:txBody>
      </p:sp>
      <p:sp>
        <p:nvSpPr>
          <p:cNvPr id="38" name="Text 32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39" name="Text 3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ГЛОБАЛЬНЫЙ ФОНД · ОРП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Штатное расписание ОРП при МЗ КР</a:t>
            </a:r>
            <a:endParaRPr lang="en-US" sz="33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/>
        </p:nvGraphicFramePr>
        <p:xfrm>
          <a:off x="566928" y="1737360"/>
          <a:ext cx="11064240" cy="3674872"/>
        </p:xfrm>
        <a:graphic>
          <a:graphicData uri="http://schemas.openxmlformats.org/drawingml/2006/table">
            <a:tbl>
              <a:tblPr/>
              <a:tblGrid>
                <a:gridCol w="24688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976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976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Блок / направление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Должность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Роль в проекте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Координация (МЗ КР)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Заместитель министра КР — координатор ОРП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Главный бухгалтер МЗ КР</a:t>
                      </a:r>
                      <a:endParaRPr lang="en-US" sz="1200" dirty="0"/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Стратегический и финансовый надзор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Управление ОРП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Руководитель ОРП</a:t>
                      </a:r>
                      <a:endParaRPr lang="en-US" sz="1200" dirty="0"/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Операционное руководство грантом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Программный блок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Программный специалист по ВИЧ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Программный специалист по ТБ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Специалист по работе с НПО</a:t>
                      </a:r>
                      <a:endParaRPr lang="en-US" sz="1200" dirty="0"/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Реализация целевых мероприятий, взаимодействие с НЦФ, РЦКГВГиВИЧ и НПО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Мониторинг и оценка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Специалист по МиО (компонент ВИЧ)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Специалист по МиО (компонент ТБ)</a:t>
                      </a:r>
                      <a:endParaRPr lang="en-US" sz="1200" dirty="0"/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Сбор данных, отчётность, оценка эффективности программ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98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Финансы и закупки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Финансовый менеджер ОРП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Финансовый специалист, бухгалтер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Специалист по закупкам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Спец. по лекарственному менеджменту</a:t>
                      </a:r>
                      <a:endParaRPr lang="en-US" sz="1200" dirty="0"/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Бюджетирование, транзакции, тендеры, обеспечение препаратами (ТБ / ВИЧ)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B3A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Административный блок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Юрист, IT-специалист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Офис-менеджер / переводчик</a:t>
                      </a:r>
                      <a:endParaRPr lang="en-US" sz="1200" dirty="0"/>
                    </a:p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Водитель</a:t>
                      </a:r>
                      <a:endParaRPr lang="en-US" sz="1200" dirty="0"/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Правовая поддержка, инфраструктура, документооборот, логистика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88900" marR="88900" marT="63500" marB="635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6" name="Text 3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3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4023360"/>
            <a:ext cx="4389120" cy="4389120"/>
          </a:xfrm>
          <a:prstGeom prst="ellipse">
            <a:avLst/>
          </a:prstGeom>
          <a:ln w="19050">
            <a:solidFill>
              <a:srgbClr val="1C525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058400" y="-1371600"/>
            <a:ext cx="3474720" cy="3474720"/>
          </a:xfrm>
          <a:prstGeom prst="ellipse">
            <a:avLst/>
          </a:prstGeom>
          <a:ln w="16510">
            <a:solidFill>
              <a:srgbClr val="B5791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881360" y="-640080"/>
            <a:ext cx="1828800" cy="1828800"/>
          </a:xfrm>
          <a:prstGeom prst="ellipse">
            <a:avLst/>
          </a:prstGeom>
          <a:ln w="13970">
            <a:solidFill>
              <a:srgbClr val="1C525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" y="1874520"/>
            <a:ext cx="1005840" cy="1005840"/>
          </a:xfrm>
          <a:prstGeom prst="ellipse">
            <a:avLst/>
          </a:prstGeom>
          <a:solidFill>
            <a:srgbClr val="127C84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505" y="2146097"/>
            <a:ext cx="462686" cy="46268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66928" y="32004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СПАСИБО ЗА ВНИМАНИЕ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66928" y="3520440"/>
            <a:ext cx="10789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Вопросы и обсуждение</a:t>
            </a:r>
            <a:endParaRPr lang="en-US" sz="4600" dirty="0"/>
          </a:p>
        </p:txBody>
      </p:sp>
      <p:sp>
        <p:nvSpPr>
          <p:cNvPr id="9" name="Text 6"/>
          <p:cNvSpPr/>
          <p:nvPr/>
        </p:nvSpPr>
        <p:spPr>
          <a:xfrm>
            <a:off x="566928" y="45262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Благодарим за внимание к процессу перехода управления грантом Глобального фонда.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566928" y="5989320"/>
            <a:ext cx="11057839" cy="0"/>
          </a:xfrm>
          <a:prstGeom prst="line">
            <a:avLst/>
          </a:prstGeom>
          <a:noFill/>
          <a:ln w="12700">
            <a:solidFill>
              <a:srgbClr val="1C525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66928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Министерство здравоохранения Кыргызской Республики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ОБЗОР ПОРТФЕЛЯ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Проекты программы · сводный статус</a:t>
            </a:r>
            <a:endParaRPr lang="en-US" sz="33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721525"/>
              </p:ext>
            </p:extLst>
          </p:nvPr>
        </p:nvGraphicFramePr>
        <p:xfrm>
          <a:off x="566928" y="1783080"/>
          <a:ext cx="11045952" cy="4041648"/>
        </p:xfrm>
        <a:graphic>
          <a:graphicData uri="http://schemas.openxmlformats.org/drawingml/2006/table">
            <a:tbl>
              <a:tblPr/>
              <a:tblGrid>
                <a:gridCol w="4160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88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043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Проект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Донор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Объём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Регион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Статус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A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Охрана материнства IV–V · Перинатальный центр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KfW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13,9 млн €  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грант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Бишкек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2E7E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ЗАВЕРШЁН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Охрана материнства VI–VIII ·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Перинатальный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центр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г. Ош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KfW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4,5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млн €  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грант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Ош, юг КР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9A651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СТРОИТЕЛЬСТВО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Охрана материнства IX ·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Перинатальный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блок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г. Талас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KfW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млн €  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грант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Талас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ru-RU" sz="950" b="1" dirty="0">
                          <a:solidFill>
                            <a:srgbClr val="B33B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СТРОИТЕЛЬСТВО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Укрепление р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егиональн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ой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безопасност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и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здравоохранения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АБР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30,0 млн $  (20 грант + 10 кредит)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Чуй, Ош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27C8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РЕАЛИЗАЦИЯ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Функц. усовершенствование РКИБ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EDCF · Корея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27,0 млн $  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кредит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Бишкек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27C8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ПРОЕКТИРОВАНИЕ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Детская больница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скорой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медицинской 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помощи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г. Бишкек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Саудовский фонд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30,0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млн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$  (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кредит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Бишкек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9A651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СТРОИТЕЛЬСТВО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Доп.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финансирование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ПМСП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(ПОР ВБ)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Всемирный банк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11,45 млн $  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грант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Республика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b="1" dirty="0">
                          <a:solidFill>
                            <a:srgbClr val="127C8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СТАРТ · 09.2025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Здравоохранение V · Компонент Б (устойчивость)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KfW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1,5 </a:t>
                      </a:r>
                      <a:r>
                        <a:rPr lang="en-US" sz="1000" dirty="0" err="1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млн</a:t>
                      </a: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€</a:t>
                      </a:r>
                      <a:r>
                        <a:rPr lang="ru-RU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(грант)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273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Республика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ru-RU" sz="950" b="1" dirty="0">
                          <a:solidFill>
                            <a:srgbClr val="127C8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ЗАВЕРШЕН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66928" y="6263640"/>
            <a:ext cx="1105783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проектов · 5 доноров · общий объём международного финансирования сектора здравоохранения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ФИНАНСИРОВАНИЕ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Доноры и объёмы финансирования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66928" y="1828800"/>
            <a:ext cx="3401568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" y="2066544"/>
            <a:ext cx="329184" cy="32918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25296" y="201168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KfW · Германия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786384" y="2395728"/>
            <a:ext cx="2990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3</a:t>
            </a:r>
            <a:r>
              <a:rPr lang="ru-RU" sz="18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4,6</a:t>
            </a:r>
            <a:r>
              <a:rPr lang="en-US" sz="18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млн €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86384" y="2743200"/>
            <a:ext cx="2990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Охрана материнства 38,3 млн € (3 фазы) + Компонент Б 1,5 млн €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4169664" y="1828800"/>
            <a:ext cx="3401568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0" y="2066544"/>
            <a:ext cx="329184" cy="32918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828032" y="201168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Азиатский банк развития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4389120" y="2395728"/>
            <a:ext cx="2990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30,0 млн $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4389120" y="2743200"/>
            <a:ext cx="2990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 20 + кредит 10; вклад КР 5 млн $ (натуральная форма)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566928" y="3291840"/>
            <a:ext cx="3401568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384" y="3529584"/>
            <a:ext cx="329184" cy="32918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225296" y="347472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EDCF · Корея</a:t>
            </a:r>
            <a:endParaRPr lang="en-US" sz="1250" dirty="0"/>
          </a:p>
        </p:txBody>
      </p:sp>
      <p:sp>
        <p:nvSpPr>
          <p:cNvPr id="17" name="Text 12"/>
          <p:cNvSpPr/>
          <p:nvPr/>
        </p:nvSpPr>
        <p:spPr>
          <a:xfrm>
            <a:off x="786384" y="3858768"/>
            <a:ext cx="2990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27,0 млн $</a:t>
            </a:r>
            <a:endParaRPr lang="en-US" sz="1800" dirty="0"/>
          </a:p>
        </p:txBody>
      </p:sp>
      <p:sp>
        <p:nvSpPr>
          <p:cNvPr id="18" name="Text 13"/>
          <p:cNvSpPr/>
          <p:nvPr/>
        </p:nvSpPr>
        <p:spPr>
          <a:xfrm>
            <a:off x="786384" y="4206240"/>
            <a:ext cx="2990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Льготный кредит: 40 лет, 0,1 % годовых, льготный период 10 лет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4169664" y="3291840"/>
            <a:ext cx="3401568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0" y="3529584"/>
            <a:ext cx="329184" cy="329184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4828032" y="347472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Всемирный банк</a:t>
            </a:r>
            <a:endParaRPr lang="en-US" sz="1250" dirty="0"/>
          </a:p>
        </p:txBody>
      </p:sp>
      <p:sp>
        <p:nvSpPr>
          <p:cNvPr id="22" name="Text 16"/>
          <p:cNvSpPr/>
          <p:nvPr/>
        </p:nvSpPr>
        <p:spPr>
          <a:xfrm>
            <a:off x="4389120" y="3858768"/>
            <a:ext cx="2990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11,45 млн $</a:t>
            </a:r>
            <a:endParaRPr lang="en-US" sz="1800" dirty="0"/>
          </a:p>
        </p:txBody>
      </p:sp>
      <p:sp>
        <p:nvSpPr>
          <p:cNvPr id="23" name="Text 17"/>
          <p:cNvSpPr/>
          <p:nvPr/>
        </p:nvSpPr>
        <p:spPr>
          <a:xfrm>
            <a:off x="4389120" y="4206240"/>
            <a:ext cx="2990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Гранты №TFC7573 / TFC7574 (МБРР + МАР), подписаны 21.04.2025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566928" y="4754880"/>
            <a:ext cx="3401568" cy="1298448"/>
          </a:xfrm>
          <a:prstGeom prst="roundRect">
            <a:avLst>
              <a:gd name="adj" fmla="val 633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384" y="4992624"/>
            <a:ext cx="329184" cy="32918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225296" y="493776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Саудовский фонд развития</a:t>
            </a:r>
            <a:endParaRPr lang="en-US" sz="1250" dirty="0"/>
          </a:p>
        </p:txBody>
      </p:sp>
      <p:sp>
        <p:nvSpPr>
          <p:cNvPr id="27" name="Text 20"/>
          <p:cNvSpPr/>
          <p:nvPr/>
        </p:nvSpPr>
        <p:spPr>
          <a:xfrm>
            <a:off x="786384" y="5321808"/>
            <a:ext cx="29900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30,0 млн </a:t>
            </a:r>
            <a:r>
              <a:rPr lang="en-US" sz="18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</a:t>
            </a:r>
            <a:r>
              <a:rPr lang="ru-RU" sz="18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endParaRPr lang="en-US" sz="1800" dirty="0"/>
          </a:p>
        </p:txBody>
      </p:sp>
      <p:sp>
        <p:nvSpPr>
          <p:cNvPr id="28" name="Text 21"/>
          <p:cNvSpPr/>
          <p:nvPr/>
        </p:nvSpPr>
        <p:spPr>
          <a:xfrm>
            <a:off x="786384" y="5669280"/>
            <a:ext cx="29900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9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Детская больница скорой помощи, г. Бишкек · </a:t>
            </a:r>
            <a:r>
              <a:rPr lang="en-US" sz="950" dirty="0" err="1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готовность</a:t>
            </a:r>
            <a:r>
              <a:rPr lang="en-US" sz="9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85 %</a:t>
            </a:r>
            <a:endParaRPr lang="en-US" sz="950" dirty="0"/>
          </a:p>
        </p:txBody>
      </p:sp>
      <p:sp>
        <p:nvSpPr>
          <p:cNvPr id="29" name="Shape 22"/>
          <p:cNvSpPr/>
          <p:nvPr/>
        </p:nvSpPr>
        <p:spPr>
          <a:xfrm>
            <a:off x="7772400" y="1828800"/>
            <a:ext cx="3852367" cy="4206240"/>
          </a:xfrm>
          <a:prstGeom prst="roundRect">
            <a:avLst>
              <a:gd name="adj" fmla="val 2136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30" name="Text 23"/>
          <p:cNvSpPr/>
          <p:nvPr/>
        </p:nvSpPr>
        <p:spPr>
          <a:xfrm>
            <a:off x="8046720" y="2057400"/>
            <a:ext cx="330372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ОСВОЕНИЕ СРЕДСТВ ПО ПРОЕКТАМ, %</a:t>
            </a:r>
            <a:endParaRPr lang="en-US" sz="1000" dirty="0"/>
          </a:p>
        </p:txBody>
      </p:sp>
      <p:graphicFrame>
        <p:nvGraphicFramePr>
          <p:cNvPr id="31" name="Chart 0"/>
          <p:cNvGraphicFramePr/>
          <p:nvPr>
            <p:extLst>
              <p:ext uri="{D42A27DB-BD31-4B8C-83A1-F6EECF244321}">
                <p14:modId xmlns:p14="http://schemas.microsoft.com/office/powerpoint/2010/main" val="2821712166"/>
              </p:ext>
            </p:extLst>
          </p:nvPr>
        </p:nvGraphicFramePr>
        <p:xfrm>
          <a:off x="7882128" y="2377440"/>
          <a:ext cx="3578047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2" name="Text 24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33" name="Text 25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KFW · ГЕРМАНИЯ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Охрана материнства и детства · обзор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66928" y="1828800"/>
            <a:ext cx="6766560" cy="4206240"/>
          </a:xfrm>
          <a:prstGeom prst="roundRect">
            <a:avLst>
              <a:gd name="adj" fmla="val 1957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86968" y="2121408"/>
            <a:ext cx="822960" cy="822960"/>
          </a:xfrm>
          <a:prstGeom prst="ellipse">
            <a:avLst/>
          </a:prstGeom>
          <a:solidFill>
            <a:srgbClr val="127C84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167" y="2343607"/>
            <a:ext cx="378562" cy="37856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92808" y="219456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финансового сотрудничества с KfW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86968" y="3063240"/>
            <a:ext cx="6263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Долгосрочная программа, направленная на снижение материнской и младенческой смертности через создание современной перинатальной службы в трёх регионах страны.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86968" y="3977640"/>
            <a:ext cx="6263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Компонент 1 — инвестиционные меры. </a:t>
            </a: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 и оснащение перинатальных центров медицинским и немедицинским оборудованием.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86968" y="4617720"/>
            <a:ext cx="6263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Компонент 2 — сопроводительные меры. </a:t>
            </a: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Обучение и развитие кадрового потенциала, система перенаправления беременных групп риска.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86968" y="5349240"/>
            <a:ext cx="6263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Бишкек · Ош · Талас и регионы   |   Исполнитель: МЗ КР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7562088" y="1828800"/>
            <a:ext cx="4062679" cy="4206240"/>
          </a:xfrm>
          <a:prstGeom prst="roundRect">
            <a:avLst>
              <a:gd name="adj" fmla="val 2026"/>
            </a:avLst>
          </a:prstGeom>
          <a:solidFill>
            <a:srgbClr val="0B3A42"/>
          </a:solidFill>
          <a:ln/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7854696" y="2084832"/>
            <a:ext cx="351403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ФИНАНСИРОВАНИЕ ПРОГРАММЫ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7854696" y="2487168"/>
            <a:ext cx="3514039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3</a:t>
            </a:r>
            <a:r>
              <a:rPr lang="ru-RU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,</a:t>
            </a:r>
            <a:r>
              <a:rPr lang="ru-RU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млн €</a:t>
            </a:r>
            <a:endParaRPr lang="en-US" sz="2300" dirty="0"/>
          </a:p>
        </p:txBody>
      </p:sp>
      <p:sp>
        <p:nvSpPr>
          <p:cNvPr id="15" name="Text 12"/>
          <p:cNvSpPr/>
          <p:nvPr/>
        </p:nvSpPr>
        <p:spPr>
          <a:xfrm>
            <a:off x="7854696" y="2907792"/>
            <a:ext cx="351403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5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ОБЩИЙ ОБЪЁМ ПРОГРАММЫ (3 ФАЗЫ)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7854696" y="3273552"/>
            <a:ext cx="3514039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35,7 млн €</a:t>
            </a:r>
            <a:endParaRPr lang="en-US" sz="2300" dirty="0"/>
          </a:p>
        </p:txBody>
      </p:sp>
      <p:sp>
        <p:nvSpPr>
          <p:cNvPr id="17" name="Text 14"/>
          <p:cNvSpPr/>
          <p:nvPr/>
        </p:nvSpPr>
        <p:spPr>
          <a:xfrm>
            <a:off x="7854696" y="3694176"/>
            <a:ext cx="351403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5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ГРАНТЫ KFW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7854696" y="4059936"/>
            <a:ext cx="3514039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2,65 млн €</a:t>
            </a:r>
            <a:endParaRPr lang="en-US" sz="2300" dirty="0"/>
          </a:p>
        </p:txBody>
      </p:sp>
      <p:sp>
        <p:nvSpPr>
          <p:cNvPr id="19" name="Text 16"/>
          <p:cNvSpPr/>
          <p:nvPr/>
        </p:nvSpPr>
        <p:spPr>
          <a:xfrm>
            <a:off x="7854696" y="4480560"/>
            <a:ext cx="351403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5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СОФИНАНСИРОВАНИЕ КР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7854696" y="4956048"/>
            <a:ext cx="3477463" cy="0"/>
          </a:xfrm>
          <a:prstGeom prst="line">
            <a:avLst/>
          </a:prstGeom>
          <a:noFill/>
          <a:ln w="12700">
            <a:solidFill>
              <a:srgbClr val="24565C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854696" y="5074920"/>
            <a:ext cx="3514039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Освоено: </a:t>
            </a: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18,96 млн €</a:t>
            </a:r>
            <a:r>
              <a:rPr lang="en-US" sz="115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(≈ 53 % грантов)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7854696" y="5440680"/>
            <a:ext cx="3514039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2025 год: </a:t>
            </a: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5,61 млн €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KFW · ГЕРМАНИЯ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Три фазы · статус и ключевые показатели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66928" y="1783080"/>
            <a:ext cx="3611880" cy="4526280"/>
          </a:xfrm>
          <a:prstGeom prst="roundRect">
            <a:avLst>
              <a:gd name="adj" fmla="val 227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2039112"/>
            <a:ext cx="566928" cy="566928"/>
          </a:xfrm>
          <a:prstGeom prst="ellipse">
            <a:avLst/>
          </a:prstGeom>
          <a:solidFill>
            <a:srgbClr val="2E7E5B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031" y="2192183"/>
            <a:ext cx="260787" cy="26078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99616" y="2020824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Бишкек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499616" y="2386584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IV–V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3099816" cy="384048"/>
          </a:xfrm>
          <a:prstGeom prst="roundRect">
            <a:avLst>
              <a:gd name="adj" fmla="val 50000"/>
            </a:avLst>
          </a:prstGeom>
          <a:solidFill>
            <a:srgbClr val="E3F0E9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264" y="2907792"/>
            <a:ext cx="182880" cy="1828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07008" y="2807208"/>
            <a:ext cx="2642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100" dirty="0">
                <a:solidFill>
                  <a:srgbClr val="2E7E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ЗАВЕРШЁН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822960" y="3300984"/>
            <a:ext cx="30998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E7E5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13,9 млн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" y="3758184"/>
            <a:ext cx="30998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 KFW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822960" y="4069080"/>
            <a:ext cx="3099816" cy="146304"/>
          </a:xfrm>
          <a:prstGeom prst="roundRect">
            <a:avLst>
              <a:gd name="adj" fmla="val 50000"/>
            </a:avLst>
          </a:prstGeom>
          <a:solidFill>
            <a:srgbClr val="E0E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822960" y="4069080"/>
            <a:ext cx="2944825" cy="146304"/>
          </a:xfrm>
          <a:prstGeom prst="roundRect">
            <a:avLst>
              <a:gd name="adj" fmla="val 50000"/>
            </a:avLst>
          </a:prstGeom>
          <a:solidFill>
            <a:srgbClr val="2E7E5B"/>
          </a:solidFill>
          <a:ln/>
        </p:spPr>
      </p:sp>
      <p:sp>
        <p:nvSpPr>
          <p:cNvPr id="16" name="Text 12"/>
          <p:cNvSpPr/>
          <p:nvPr/>
        </p:nvSpPr>
        <p:spPr>
          <a:xfrm>
            <a:off x="822960" y="4215384"/>
            <a:ext cx="30998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Освоено 95 % · 13,2 млн €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841248" y="4572000"/>
            <a:ext cx="30815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Здание сдано — авг. 2023; в эксплуатации с янв. 2024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Гарантийный период завершён 30.08.2025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Реализация 2013–2026 (продлён 5 раз)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Закрытие финансирования — 2027 г.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Консультант: ОсОО «Аванко компани»</a:t>
            </a:r>
            <a:endParaRPr lang="en-US" sz="970" dirty="0"/>
          </a:p>
        </p:txBody>
      </p:sp>
      <p:sp>
        <p:nvSpPr>
          <p:cNvPr id="18" name="Shape 14"/>
          <p:cNvSpPr/>
          <p:nvPr/>
        </p:nvSpPr>
        <p:spPr>
          <a:xfrm>
            <a:off x="4425696" y="1783080"/>
            <a:ext cx="3611880" cy="4526280"/>
          </a:xfrm>
          <a:prstGeom prst="roundRect">
            <a:avLst>
              <a:gd name="adj" fmla="val 227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  <p:txBody>
          <a:bodyPr/>
          <a:lstStyle/>
          <a:p>
            <a:endParaRPr lang="ru-RU" dirty="0"/>
          </a:p>
        </p:txBody>
      </p:sp>
      <p:sp>
        <p:nvSpPr>
          <p:cNvPr id="19" name="Shape 15"/>
          <p:cNvSpPr/>
          <p:nvPr/>
        </p:nvSpPr>
        <p:spPr>
          <a:xfrm>
            <a:off x="4681728" y="2039112"/>
            <a:ext cx="566928" cy="566928"/>
          </a:xfrm>
          <a:prstGeom prst="ellipse">
            <a:avLst/>
          </a:prstGeom>
          <a:solidFill>
            <a:srgbClr val="B57919"/>
          </a:solidFill>
          <a:ln/>
        </p:spPr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4799" y="2192183"/>
            <a:ext cx="260787" cy="260787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358384" y="2020824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Ош</a:t>
            </a:r>
            <a:endParaRPr lang="en-US" sz="2000" dirty="0"/>
          </a:p>
        </p:txBody>
      </p:sp>
      <p:sp>
        <p:nvSpPr>
          <p:cNvPr id="22" name="Text 17"/>
          <p:cNvSpPr/>
          <p:nvPr/>
        </p:nvSpPr>
        <p:spPr>
          <a:xfrm>
            <a:off x="5358384" y="2386584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VI–VIII</a:t>
            </a:r>
            <a:endParaRPr lang="en-US" sz="1050" dirty="0"/>
          </a:p>
        </p:txBody>
      </p:sp>
      <p:sp>
        <p:nvSpPr>
          <p:cNvPr id="23" name="Shape 18"/>
          <p:cNvSpPr/>
          <p:nvPr/>
        </p:nvSpPr>
        <p:spPr>
          <a:xfrm>
            <a:off x="4681728" y="2807208"/>
            <a:ext cx="3099816" cy="384048"/>
          </a:xfrm>
          <a:prstGeom prst="roundRect">
            <a:avLst>
              <a:gd name="adj" fmla="val 50000"/>
            </a:avLst>
          </a:prstGeom>
          <a:solidFill>
            <a:srgbClr val="F6EBD5"/>
          </a:solidFill>
          <a:ln/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8032" y="2907792"/>
            <a:ext cx="182880" cy="1828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065776" y="2807208"/>
            <a:ext cx="2642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100" dirty="0">
                <a:solidFill>
                  <a:srgbClr val="9A65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</a:t>
            </a:r>
            <a:endParaRPr lang="en-US" sz="1050" dirty="0"/>
          </a:p>
        </p:txBody>
      </p:sp>
      <p:sp>
        <p:nvSpPr>
          <p:cNvPr id="26" name="Text 20"/>
          <p:cNvSpPr/>
          <p:nvPr/>
        </p:nvSpPr>
        <p:spPr>
          <a:xfrm>
            <a:off x="4681728" y="3300984"/>
            <a:ext cx="30998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r>
              <a:rPr lang="ru-RU" sz="2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r>
              <a:rPr lang="en-US" sz="2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,</a:t>
            </a:r>
            <a:r>
              <a:rPr lang="ru-RU" sz="2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r>
              <a:rPr lang="en-US" sz="26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млн €</a:t>
            </a:r>
            <a:endParaRPr lang="en-US" sz="2600" dirty="0"/>
          </a:p>
        </p:txBody>
      </p:sp>
      <p:sp>
        <p:nvSpPr>
          <p:cNvPr id="27" name="Text 21"/>
          <p:cNvSpPr/>
          <p:nvPr/>
        </p:nvSpPr>
        <p:spPr>
          <a:xfrm>
            <a:off x="4681728" y="3758184"/>
            <a:ext cx="30998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 KFW</a:t>
            </a:r>
            <a:endParaRPr lang="en-US" sz="850" dirty="0"/>
          </a:p>
        </p:txBody>
      </p:sp>
      <p:sp>
        <p:nvSpPr>
          <p:cNvPr id="28" name="Shape 22"/>
          <p:cNvSpPr/>
          <p:nvPr/>
        </p:nvSpPr>
        <p:spPr>
          <a:xfrm>
            <a:off x="4681728" y="4069080"/>
            <a:ext cx="3099816" cy="146304"/>
          </a:xfrm>
          <a:prstGeom prst="roundRect">
            <a:avLst>
              <a:gd name="adj" fmla="val 50000"/>
            </a:avLst>
          </a:prstGeom>
          <a:solidFill>
            <a:srgbClr val="E0EBEB"/>
          </a:solidFill>
          <a:ln/>
        </p:spPr>
      </p:sp>
      <p:sp>
        <p:nvSpPr>
          <p:cNvPr id="29" name="Shape 23"/>
          <p:cNvSpPr/>
          <p:nvPr/>
        </p:nvSpPr>
        <p:spPr>
          <a:xfrm>
            <a:off x="4681728" y="4069080"/>
            <a:ext cx="743956" cy="146304"/>
          </a:xfrm>
          <a:prstGeom prst="roundRect">
            <a:avLst>
              <a:gd name="adj" fmla="val 50000"/>
            </a:avLst>
          </a:prstGeom>
          <a:solidFill>
            <a:srgbClr val="B57919"/>
          </a:solidFill>
          <a:ln/>
        </p:spPr>
      </p:sp>
      <p:sp>
        <p:nvSpPr>
          <p:cNvPr id="30" name="Text 24"/>
          <p:cNvSpPr/>
          <p:nvPr/>
        </p:nvSpPr>
        <p:spPr>
          <a:xfrm>
            <a:off x="4681728" y="4215384"/>
            <a:ext cx="30998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Освоено 24 % · 3,73 </a:t>
            </a:r>
            <a:r>
              <a:rPr lang="en-US" sz="900" b="1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</a:t>
            </a:r>
            <a:r>
              <a:rPr lang="en-US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€</a:t>
            </a:r>
            <a:r>
              <a:rPr lang="ru-RU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(Выполнено 11% - план 11%)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4700016" y="4572000"/>
            <a:ext cx="30815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Реализация</a:t>
            </a: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01.11.2021 – 01.11.2028</a:t>
            </a:r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ru-RU" sz="970" dirty="0"/>
              <a:t>Контракт </a:t>
            </a:r>
            <a:r>
              <a:rPr lang="en-US" sz="970" dirty="0"/>
              <a:t>CRBC</a:t>
            </a:r>
            <a:r>
              <a:rPr lang="ru-RU" sz="970" dirty="0"/>
              <a:t> – </a:t>
            </a:r>
            <a:r>
              <a:rPr lang="ru-RU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9,37</a:t>
            </a: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7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</a:t>
            </a: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€ </a:t>
            </a:r>
            <a:r>
              <a:rPr lang="ru-RU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ru-RU" sz="970" dirty="0"/>
              <a:t>11.09.2025)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Закладка капсулы — 20.11.2025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Мобилизация и демонтаж — 91,28 %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Консультант</a:t>
            </a: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Management4health GmbH</a:t>
            </a:r>
            <a:endParaRPr lang="en-US" sz="970" dirty="0"/>
          </a:p>
        </p:txBody>
      </p:sp>
      <p:sp>
        <p:nvSpPr>
          <p:cNvPr id="32" name="Shape 26"/>
          <p:cNvSpPr/>
          <p:nvPr/>
        </p:nvSpPr>
        <p:spPr>
          <a:xfrm>
            <a:off x="8284464" y="1783080"/>
            <a:ext cx="3611880" cy="4526280"/>
          </a:xfrm>
          <a:prstGeom prst="roundRect">
            <a:avLst>
              <a:gd name="adj" fmla="val 2278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8540496" y="2039112"/>
            <a:ext cx="566928" cy="566928"/>
          </a:xfrm>
          <a:prstGeom prst="ellipse">
            <a:avLst/>
          </a:prstGeom>
          <a:solidFill>
            <a:srgbClr val="B33B2D"/>
          </a:solidFill>
          <a:ln/>
        </p:spPr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3567" y="2192183"/>
            <a:ext cx="260787" cy="260787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9217152" y="2020824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Талас</a:t>
            </a:r>
            <a:endParaRPr lang="en-US" sz="2000" dirty="0"/>
          </a:p>
        </p:txBody>
      </p:sp>
      <p:sp>
        <p:nvSpPr>
          <p:cNvPr id="36" name="Text 29"/>
          <p:cNvSpPr/>
          <p:nvPr/>
        </p:nvSpPr>
        <p:spPr>
          <a:xfrm>
            <a:off x="9217152" y="2386584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IX</a:t>
            </a:r>
            <a:endParaRPr lang="en-US" sz="1050" dirty="0"/>
          </a:p>
        </p:txBody>
      </p:sp>
      <p:sp>
        <p:nvSpPr>
          <p:cNvPr id="37" name="Shape 30"/>
          <p:cNvSpPr/>
          <p:nvPr/>
        </p:nvSpPr>
        <p:spPr>
          <a:xfrm>
            <a:off x="8540496" y="2807208"/>
            <a:ext cx="3099816" cy="384048"/>
          </a:xfrm>
          <a:prstGeom prst="roundRect">
            <a:avLst>
              <a:gd name="adj" fmla="val 50000"/>
            </a:avLst>
          </a:prstGeom>
          <a:solidFill>
            <a:srgbClr val="F4E0DB"/>
          </a:solidFill>
          <a:ln/>
        </p:spPr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86800" y="2907792"/>
            <a:ext cx="182880" cy="182880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8924544" y="2807208"/>
            <a:ext cx="2642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sz="1050" b="1" kern="0" spc="100" dirty="0">
                <a:solidFill>
                  <a:srgbClr val="B33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 </a:t>
            </a:r>
            <a:endParaRPr lang="en-US" sz="1050" dirty="0"/>
          </a:p>
        </p:txBody>
      </p:sp>
      <p:sp>
        <p:nvSpPr>
          <p:cNvPr id="40" name="Text 32"/>
          <p:cNvSpPr/>
          <p:nvPr/>
        </p:nvSpPr>
        <p:spPr>
          <a:xfrm>
            <a:off x="8540496" y="3300984"/>
            <a:ext cx="30998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B33B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6,</a:t>
            </a:r>
            <a:r>
              <a:rPr lang="ru-RU" sz="2600" b="1" dirty="0">
                <a:solidFill>
                  <a:srgbClr val="B33B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r>
              <a:rPr lang="en-US" sz="2600" b="1" dirty="0">
                <a:solidFill>
                  <a:srgbClr val="B33B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млн €</a:t>
            </a:r>
            <a:endParaRPr lang="en-US" sz="2600" dirty="0"/>
          </a:p>
        </p:txBody>
      </p:sp>
      <p:sp>
        <p:nvSpPr>
          <p:cNvPr id="41" name="Text 33"/>
          <p:cNvSpPr/>
          <p:nvPr/>
        </p:nvSpPr>
        <p:spPr>
          <a:xfrm>
            <a:off x="8540496" y="3758184"/>
            <a:ext cx="30998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 KFW</a:t>
            </a:r>
            <a:endParaRPr lang="en-US" sz="850" dirty="0"/>
          </a:p>
        </p:txBody>
      </p:sp>
      <p:sp>
        <p:nvSpPr>
          <p:cNvPr id="42" name="Shape 34"/>
          <p:cNvSpPr/>
          <p:nvPr/>
        </p:nvSpPr>
        <p:spPr>
          <a:xfrm>
            <a:off x="8540496" y="4069080"/>
            <a:ext cx="3099816" cy="146304"/>
          </a:xfrm>
          <a:prstGeom prst="roundRect">
            <a:avLst>
              <a:gd name="adj" fmla="val 50000"/>
            </a:avLst>
          </a:prstGeom>
          <a:solidFill>
            <a:srgbClr val="E0EBEB"/>
          </a:solidFill>
          <a:ln/>
        </p:spPr>
      </p:sp>
      <p:sp>
        <p:nvSpPr>
          <p:cNvPr id="43" name="Shape 35"/>
          <p:cNvSpPr/>
          <p:nvPr/>
        </p:nvSpPr>
        <p:spPr>
          <a:xfrm>
            <a:off x="8540496" y="4069080"/>
            <a:ext cx="1084936" cy="146304"/>
          </a:xfrm>
          <a:prstGeom prst="roundRect">
            <a:avLst>
              <a:gd name="adj" fmla="val 50000"/>
            </a:avLst>
          </a:prstGeom>
          <a:solidFill>
            <a:srgbClr val="B33B2D"/>
          </a:solidFill>
          <a:ln/>
        </p:spPr>
      </p:sp>
      <p:sp>
        <p:nvSpPr>
          <p:cNvPr id="44" name="Text 36"/>
          <p:cNvSpPr/>
          <p:nvPr/>
        </p:nvSpPr>
        <p:spPr>
          <a:xfrm>
            <a:off x="8540496" y="4215384"/>
            <a:ext cx="30998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Освоено – 32,8% - 2,1 млн </a:t>
            </a:r>
            <a:r>
              <a:rPr lang="en-US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</a:t>
            </a:r>
            <a:r>
              <a:rPr lang="ru-RU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900" b="1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Выполнено</a:t>
            </a:r>
            <a:r>
              <a:rPr lang="en-US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60 % · </a:t>
            </a:r>
            <a:r>
              <a:rPr lang="en-US" sz="900" b="1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</a:t>
            </a:r>
            <a:r>
              <a:rPr lang="en-US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70 %</a:t>
            </a:r>
            <a:r>
              <a:rPr lang="ru-RU" sz="900" b="1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900" dirty="0"/>
          </a:p>
        </p:txBody>
      </p:sp>
      <p:sp>
        <p:nvSpPr>
          <p:cNvPr id="45" name="Text 37"/>
          <p:cNvSpPr/>
          <p:nvPr/>
        </p:nvSpPr>
        <p:spPr>
          <a:xfrm>
            <a:off x="8558784" y="4572000"/>
            <a:ext cx="30815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Реализация 01.11.2021 – 03.12.2026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 «НАК-Строй» 3,38 млн € (19.09.2024)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Приостановка с 15.11.2025 (условия FIDIC)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Отставание ≈ 10 % от графика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500"/>
              </a:spcAft>
              <a:buSzPct val="100000"/>
              <a:buChar char="•"/>
            </a:pP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Штраф Госстроя — 200 000 сом (11.2025)</a:t>
            </a:r>
            <a:endParaRPr lang="ru-RU" sz="970" dirty="0">
              <a:solidFill>
                <a:srgbClr val="27393B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52400" indent="-152400">
              <a:spcAft>
                <a:spcPts val="500"/>
              </a:spcAft>
              <a:buSzPct val="100000"/>
              <a:buFontTx/>
              <a:buChar char="•"/>
            </a:pPr>
            <a:r>
              <a:rPr lang="en-US" sz="97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Консультант</a:t>
            </a:r>
            <a:r>
              <a:rPr lang="en-US" sz="97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Management4health GmbH</a:t>
            </a:r>
            <a:endParaRPr lang="en-US" sz="970" dirty="0"/>
          </a:p>
          <a:p>
            <a:pPr>
              <a:lnSpc>
                <a:spcPct val="100000"/>
              </a:lnSpc>
              <a:spcAft>
                <a:spcPts val="500"/>
              </a:spcAft>
              <a:buSzPct val="100000"/>
            </a:pPr>
            <a:endParaRPr lang="en-US" sz="970" dirty="0"/>
          </a:p>
        </p:txBody>
      </p:sp>
      <p:sp>
        <p:nvSpPr>
          <p:cNvPr id="46" name="Text 38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47" name="Text 39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АЗИАТСКИЙ БАНК РАЗВИТИЯ (АБР)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9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Укрепление региональной безопасности здравоохранения</a:t>
            </a:r>
            <a:endParaRPr lang="en-US" sz="2900" dirty="0"/>
          </a:p>
        </p:txBody>
      </p:sp>
      <p:sp>
        <p:nvSpPr>
          <p:cNvPr id="4" name="Shape 2"/>
          <p:cNvSpPr/>
          <p:nvPr/>
        </p:nvSpPr>
        <p:spPr>
          <a:xfrm>
            <a:off x="9585655" y="566928"/>
            <a:ext cx="2011680" cy="384048"/>
          </a:xfrm>
          <a:prstGeom prst="roundRect">
            <a:avLst>
              <a:gd name="adj" fmla="val 50000"/>
            </a:avLst>
          </a:prstGeom>
          <a:solidFill>
            <a:srgbClr val="E7F2F2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1959" y="667512"/>
            <a:ext cx="182880" cy="1828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969703" y="566928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100" dirty="0">
                <a:solidFill>
                  <a:srgbClr val="127C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РЕАЛИЗАЦИЯ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566928" y="1783080"/>
            <a:ext cx="6492240" cy="4251960"/>
          </a:xfrm>
          <a:prstGeom prst="roundRect">
            <a:avLst>
              <a:gd name="adj" fmla="val 1935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59536" y="2057400"/>
            <a:ext cx="731520" cy="731520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046" y="2254910"/>
            <a:ext cx="336499" cy="336499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55648" y="2121408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 № Ta 55131-002 · до 31 марта 2029 г.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859536" y="288036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Развитие сети референс-лабораторий, лабораторных услуг и биобезопасности в больницах приграничной зоны Чуйской и Ошской областей (включая Бишкек и Ош). В проект включены 17 организаций здравоохранения.</a:t>
            </a:r>
            <a:endParaRPr lang="en-US" sz="1150" dirty="0"/>
          </a:p>
        </p:txBody>
      </p:sp>
      <p:sp>
        <p:nvSpPr>
          <p:cNvPr id="12" name="Text 8"/>
          <p:cNvSpPr/>
          <p:nvPr/>
        </p:nvSpPr>
        <p:spPr>
          <a:xfrm>
            <a:off x="859536" y="38404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ОЖИДАЕМЫЕ РЕЗУЛЬТАТЫ</a:t>
            </a:r>
            <a:endParaRPr lang="en-US" sz="950" dirty="0"/>
          </a:p>
        </p:txBody>
      </p:sp>
      <p:sp>
        <p:nvSpPr>
          <p:cNvPr id="13" name="Text 9"/>
          <p:cNvSpPr/>
          <p:nvPr/>
        </p:nvSpPr>
        <p:spPr>
          <a:xfrm>
            <a:off x="859536" y="4160520"/>
            <a:ext cx="59893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Укреплены потенциал и сеть референс-лабораторий в Бишкеке и Оше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Непрерывное улучшение качества лабораторных услуг в Чуйской и Ошской областях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Повышен потенциал медпомощи и биобезопасности в приграничных больницах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7287768" y="1783080"/>
            <a:ext cx="4336999" cy="4251960"/>
          </a:xfrm>
          <a:prstGeom prst="roundRect">
            <a:avLst>
              <a:gd name="adj" fmla="val 1935"/>
            </a:avLst>
          </a:prstGeom>
          <a:solidFill>
            <a:srgbClr val="0B3A42"/>
          </a:solidFill>
          <a:ln/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7562088" y="2011680"/>
            <a:ext cx="378835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СТРУКТУРА ФИНАНСИРОВАНИЯ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7562088" y="2331720"/>
            <a:ext cx="378835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30,0 млн $</a:t>
            </a:r>
            <a:endParaRPr lang="en-US" sz="3000" dirty="0"/>
          </a:p>
        </p:txBody>
      </p:sp>
      <p:sp>
        <p:nvSpPr>
          <p:cNvPr id="17" name="Text 13"/>
          <p:cNvSpPr/>
          <p:nvPr/>
        </p:nvSpPr>
        <p:spPr>
          <a:xfrm>
            <a:off x="7562088" y="2852928"/>
            <a:ext cx="378835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5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 20 МЛН $ + КРЕДИТ 10 МЛН $ · ВКЛАД КР 5 МЛН $</a:t>
            </a:r>
            <a:endParaRPr lang="en-US" sz="850" dirty="0"/>
          </a:p>
        </p:txBody>
      </p:sp>
      <p:sp>
        <p:nvSpPr>
          <p:cNvPr id="18" name="Shape 14"/>
          <p:cNvSpPr/>
          <p:nvPr/>
        </p:nvSpPr>
        <p:spPr>
          <a:xfrm>
            <a:off x="7562088" y="3246120"/>
            <a:ext cx="3788359" cy="0"/>
          </a:xfrm>
          <a:prstGeom prst="line">
            <a:avLst/>
          </a:prstGeom>
          <a:noFill/>
          <a:ln w="12700">
            <a:solidFill>
              <a:srgbClr val="24565C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7562088" y="3346704"/>
            <a:ext cx="37883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РАСПРЕДЕЛЕНИЕ СРЕДСТВ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7562088" y="3657600"/>
            <a:ext cx="27825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Оборудование (вкл. реагенты на 2 года)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10253167" y="36576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18,37 млн $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7562088" y="4041648"/>
            <a:ext cx="27825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Ремонтно-строительные работы</a:t>
            </a:r>
            <a:endParaRPr lang="en-US" sz="1000" dirty="0"/>
          </a:p>
        </p:txBody>
      </p:sp>
      <p:sp>
        <p:nvSpPr>
          <p:cNvPr id="23" name="Text 19"/>
          <p:cNvSpPr/>
          <p:nvPr/>
        </p:nvSpPr>
        <p:spPr>
          <a:xfrm>
            <a:off x="10253167" y="404164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3,66 млн $</a:t>
            </a:r>
            <a:endParaRPr lang="en-US" sz="1000" dirty="0"/>
          </a:p>
        </p:txBody>
      </p:sp>
      <p:sp>
        <p:nvSpPr>
          <p:cNvPr id="24" name="Text 20"/>
          <p:cNvSpPr/>
          <p:nvPr/>
        </p:nvSpPr>
        <p:spPr>
          <a:xfrm>
            <a:off x="7562088" y="4425696"/>
            <a:ext cx="27825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Консультационные услуги</a:t>
            </a:r>
            <a:endParaRPr lang="en-US" sz="1000" dirty="0"/>
          </a:p>
        </p:txBody>
      </p:sp>
      <p:sp>
        <p:nvSpPr>
          <p:cNvPr id="25" name="Text 21"/>
          <p:cNvSpPr/>
          <p:nvPr/>
        </p:nvSpPr>
        <p:spPr>
          <a:xfrm>
            <a:off x="10253167" y="4425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2,94 млн $</a:t>
            </a:r>
            <a:endParaRPr lang="en-US" sz="1000" dirty="0"/>
          </a:p>
        </p:txBody>
      </p:sp>
      <p:sp>
        <p:nvSpPr>
          <p:cNvPr id="26" name="Text 22"/>
          <p:cNvSpPr/>
          <p:nvPr/>
        </p:nvSpPr>
        <p:spPr>
          <a:xfrm>
            <a:off x="7562088" y="4809744"/>
            <a:ext cx="27825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Неконсультационные услуги</a:t>
            </a:r>
            <a:endParaRPr lang="en-US" sz="1000" dirty="0"/>
          </a:p>
        </p:txBody>
      </p:sp>
      <p:sp>
        <p:nvSpPr>
          <p:cNvPr id="27" name="Text 23"/>
          <p:cNvSpPr/>
          <p:nvPr/>
        </p:nvSpPr>
        <p:spPr>
          <a:xfrm>
            <a:off x="10253167" y="480974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1,45 млн $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7562088" y="5193792"/>
            <a:ext cx="27825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ЛИС</a:t>
            </a:r>
            <a:endParaRPr lang="en-US" sz="1000" dirty="0"/>
          </a:p>
        </p:txBody>
      </p:sp>
      <p:sp>
        <p:nvSpPr>
          <p:cNvPr id="29" name="Text 25"/>
          <p:cNvSpPr/>
          <p:nvPr/>
        </p:nvSpPr>
        <p:spPr>
          <a:xfrm>
            <a:off x="10253167" y="519379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0,48 млн $</a:t>
            </a:r>
            <a:endParaRPr lang="en-US" sz="1000" dirty="0"/>
          </a:p>
        </p:txBody>
      </p:sp>
      <p:sp>
        <p:nvSpPr>
          <p:cNvPr id="30" name="Text 26"/>
          <p:cNvSpPr/>
          <p:nvPr/>
        </p:nvSpPr>
        <p:spPr>
          <a:xfrm>
            <a:off x="7562088" y="5577840"/>
            <a:ext cx="278251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Резерв (нераспределённые)</a:t>
            </a:r>
            <a:endParaRPr lang="en-US" sz="1000" dirty="0"/>
          </a:p>
        </p:txBody>
      </p:sp>
      <p:sp>
        <p:nvSpPr>
          <p:cNvPr id="31" name="Text 27"/>
          <p:cNvSpPr/>
          <p:nvPr/>
        </p:nvSpPr>
        <p:spPr>
          <a:xfrm>
            <a:off x="10253167" y="55778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3,10 млн $</a:t>
            </a:r>
            <a:endParaRPr lang="en-US" sz="1000" dirty="0"/>
          </a:p>
        </p:txBody>
      </p:sp>
      <p:sp>
        <p:nvSpPr>
          <p:cNvPr id="32" name="Text 28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33" name="Text 29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АЗИАТСКИЙ БАНК РАЗВИТИЯ (АБР)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Ход реализации · 2025 год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66928" y="1783080"/>
            <a:ext cx="3533546" cy="109728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41248" y="1938528"/>
            <a:ext cx="298490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27C8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7,6 %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841248" y="2487168"/>
            <a:ext cx="298490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ОСВОЕНО ОТ БЮДЖЕТА · 2,28 МЛН $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329074" y="1783080"/>
            <a:ext cx="3533546" cy="109728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603394" y="1938528"/>
            <a:ext cx="298490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E7E5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603394" y="2487168"/>
            <a:ext cx="298490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ОБЪЕКТОВ С ЗАВЕРШЁННЫМ РЕМОНТОМ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8091221" y="1783080"/>
            <a:ext cx="3533546" cy="109728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365541" y="1938528"/>
            <a:ext cx="298490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17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8365541" y="2487168"/>
            <a:ext cx="298490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ОРГАНИЗАЦИЙ В ПРОЕКТЕ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66928" y="3108960"/>
            <a:ext cx="5486400" cy="288036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41248" y="3310128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КОНТРАКТЫ НА ОБОРУДОВАНИЕ · 2025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841248" y="3703320"/>
            <a:ext cx="3108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Микробиология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767328" y="3703320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2 234 763 $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41248" y="4160520"/>
            <a:ext cx="3108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Гематология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767328" y="4160520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3 496 269 $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41248" y="4617720"/>
            <a:ext cx="3108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Биохимия и иммунохимия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767328" y="4617720"/>
            <a:ext cx="2011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2 687 899 $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41248" y="5138928"/>
            <a:ext cx="4937760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" y="5230368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i="1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Поставка и инсталляция лабораторного оборудования — в 2026 г. по мере завершения ремонта лабораторий.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281928" y="3108960"/>
            <a:ext cx="5342839" cy="288036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556248" y="3310128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РЕМОНТНЫЕ РАБОТЫ И ОРП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6556248" y="3657600"/>
            <a:ext cx="4794199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Ремонт завершён на 7 объектах: 3 в Ошской и 4 в Чуйской областях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Бишкеке (КДЛ ДПЗ ГСЭН, РКИБ, Нацгоспиталь) — основные работы, завершение в марте 2026 г.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Освоено 2,28 млн $ (7,6 %): кредит 17 %, грант 3 %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ОРП полностью укомплектована в мае 2025 г.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Задержки: превышение бюджета по тендерам, ретендеры, отсутствие участников; срок продлён до 31.03.2029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EDCF · РЕСПУБЛИКА КОРЕЯ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Функциональное усовершенствование РКИБ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9402775" y="566928"/>
            <a:ext cx="2194560" cy="384048"/>
          </a:xfrm>
          <a:prstGeom prst="roundRect">
            <a:avLst>
              <a:gd name="adj" fmla="val 50000"/>
            </a:avLst>
          </a:prstGeom>
          <a:solidFill>
            <a:srgbClr val="E7F2F2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9079" y="667512"/>
            <a:ext cx="182880" cy="1828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786823" y="56692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100" dirty="0">
                <a:solidFill>
                  <a:srgbClr val="127C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ПРОЕКТИРОВАНИЕ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566928" y="1783080"/>
            <a:ext cx="6400800" cy="4251960"/>
          </a:xfrm>
          <a:prstGeom prst="roundRect">
            <a:avLst>
              <a:gd name="adj" fmla="val 1935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859536" y="2057400"/>
            <a:ext cx="731520" cy="731520"/>
          </a:xfrm>
          <a:prstGeom prst="ellipse">
            <a:avLst/>
          </a:prstGeom>
          <a:solidFill>
            <a:srgbClr val="E7F2F2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046" y="2254910"/>
            <a:ext cx="336499" cy="336499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55648" y="2084832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Республиканская клиническая инфекционная больница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859536" y="2926080"/>
            <a:ext cx="5852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КОМПОНЕНТЫ ПРОЕКТА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859536" y="3246120"/>
            <a:ext cx="589788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 нового корпуса инфекционной больницы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Создание больничной информационной системы (БИС) и инфраструктуры ИКТ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Оснащение медоборудованием и обучение по БИС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Выездное обучение в Корее — 50 врачей и </a:t>
            </a:r>
            <a:r>
              <a:rPr lang="en-US" sz="110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медсестёр</a:t>
            </a:r>
            <a:r>
              <a:rPr lang="ru-RU" sz="110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на срок до 2х месяцев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859536" y="4983480"/>
            <a:ext cx="5852160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859536" y="5074920"/>
            <a:ext cx="5897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Срок: 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месяца — до мая 2028 г. (с учётом межбанковского соглашения — декабрь 2028 г.).  </a:t>
            </a:r>
            <a:r>
              <a:rPr lang="en-US" sz="1050" b="1" dirty="0">
                <a:solidFill>
                  <a:srgbClr val="0B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География: 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г. Бишкек.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7196328" y="1783080"/>
            <a:ext cx="4428439" cy="4251960"/>
          </a:xfrm>
          <a:prstGeom prst="roundRect">
            <a:avLst>
              <a:gd name="adj" fmla="val 1935"/>
            </a:avLst>
          </a:prstGeom>
          <a:solidFill>
            <a:srgbClr val="0B3A42"/>
          </a:solidFill>
          <a:ln/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7470648" y="2011680"/>
            <a:ext cx="387979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ФИНАНСИРОВАНИЕ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7470648" y="2304288"/>
            <a:ext cx="387979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27,0 млн $</a:t>
            </a:r>
            <a:endParaRPr lang="en-US" sz="3000" dirty="0"/>
          </a:p>
        </p:txBody>
      </p:sp>
      <p:sp>
        <p:nvSpPr>
          <p:cNvPr id="18" name="Text 14"/>
          <p:cNvSpPr/>
          <p:nvPr/>
        </p:nvSpPr>
        <p:spPr>
          <a:xfrm>
            <a:off x="7470648" y="2834640"/>
            <a:ext cx="387979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50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ЛЬГОТНЫЙ КРЕДИТ EDCF · № KYR-2</a:t>
            </a:r>
            <a:endParaRPr lang="en-US" sz="850" dirty="0"/>
          </a:p>
        </p:txBody>
      </p:sp>
      <p:sp>
        <p:nvSpPr>
          <p:cNvPr id="19" name="Text 15"/>
          <p:cNvSpPr/>
          <p:nvPr/>
        </p:nvSpPr>
        <p:spPr>
          <a:xfrm>
            <a:off x="7470648" y="3090672"/>
            <a:ext cx="387979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лет погашения · льготный период 10 лет · 0,1 % годовых</a:t>
            </a:r>
            <a:endParaRPr lang="en-US" sz="950" dirty="0"/>
          </a:p>
        </p:txBody>
      </p:sp>
      <p:sp>
        <p:nvSpPr>
          <p:cNvPr id="20" name="Shape 16"/>
          <p:cNvSpPr/>
          <p:nvPr/>
        </p:nvSpPr>
        <p:spPr>
          <a:xfrm>
            <a:off x="7470648" y="3493008"/>
            <a:ext cx="3879799" cy="0"/>
          </a:xfrm>
          <a:prstGeom prst="line">
            <a:avLst/>
          </a:prstGeom>
          <a:noFill/>
          <a:ln w="12700">
            <a:solidFill>
              <a:srgbClr val="24565C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7470648" y="3602736"/>
            <a:ext cx="387979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FD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СТАТУС РЕАЛИЗАЦИИ</a:t>
            </a:r>
            <a:endParaRPr lang="en-US" sz="900" dirty="0"/>
          </a:p>
        </p:txBody>
      </p:sp>
      <p:sp>
        <p:nvSpPr>
          <p:cNvPr id="22" name="Text 18"/>
          <p:cNvSpPr/>
          <p:nvPr/>
        </p:nvSpPr>
        <p:spPr>
          <a:xfrm>
            <a:off x="7488936" y="3886200"/>
            <a:ext cx="3861511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52400" indent="-152400">
              <a:lnSpc>
                <a:spcPct val="100000"/>
              </a:lnSpc>
              <a:spcAft>
                <a:spcPts val="600"/>
              </a:spcAft>
              <a:buSzPct val="100000"/>
              <a:buChar char="•"/>
            </a:pPr>
            <a:r>
              <a:rPr lang="en-US" sz="97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Подписание 21.08.2023 · ратификация 01.03.2024 · вступление в силу 29.05.2024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600"/>
              </a:spcAft>
              <a:buSzPct val="100000"/>
              <a:buChar char="•"/>
            </a:pPr>
            <a:r>
              <a:rPr lang="en-US" sz="97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 с консультантом «Аюм Ли» — 22.05.2025; одобрен Банком Кореи 09.09.2025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600"/>
              </a:spcAft>
              <a:buSzPct val="100000"/>
              <a:buChar char="•"/>
            </a:pPr>
            <a:r>
              <a:rPr lang="en-US" sz="97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Авансовый платёж — 954 800 $ (IV кв. 2025)</a:t>
            </a:r>
            <a:endParaRPr lang="en-US" sz="970" dirty="0"/>
          </a:p>
          <a:p>
            <a:pPr marL="152400" indent="-152400">
              <a:lnSpc>
                <a:spcPct val="100000"/>
              </a:lnSpc>
              <a:spcAft>
                <a:spcPts val="600"/>
              </a:spcAft>
              <a:buSzPct val="100000"/>
              <a:buChar char="•"/>
            </a:pPr>
            <a:r>
              <a:rPr lang="en-US" sz="970" dirty="0">
                <a:solidFill>
                  <a:srgbClr val="DDEB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Базовый проект принят (март 2026); инвойс на 10 % — 214 900 $</a:t>
            </a:r>
            <a:endParaRPr lang="en-US" sz="970" dirty="0"/>
          </a:p>
        </p:txBody>
      </p:sp>
      <p:sp>
        <p:nvSpPr>
          <p:cNvPr id="23" name="Text 19"/>
          <p:cNvSpPr/>
          <p:nvPr/>
        </p:nvSpPr>
        <p:spPr>
          <a:xfrm>
            <a:off x="7488936" y="5486400"/>
            <a:ext cx="386151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880" i="1" dirty="0">
                <a:solidFill>
                  <a:srgbClr val="9FBD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Задержка ≈ 2 мес. (ожидание межбанковского соглашения); вопрос места строительства → пересмотр бюджета 2026–2027.</a:t>
            </a:r>
            <a:endParaRPr lang="en-US" sz="880" dirty="0"/>
          </a:p>
        </p:txBody>
      </p:sp>
      <p:sp>
        <p:nvSpPr>
          <p:cNvPr id="24" name="Text 20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457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САУДОВСКИЙ ФОНД РАЗВИТИЯ (СФР)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749808"/>
            <a:ext cx="8503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B3A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Детская больница скорой помощи · г. Бишкек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402775" y="566928"/>
            <a:ext cx="2194560" cy="384048"/>
          </a:xfrm>
          <a:prstGeom prst="roundRect">
            <a:avLst>
              <a:gd name="adj" fmla="val 50000"/>
            </a:avLst>
          </a:prstGeom>
          <a:solidFill>
            <a:srgbClr val="F6EBD5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9079" y="667512"/>
            <a:ext cx="182880" cy="1828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786823" y="56692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100" dirty="0">
                <a:solidFill>
                  <a:srgbClr val="9A65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566928" y="1783080"/>
            <a:ext cx="5029200" cy="4251960"/>
          </a:xfrm>
          <a:prstGeom prst="roundRect">
            <a:avLst>
              <a:gd name="adj" fmla="val 1935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859536" y="2011680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B5791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85 %</a:t>
            </a:r>
            <a:endParaRPr lang="en-US" sz="5200" dirty="0"/>
          </a:p>
        </p:txBody>
      </p:sp>
      <p:sp>
        <p:nvSpPr>
          <p:cNvPr id="9" name="Text 6"/>
          <p:cNvSpPr/>
          <p:nvPr/>
        </p:nvSpPr>
        <p:spPr>
          <a:xfrm>
            <a:off x="859536" y="27889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ГОТОВНОСТЬ СТРОИТЕЛЬСТВА ОБЪЕКТА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859536" y="3127248"/>
            <a:ext cx="4434840" cy="146304"/>
          </a:xfrm>
          <a:prstGeom prst="roundRect">
            <a:avLst>
              <a:gd name="adj" fmla="val 50000"/>
            </a:avLst>
          </a:prstGeom>
          <a:solidFill>
            <a:srgbClr val="E0EBEB"/>
          </a:solidFill>
          <a:ln/>
        </p:spPr>
      </p:sp>
      <p:sp>
        <p:nvSpPr>
          <p:cNvPr id="11" name="Shape 8"/>
          <p:cNvSpPr/>
          <p:nvPr/>
        </p:nvSpPr>
        <p:spPr>
          <a:xfrm>
            <a:off x="859536" y="3127248"/>
            <a:ext cx="3769614" cy="146304"/>
          </a:xfrm>
          <a:prstGeom prst="roundRect">
            <a:avLst>
              <a:gd name="adj" fmla="val 50000"/>
            </a:avLst>
          </a:prstGeom>
          <a:solidFill>
            <a:srgbClr val="B57919"/>
          </a:solidFill>
          <a:ln/>
        </p:spPr>
      </p:sp>
      <p:sp>
        <p:nvSpPr>
          <p:cNvPr id="12" name="Text 9"/>
          <p:cNvSpPr/>
          <p:nvPr/>
        </p:nvSpPr>
        <p:spPr>
          <a:xfrm>
            <a:off x="859536" y="345643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КОМПОНЕНТЫ ПРОЕКТА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859536" y="3767328"/>
            <a:ext cx="44348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 нового здания больницы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Закупка медицинского и немедицинского оборудования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Консультационные услуги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Непредвиденные расходы проекта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859536" y="5440680"/>
            <a:ext cx="4434840" cy="0"/>
          </a:xfrm>
          <a:prstGeom prst="line">
            <a:avLst/>
          </a:prstGeom>
          <a:noFill/>
          <a:ln w="12700">
            <a:solidFill>
              <a:srgbClr val="E0EBE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59536" y="5532120"/>
            <a:ext cx="4434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8000"/>
              </a:lnSpc>
              <a:buNone/>
            </a:pPr>
            <a:r>
              <a:rPr lang="en-US" sz="900" i="1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Кредитное соглашение №4/697 · подписано 17.05.2017, ратифицировано 02.08.2017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5824728" y="1783080"/>
            <a:ext cx="5800039" cy="4251960"/>
          </a:xfrm>
          <a:prstGeom prst="roundRect">
            <a:avLst>
              <a:gd name="adj" fmla="val 1935"/>
            </a:avLst>
          </a:prstGeom>
          <a:solidFill>
            <a:srgbClr val="FFFFFF"/>
          </a:solidFill>
          <a:ln w="12700">
            <a:solidFill>
              <a:srgbClr val="E6F0F0"/>
            </a:solidFill>
            <a:prstDash val="solid"/>
          </a:ln>
          <a:effectLst>
            <a:outerShdw blurRad="114300" dist="38100" dir="5400000" algn="bl" rotWithShape="0">
              <a:srgbClr val="0B3A42">
                <a:alpha val="10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6117336" y="2011680"/>
            <a:ext cx="525139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B5791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СТАТУС И КЛЮЧЕВЫЕ СОБЫТИЯ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6117336" y="2331720"/>
            <a:ext cx="5233111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Срок реализации продлевался 3 раза; текущая дата закрытия — декабрь 2026 г. (включая гарантийный период)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Запрошено продление на 6 месяцев — новая дата закрытия 18.06.2027 (письмо в СФР от 02.12.2025)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Тендер на медоборудование: первый конкурс 14.01.2025 — </a:t>
            </a:r>
            <a:r>
              <a:rPr lang="ru-RU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поступила 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заявка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</a:t>
            </a:r>
            <a:r>
              <a:rPr lang="ru-RU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состоя</a:t>
            </a:r>
            <a:r>
              <a:rPr lang="ru-RU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лся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); повторный 21.07.2025 (МКТ) — </a:t>
            </a:r>
            <a:r>
              <a:rPr lang="ru-RU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413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наименований</a:t>
            </a:r>
            <a:r>
              <a:rPr lang="ru-RU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(поступили заявки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от 3 </a:t>
            </a:r>
            <a:r>
              <a:rPr lang="en-US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поставщиков</a:t>
            </a:r>
            <a:r>
              <a:rPr lang="ru-RU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), проводятся </a:t>
            </a:r>
            <a:r>
              <a:rPr lang="ru-RU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предконтрактные</a:t>
            </a:r>
            <a:r>
              <a:rPr lang="ru-RU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переговоры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 err="1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Подрядчик</a:t>
            </a:r>
            <a:r>
              <a:rPr lang="en-US" sz="10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строительства — ОсОО «МС Билдинг»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6074665" y="4869180"/>
            <a:ext cx="5214823" cy="868680"/>
          </a:xfrm>
          <a:prstGeom prst="roundRect">
            <a:avLst>
              <a:gd name="adj" fmla="val 7368"/>
            </a:avLst>
          </a:prstGeom>
          <a:solidFill>
            <a:srgbClr val="F6EBD5"/>
          </a:solidFill>
          <a:ln/>
        </p:spPr>
        <p:txBody>
          <a:bodyPr/>
          <a:lstStyle/>
          <a:p>
            <a:endParaRPr lang="ru-RU" dirty="0"/>
          </a:p>
        </p:txBody>
      </p:sp>
      <p:sp>
        <p:nvSpPr>
          <p:cNvPr id="20" name="Text 17"/>
          <p:cNvSpPr/>
          <p:nvPr/>
        </p:nvSpPr>
        <p:spPr>
          <a:xfrm>
            <a:off x="6117336" y="4869180"/>
            <a:ext cx="5068519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9A65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Доп. вопрос: </a:t>
            </a:r>
            <a:r>
              <a:rPr lang="en-US" sz="950" dirty="0">
                <a:solidFill>
                  <a:srgbClr val="273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оплата технологического присоединения теплоснабжения — 32 631 234 сом (без НДС). Договор с «Бишкектеплосеть» от 19.12.2025; оплачено 60 % — 19,58 млн сом.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66928" y="6473952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Программа государственных инвестиций  ·  Министерство здравоохранения Кыргызской Республики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1118585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E84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2293</Words>
  <Application>Microsoft Office PowerPoint</Application>
  <PresentationFormat>Широкоэкранный</PresentationFormat>
  <Paragraphs>397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Портфель инвестиционных проектов ПГИ — здравоохранение</dc:title>
  <dc:subject>PptxGenJS Presentation</dc:subject>
  <dc:creator>Министерство здравоохранения КР</dc:creator>
  <cp:lastModifiedBy>Учетная запись Майкрософт</cp:lastModifiedBy>
  <cp:revision>12</cp:revision>
  <dcterms:created xsi:type="dcterms:W3CDTF">2026-06-23T14:29:17Z</dcterms:created>
  <dcterms:modified xsi:type="dcterms:W3CDTF">2026-06-25T05:17:48Z</dcterms:modified>
</cp:coreProperties>
</file>