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31"/>
  </p:notesMasterIdLst>
  <p:sldIdLst>
    <p:sldId id="269" r:id="rId2"/>
    <p:sldId id="268" r:id="rId3"/>
    <p:sldId id="2141411687" r:id="rId4"/>
    <p:sldId id="2141411691" r:id="rId5"/>
    <p:sldId id="257" r:id="rId6"/>
    <p:sldId id="271" r:id="rId7"/>
    <p:sldId id="274" r:id="rId8"/>
    <p:sldId id="275" r:id="rId9"/>
    <p:sldId id="278" r:id="rId10"/>
    <p:sldId id="303" r:id="rId11"/>
    <p:sldId id="280" r:id="rId12"/>
    <p:sldId id="279" r:id="rId13"/>
    <p:sldId id="2141411692" r:id="rId14"/>
    <p:sldId id="2141411693" r:id="rId15"/>
    <p:sldId id="2141411694" r:id="rId16"/>
    <p:sldId id="2141411695" r:id="rId17"/>
    <p:sldId id="2141411700" r:id="rId18"/>
    <p:sldId id="2141411701" r:id="rId19"/>
    <p:sldId id="311" r:id="rId20"/>
    <p:sldId id="312" r:id="rId21"/>
    <p:sldId id="313" r:id="rId22"/>
    <p:sldId id="314" r:id="rId23"/>
    <p:sldId id="319" r:id="rId24"/>
    <p:sldId id="2141411697" r:id="rId25"/>
    <p:sldId id="2141411698" r:id="rId26"/>
    <p:sldId id="2141411705" r:id="rId27"/>
    <p:sldId id="2141411704" r:id="rId28"/>
    <p:sldId id="2141411706" r:id="rId29"/>
    <p:sldId id="2141411707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35"/>
    <p:restoredTop sz="94548"/>
  </p:normalViewPr>
  <p:slideViewPr>
    <p:cSldViewPr snapToGrid="0">
      <p:cViewPr varScale="1">
        <p:scale>
          <a:sx n="129" d="100"/>
          <a:sy n="12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04976-7AC2-3C4E-9EE0-D4E970797698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73D6E-1454-9544-93AC-6C077B2C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275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D1616-D4CA-3174-57C3-5DB90D1DB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3A9EA1-B9FD-1746-DDF9-4B3B0BB114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4208C3-7846-13C8-749A-581A62A35B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715E3-B45F-5A4F-6D47-EFF5BC7B41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C366F2-1B82-8E43-B983-045388936D7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357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435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9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8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33776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377"/>
            <a:fld id="{1D1E3EDB-D7EB-F14E-A6D1-748C03EC5EDC}" type="slidenum">
              <a:rPr lang="en-GB" smtClean="0">
                <a:solidFill>
                  <a:prstClr val="white">
                    <a:lumMod val="75000"/>
                  </a:prstClr>
                </a:solidFill>
              </a:rPr>
              <a:pPr defTabSz="914377"/>
              <a:t>‹#›</a:t>
            </a:fld>
            <a:endParaRPr lang="en-GB" dirty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719999" y="1950722"/>
            <a:ext cx="5280000" cy="4201724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000" baseline="0"/>
            </a:lvl3pPr>
            <a:lvl4pPr marL="365742" indent="-182870">
              <a:spcBef>
                <a:spcPts val="0"/>
              </a:spcBef>
              <a:buFont typeface="Lucida Grande"/>
              <a:buChar char="&gt;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609570" indent="-182870">
              <a:buFont typeface="Lucida Grande"/>
              <a:buChar char="-"/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20000" y="600001"/>
            <a:ext cx="10752000" cy="332399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16" name="Subtitle 2"/>
          <p:cNvSpPr>
            <a:spLocks noGrp="1"/>
          </p:cNvSpPr>
          <p:nvPr>
            <p:ph type="subTitle" idx="16"/>
          </p:nvPr>
        </p:nvSpPr>
        <p:spPr>
          <a:xfrm>
            <a:off x="720000" y="1152000"/>
            <a:ext cx="10752000" cy="576000"/>
          </a:xfrm>
        </p:spPr>
        <p:txBody>
          <a:bodyPr lIns="0" tIns="0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7"/>
          </p:nvPr>
        </p:nvSpPr>
        <p:spPr>
          <a:xfrm>
            <a:off x="6192000" y="1959751"/>
            <a:ext cx="5280000" cy="4201724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000" baseline="0"/>
            </a:lvl3pPr>
            <a:lvl4pPr marL="365742" indent="-182870">
              <a:spcBef>
                <a:spcPts val="0"/>
              </a:spcBef>
              <a:buFont typeface="Lucida Grande"/>
              <a:buChar char="&gt;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609570" indent="-182870">
              <a:buFont typeface="Lucida Grande"/>
              <a:buChar char="-"/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040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5ED246F0-BBF4-4152-BCCE-89F927A0D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BE927-25C7-4379-86F1-C17ED9D2A7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>
            <a:extLst>
              <a:ext uri="{FF2B5EF4-FFF2-40B4-BE49-F238E27FC236}">
                <a16:creationId xmlns:a16="http://schemas.microsoft.com/office/drawing/2014/main" id="{640A0FCF-9804-E18E-92D3-3A97353F8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7950" y="6203950"/>
            <a:ext cx="690562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0903E37F-1C65-4A6B-BC1A-06099BEA66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639" y="742950"/>
            <a:ext cx="11471999" cy="468000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tabLst/>
              <a:defRPr sz="3200">
                <a:latin typeface="+mn-lt"/>
              </a:defRPr>
            </a:lvl1pPr>
            <a:lvl2pPr marL="0" indent="0">
              <a:buFont typeface="Arial" panose="020B0604020202020204" pitchFamily="34" charset="0"/>
              <a:buNone/>
              <a:tabLst/>
              <a:defRPr sz="3200">
                <a:latin typeface="+mn-lt"/>
              </a:defRPr>
            </a:lvl2pPr>
            <a:lvl3pPr marL="0" indent="0">
              <a:buFont typeface="Arial" panose="020B0604020202020204" pitchFamily="34" charset="0"/>
              <a:buNone/>
              <a:tabLst/>
              <a:defRPr sz="3200">
                <a:latin typeface="+mn-lt"/>
              </a:defRPr>
            </a:lvl3pPr>
            <a:lvl4pPr marL="0" indent="0">
              <a:buFont typeface="Arial" panose="020B0604020202020204" pitchFamily="34" charset="0"/>
              <a:buNone/>
              <a:tabLst/>
              <a:defRPr sz="3200">
                <a:latin typeface="+mn-lt"/>
              </a:defRPr>
            </a:lvl4pPr>
            <a:lvl5pPr marL="0" indent="0">
              <a:buFont typeface="Arial" panose="020B0604020202020204" pitchFamily="34" charset="0"/>
              <a:buNone/>
              <a:tabLst/>
              <a:defRPr sz="3200">
                <a:latin typeface="+mn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68C366B9-0297-413E-8878-727A083710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270001"/>
            <a:ext cx="11471638" cy="468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/>
              <a:t>Add Title</a:t>
            </a:r>
          </a:p>
        </p:txBody>
      </p:sp>
    </p:spTree>
    <p:extLst>
      <p:ext uri="{BB962C8B-B14F-4D97-AF65-F5344CB8AC3E}">
        <p14:creationId xmlns:p14="http://schemas.microsoft.com/office/powerpoint/2010/main" val="1296754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0">
          <p15:clr>
            <a:srgbClr val="717275"/>
          </p15:clr>
        </p15:guide>
        <p15:guide id="2" orient="horz" pos="762">
          <p15:clr>
            <a:srgbClr val="717275"/>
          </p15:clr>
        </p15:guide>
        <p15:guide id="3" orient="horz" pos="1133">
          <p15:clr>
            <a:srgbClr val="FF96FF"/>
          </p15:clr>
        </p15:guide>
        <p15:guide id="4" orient="horz" pos="3753">
          <p15:clr>
            <a:srgbClr val="FF96FF"/>
          </p15:clr>
        </p15:guide>
        <p15:guide id="5" pos="226">
          <p15:clr>
            <a:srgbClr val="FF96FF"/>
          </p15:clr>
        </p15:guide>
        <p15:guide id="6" pos="1317">
          <p15:clr>
            <a:srgbClr val="FF96FF"/>
          </p15:clr>
        </p15:guide>
        <p15:guide id="7" pos="1453">
          <p15:clr>
            <a:srgbClr val="FF96FF"/>
          </p15:clr>
        </p15:guide>
        <p15:guide id="8" pos="2544">
          <p15:clr>
            <a:srgbClr val="FF96FF"/>
          </p15:clr>
        </p15:guide>
        <p15:guide id="9" pos="2680">
          <p15:clr>
            <a:srgbClr val="FF96FF"/>
          </p15:clr>
        </p15:guide>
        <p15:guide id="10" pos="3771">
          <p15:clr>
            <a:srgbClr val="FF96FF"/>
          </p15:clr>
        </p15:guide>
        <p15:guide id="11" pos="3908">
          <p15:clr>
            <a:srgbClr val="FF96FF"/>
          </p15:clr>
        </p15:guide>
        <p15:guide id="12" pos="4999">
          <p15:clr>
            <a:srgbClr val="FF96FF"/>
          </p15:clr>
        </p15:guide>
        <p15:guide id="13" pos="5135">
          <p15:clr>
            <a:srgbClr val="FF96FF"/>
          </p15:clr>
        </p15:guide>
        <p15:guide id="14" pos="6226">
          <p15:clr>
            <a:srgbClr val="FF96FF"/>
          </p15:clr>
        </p15:guide>
        <p15:guide id="15" pos="6362">
          <p15:clr>
            <a:srgbClr val="FF96FF"/>
          </p15:clr>
        </p15:guide>
        <p15:guide id="16" pos="7453">
          <p15:clr>
            <a:srgbClr val="FF96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12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97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7704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3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11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7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4453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24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69570CF-83DA-C74A-B351-5D9C0D337AE1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BF809A5-9DA9-494E-A516-99FB69133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21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6A27CE-6113-B9E4-9DB2-A2FA4E1FE3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33D5208-2EFE-EA41-6933-7C76CE663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594" y="5179514"/>
            <a:ext cx="6801612" cy="1239894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Компонент ВИЧ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8DEF528-C6DA-8325-DABD-824F12728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4" y="0"/>
            <a:ext cx="12149712" cy="515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06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81E1E0-1D35-21CE-907A-28608816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174" y="-158713"/>
            <a:ext cx="9505499" cy="118872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Индикаторы воздействия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527A0F3-C4EC-4053-D840-6FB7BDDF1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702211"/>
              </p:ext>
            </p:extLst>
          </p:nvPr>
        </p:nvGraphicFramePr>
        <p:xfrm>
          <a:off x="795130" y="1140823"/>
          <a:ext cx="10151547" cy="574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689">
                  <a:extLst>
                    <a:ext uri="{9D8B030D-6E8A-4147-A177-3AD203B41FA5}">
                      <a16:colId xmlns:a16="http://schemas.microsoft.com/office/drawing/2014/main" val="1944217338"/>
                    </a:ext>
                  </a:extLst>
                </a:gridCol>
                <a:gridCol w="866708">
                  <a:extLst>
                    <a:ext uri="{9D8B030D-6E8A-4147-A177-3AD203B41FA5}">
                      <a16:colId xmlns:a16="http://schemas.microsoft.com/office/drawing/2014/main" val="644290169"/>
                    </a:ext>
                  </a:extLst>
                </a:gridCol>
                <a:gridCol w="485392">
                  <a:extLst>
                    <a:ext uri="{9D8B030D-6E8A-4147-A177-3AD203B41FA5}">
                      <a16:colId xmlns:a16="http://schemas.microsoft.com/office/drawing/2014/main" val="29343349"/>
                    </a:ext>
                  </a:extLst>
                </a:gridCol>
                <a:gridCol w="1602990">
                  <a:extLst>
                    <a:ext uri="{9D8B030D-6E8A-4147-A177-3AD203B41FA5}">
                      <a16:colId xmlns:a16="http://schemas.microsoft.com/office/drawing/2014/main" val="3224184971"/>
                    </a:ext>
                  </a:extLst>
                </a:gridCol>
                <a:gridCol w="1044192">
                  <a:extLst>
                    <a:ext uri="{9D8B030D-6E8A-4147-A177-3AD203B41FA5}">
                      <a16:colId xmlns:a16="http://schemas.microsoft.com/office/drawing/2014/main" val="2856428701"/>
                    </a:ext>
                  </a:extLst>
                </a:gridCol>
                <a:gridCol w="1044192">
                  <a:extLst>
                    <a:ext uri="{9D8B030D-6E8A-4147-A177-3AD203B41FA5}">
                      <a16:colId xmlns:a16="http://schemas.microsoft.com/office/drawing/2014/main" val="2687912437"/>
                    </a:ext>
                  </a:extLst>
                </a:gridCol>
                <a:gridCol w="1044192">
                  <a:extLst>
                    <a:ext uri="{9D8B030D-6E8A-4147-A177-3AD203B41FA5}">
                      <a16:colId xmlns:a16="http://schemas.microsoft.com/office/drawing/2014/main" val="1375648201"/>
                    </a:ext>
                  </a:extLst>
                </a:gridCol>
                <a:gridCol w="1044192">
                  <a:extLst>
                    <a:ext uri="{9D8B030D-6E8A-4147-A177-3AD203B41FA5}">
                      <a16:colId xmlns:a16="http://schemas.microsoft.com/office/drawing/2014/main" val="2653691578"/>
                    </a:ext>
                  </a:extLst>
                </a:gridCol>
              </a:tblGrid>
              <a:tr h="62421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Единица измерения</a:t>
                      </a:r>
                      <a:endParaRPr lang="ru-RU" sz="2000" dirty="0"/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Базо-вый год,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год</a:t>
                      </a:r>
                      <a:endParaRPr lang="ru-RU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Базовый год,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год</a:t>
                      </a:r>
                      <a:endParaRPr lang="ru-RU" sz="20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/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Индикаторы по годам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042696"/>
                  </a:ext>
                </a:extLst>
              </a:tr>
              <a:tr h="258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Национ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Национ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ГФ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0587868"/>
                  </a:ext>
                </a:extLst>
              </a:tr>
              <a:tr h="1345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Заболеваемость ВИЧ-инфекцией на 1000 не инфицированного населения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Чел. на 1000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(977)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467157"/>
                  </a:ext>
                </a:extLst>
              </a:tr>
              <a:tr h="32605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Смертность лиц, живущих с ВИЧ (ЛЖВ) от причин, связанных со СПИДом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Фактическое число ЛЖВ, умерших по причине СПИДа в текущем году * 100 000 / численность населения независимо от ВИЧ статуса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(46)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146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25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C140F-0DBC-B870-1ADB-4E2486C51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48A207-9EEB-C57F-3FD5-E7B4C5542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06409"/>
            <a:ext cx="11061700" cy="1143001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</a:t>
            </a:r>
            <a:r>
              <a:rPr lang="ru-RU" b="1" dirty="0">
                <a:solidFill>
                  <a:srgbClr val="C00000"/>
                </a:solidFill>
              </a:rPr>
              <a:t> 1. Индикаторы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F15A0D-5EE4-8447-B5D2-871C41F5A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1264920"/>
            <a:ext cx="10007475" cy="5386671"/>
          </a:xfrm>
        </p:spPr>
        <p:txBody>
          <a:bodyPr>
            <a:noAutofit/>
          </a:bodyPr>
          <a:lstStyle/>
          <a:p>
            <a:r>
              <a:rPr lang="ru-RU" sz="2400" dirty="0"/>
              <a:t>80% от числа клиентов профилактических программ получат базовый и расширенный пакет услуг для профилактики ВИЧ-инфекции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От 10% в 2027 г. до 20%  в 2029 г. клиентов профилактических программ из числа КГН с половым путем передачи (СР, МСМ, ТГ) и от 5 до 10% ЛУИН получат ДКП.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Всего ДКП получат 1000 чел. в 2027 и 2000 в 2029 гг., в том числе пролонгированного действия от 10% (утвержденное)  до 30-50% (ожидаемое) (инъекционными препаратами)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От 830 ЛУИН в 2027 г. до 910 ЛУИН в 2029 году получат ПТАО, в том числе 85 чел. пролонгированный препарат 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Индикаторы заявки полностью соответствуют национальным индикаторам</a:t>
            </a:r>
          </a:p>
        </p:txBody>
      </p:sp>
    </p:spTree>
    <p:extLst>
      <p:ext uri="{BB962C8B-B14F-4D97-AF65-F5344CB8AC3E}">
        <p14:creationId xmlns:p14="http://schemas.microsoft.com/office/powerpoint/2010/main" val="360253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0DAE4-B018-EF6F-C7F6-17B730AE9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019" y="0"/>
            <a:ext cx="10520515" cy="1268361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Вмешательство 1.1. </a:t>
            </a:r>
            <a:r>
              <a:rPr lang="ru-RU" b="1" cap="none" dirty="0">
                <a:solidFill>
                  <a:srgbClr val="C00000"/>
                </a:solidFill>
              </a:rPr>
              <a:t>Предоставление презервативов и смазок ключевым группам населения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Вмешательство 1.2. </a:t>
            </a:r>
            <a:r>
              <a:rPr lang="ru-RU" b="1" cap="none" dirty="0">
                <a:solidFill>
                  <a:srgbClr val="C00000"/>
                </a:solidFill>
              </a:rPr>
              <a:t>Услуги </a:t>
            </a:r>
            <a:r>
              <a:rPr lang="ru-RU" b="1" dirty="0">
                <a:solidFill>
                  <a:srgbClr val="C00000"/>
                </a:solidFill>
              </a:rPr>
              <a:t>СРЗ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EEF45-2A1D-0ED2-E1BB-3F5822A5E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268362"/>
            <a:ext cx="11012129" cy="46604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</a:rPr>
              <a:t>Мероприятия:</a:t>
            </a:r>
          </a:p>
          <a:p>
            <a:pPr marL="0" indent="0">
              <a:buNone/>
            </a:pPr>
            <a:r>
              <a:rPr lang="ru-RU" sz="2200" dirty="0"/>
              <a:t>1. Закупка мужских презервативов, включая особо прочные, и лубрикантов на водной основе в индивидуальных расчетах исходя из потребностей групп</a:t>
            </a:r>
            <a:r>
              <a:rPr lang="en-US" sz="2200" b="1" dirty="0"/>
              <a:t> ($337 530)</a:t>
            </a:r>
            <a:endParaRPr lang="ru-RU" sz="2200" b="1" dirty="0"/>
          </a:p>
          <a:p>
            <a:pPr marL="0" indent="0">
              <a:buNone/>
            </a:pPr>
            <a:r>
              <a:rPr lang="ru-RU" sz="2200" dirty="0">
                <a:solidFill>
                  <a:schemeClr val="dk1"/>
                </a:solidFill>
              </a:rPr>
              <a:t>2. Предоставление услуг (</a:t>
            </a:r>
            <a:r>
              <a:rPr lang="en-US" sz="2200" dirty="0">
                <a:solidFill>
                  <a:schemeClr val="dk1"/>
                </a:solidFill>
              </a:rPr>
              <a:t>$</a:t>
            </a:r>
            <a:r>
              <a:rPr lang="ru-RU" sz="2200" b="1" dirty="0">
                <a:solidFill>
                  <a:schemeClr val="dk1"/>
                </a:solidFill>
              </a:rPr>
              <a:t>628 316</a:t>
            </a:r>
            <a:r>
              <a:rPr lang="ru-RU" sz="2200" dirty="0">
                <a:solidFill>
                  <a:schemeClr val="dk1"/>
                </a:solidFill>
              </a:rPr>
              <a:t>):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 распределение презервативов и лубрикантов, обучение, консультирование по безопасному поведению, социальному сопровождению; скрининг на ВИЧ; перенаправление в соответствии с возрастными и гендерными особенностями и др.; 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скрининг, тестирование и лечение бессимптомных ИППП;</a:t>
            </a:r>
          </a:p>
          <a:p>
            <a:r>
              <a:rPr lang="ru-RU" sz="2200" dirty="0">
                <a:solidFill>
                  <a:schemeClr val="dk1"/>
                </a:solidFill>
              </a:rPr>
              <a:t>профилактика, скрининг, тестирование и лечение гепатита В и С. Направление на вакцинацию против гепатита В при потребности;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 информация и услуги по контрацепции.</a:t>
            </a:r>
          </a:p>
          <a:p>
            <a:pPr marL="0" indent="0">
              <a:buNone/>
            </a:pPr>
            <a:r>
              <a:rPr lang="ru-RU" sz="2200" b="1" i="1" dirty="0">
                <a:solidFill>
                  <a:srgbClr val="C00000"/>
                </a:solidFill>
              </a:rPr>
              <a:t>Услуги предоставляются НПО на основе системы ГСЗ в сотрудничестве с государственными структурами, включая ПМСП</a:t>
            </a:r>
          </a:p>
        </p:txBody>
      </p:sp>
    </p:spTree>
    <p:extLst>
      <p:ext uri="{BB962C8B-B14F-4D97-AF65-F5344CB8AC3E}">
        <p14:creationId xmlns:p14="http://schemas.microsoft.com/office/powerpoint/2010/main" val="2714557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E79C4-A031-8AE7-A658-143A041D1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CB71E-A54C-D46B-73F9-AC9BD933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859" y="157317"/>
            <a:ext cx="10569676" cy="92914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Вмешательство 3. </a:t>
            </a:r>
            <a:r>
              <a:rPr lang="ru-RU" b="1" cap="none" dirty="0">
                <a:solidFill>
                  <a:srgbClr val="C00000"/>
                </a:solidFill>
              </a:rPr>
              <a:t>Доконтактная профилактика (ДКП)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D86FD6-54E4-223C-43E9-1803FE16A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268362"/>
            <a:ext cx="11012129" cy="46604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</a:rPr>
              <a:t>Мероприятия:</a:t>
            </a:r>
          </a:p>
          <a:p>
            <a:pPr marL="0" indent="0">
              <a:buNone/>
            </a:pPr>
            <a:r>
              <a:rPr lang="ru-RU" sz="2200" b="1" dirty="0"/>
              <a:t>Закупка препаратов для ДКП, включая препараты пролонгированного действия (</a:t>
            </a:r>
            <a:r>
              <a:rPr lang="ru-RU" sz="2200" b="1" dirty="0" err="1"/>
              <a:t>Ленапакавир</a:t>
            </a:r>
            <a:r>
              <a:rPr lang="ru-RU" sz="2200" b="1" dirty="0"/>
              <a:t>), а также тесты для ЭТ на ВИЧ, ВГС  и сифилис (</a:t>
            </a:r>
            <a:r>
              <a:rPr lang="en-US" sz="2200" b="1" dirty="0"/>
              <a:t>$</a:t>
            </a:r>
            <a:r>
              <a:rPr lang="ru-RU" sz="2200" b="1" dirty="0"/>
              <a:t>120 851)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Предоставление услуг</a:t>
            </a:r>
            <a:r>
              <a:rPr lang="en-US" sz="2200" dirty="0">
                <a:solidFill>
                  <a:schemeClr val="dk1"/>
                </a:solidFill>
              </a:rPr>
              <a:t> ($</a:t>
            </a:r>
            <a:r>
              <a:rPr lang="ru-RU" sz="2200" dirty="0">
                <a:solidFill>
                  <a:schemeClr val="dk1"/>
                </a:solidFill>
              </a:rPr>
              <a:t>185 495</a:t>
            </a:r>
            <a:r>
              <a:rPr lang="en-US" sz="2200" dirty="0">
                <a:solidFill>
                  <a:schemeClr val="dk1"/>
                </a:solidFill>
              </a:rPr>
              <a:t>)</a:t>
            </a:r>
            <a:r>
              <a:rPr lang="ru-RU" sz="2200" dirty="0">
                <a:solidFill>
                  <a:schemeClr val="dk1"/>
                </a:solidFill>
              </a:rPr>
              <a:t>: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 Предоставление ДКП будет проводиться за счет государственных средств. Планируется проект ГФ на базе </a:t>
            </a:r>
            <a:r>
              <a:rPr lang="ru-RU" sz="2200" dirty="0" err="1">
                <a:solidFill>
                  <a:schemeClr val="dk1"/>
                </a:solidFill>
              </a:rPr>
              <a:t>ЦКГВГиВИЧ</a:t>
            </a:r>
            <a:r>
              <a:rPr lang="ru-RU" sz="2200" dirty="0">
                <a:solidFill>
                  <a:schemeClr val="dk1"/>
                </a:solidFill>
              </a:rPr>
              <a:t> по продвижению ДКП (</a:t>
            </a:r>
            <a:r>
              <a:rPr lang="en-US" sz="2200" dirty="0">
                <a:solidFill>
                  <a:schemeClr val="dk1"/>
                </a:solidFill>
              </a:rPr>
              <a:t>$</a:t>
            </a:r>
            <a:r>
              <a:rPr lang="ru-RU" sz="2200" dirty="0">
                <a:solidFill>
                  <a:schemeClr val="dk1"/>
                </a:solidFill>
              </a:rPr>
              <a:t>28 416). 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Проведение обучения и мотивирования для участия в ДКП/ПКП, по правовым вопросам, стигме и дискриминации, консультированию по безопасному поведению, сопровождение для получения ДКП /ПКП</a:t>
            </a:r>
            <a:r>
              <a:rPr lang="en-US" sz="2200" dirty="0">
                <a:solidFill>
                  <a:schemeClr val="dk1"/>
                </a:solidFill>
              </a:rPr>
              <a:t> </a:t>
            </a:r>
            <a:r>
              <a:rPr lang="ru-RU" sz="2200" dirty="0">
                <a:solidFill>
                  <a:schemeClr val="dk1"/>
                </a:solidFill>
              </a:rPr>
              <a:t>на базе НПО (</a:t>
            </a:r>
            <a:r>
              <a:rPr lang="en-US" sz="2200" dirty="0">
                <a:solidFill>
                  <a:schemeClr val="dk1"/>
                </a:solidFill>
              </a:rPr>
              <a:t>$</a:t>
            </a:r>
            <a:r>
              <a:rPr lang="ru-RU" sz="2200" dirty="0">
                <a:solidFill>
                  <a:schemeClr val="dk1"/>
                </a:solidFill>
              </a:rPr>
              <a:t>157 079)</a:t>
            </a:r>
          </a:p>
          <a:p>
            <a:pPr marL="285750" indent="-285750"/>
            <a:r>
              <a:rPr lang="ru-RU" sz="2200" b="1" i="1" dirty="0">
                <a:solidFill>
                  <a:srgbClr val="C00000"/>
                </a:solidFill>
              </a:rPr>
              <a:t>Услуги </a:t>
            </a:r>
            <a:r>
              <a:rPr lang="ru-RU" sz="2000" b="1" i="1" dirty="0">
                <a:solidFill>
                  <a:srgbClr val="C00000"/>
                </a:solidFill>
              </a:rPr>
              <a:t>ДКП будут проводиться на базе ОЗ, частных клиник  и на базе сообщества.  Будут приняты НПА  позволяющие предоставлять услуги представителям КГН конфиденциально. Задачи НПО включают информирование, мотивирование, сопровождение и поддержку</a:t>
            </a:r>
          </a:p>
        </p:txBody>
      </p:sp>
    </p:spTree>
    <p:extLst>
      <p:ext uri="{BB962C8B-B14F-4D97-AF65-F5344CB8AC3E}">
        <p14:creationId xmlns:p14="http://schemas.microsoft.com/office/powerpoint/2010/main" val="13544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04518-1328-B34B-15B3-3932D1177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CEE37-1F25-A086-17F8-D7D362617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019" y="0"/>
            <a:ext cx="10520515" cy="1268361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Вмешательство 1.4. </a:t>
            </a:r>
            <a:r>
              <a:rPr lang="ru-RU" b="1" cap="none" dirty="0">
                <a:solidFill>
                  <a:srgbClr val="C00000"/>
                </a:solidFill>
              </a:rPr>
              <a:t>Предоставление игл и шприцев </a:t>
            </a:r>
            <a:r>
              <a:rPr lang="ru-RU" b="1" dirty="0">
                <a:solidFill>
                  <a:srgbClr val="C00000"/>
                </a:solidFill>
              </a:rPr>
              <a:t>ЛУИН</a:t>
            </a:r>
            <a:br>
              <a:rPr lang="ru-RU" dirty="0">
                <a:solidFill>
                  <a:schemeClr val="dk1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Вмешательство 1.5. </a:t>
            </a:r>
            <a:r>
              <a:rPr lang="ru-RU" b="1" cap="none" dirty="0">
                <a:solidFill>
                  <a:srgbClr val="C00000"/>
                </a:solidFill>
              </a:rPr>
              <a:t>Профилактика передозировок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79D0D6-2790-C1E0-A1A9-0468458A6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268362"/>
            <a:ext cx="11012129" cy="46604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</a:rPr>
              <a:t>Мероприятия:</a:t>
            </a:r>
          </a:p>
          <a:p>
            <a:pPr marL="0" indent="0">
              <a:buNone/>
            </a:pPr>
            <a:r>
              <a:rPr lang="ru-RU" sz="2200" dirty="0"/>
              <a:t>1. Закупка мужских шприцев, спиртовых салфеток, а также </a:t>
            </a:r>
            <a:r>
              <a:rPr lang="ru-RU" sz="2200" dirty="0" err="1"/>
              <a:t>налаксона</a:t>
            </a:r>
            <a:r>
              <a:rPr lang="ru-RU" sz="2200" dirty="0"/>
              <a:t> для профилактики передозировок  исходя из потребностей групп</a:t>
            </a:r>
            <a:r>
              <a:rPr lang="en-US" sz="2200" b="1" dirty="0"/>
              <a:t> ($</a:t>
            </a:r>
            <a:r>
              <a:rPr lang="ru-RU" sz="2200" b="1" dirty="0"/>
              <a:t>93 193</a:t>
            </a:r>
            <a:r>
              <a:rPr lang="en-US" sz="2200" b="1" dirty="0"/>
              <a:t>)</a:t>
            </a:r>
            <a:endParaRPr lang="ru-RU" sz="2200" b="1" dirty="0"/>
          </a:p>
          <a:p>
            <a:pPr marL="0" indent="0">
              <a:buNone/>
            </a:pPr>
            <a:r>
              <a:rPr lang="ru-RU" sz="2200" dirty="0">
                <a:solidFill>
                  <a:schemeClr val="dk1"/>
                </a:solidFill>
              </a:rPr>
              <a:t>2. Предоставление услуг (</a:t>
            </a:r>
            <a:r>
              <a:rPr lang="en-US" sz="2200" dirty="0">
                <a:solidFill>
                  <a:schemeClr val="dk1"/>
                </a:solidFill>
              </a:rPr>
              <a:t>$</a:t>
            </a:r>
            <a:r>
              <a:rPr lang="ru-RU" sz="2200" b="1" dirty="0">
                <a:solidFill>
                  <a:schemeClr val="dk1"/>
                </a:solidFill>
              </a:rPr>
              <a:t>471 237</a:t>
            </a:r>
            <a:r>
              <a:rPr lang="ru-RU" sz="2200" dirty="0">
                <a:solidFill>
                  <a:schemeClr val="dk1"/>
                </a:solidFill>
              </a:rPr>
              <a:t>):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 распределение </a:t>
            </a:r>
            <a:r>
              <a:rPr lang="ru-RU" sz="2200" dirty="0"/>
              <a:t>шприцев, спиртовых салфеток, а также </a:t>
            </a:r>
            <a:r>
              <a:rPr lang="ru-RU" sz="2200" dirty="0" err="1"/>
              <a:t>налаксона</a:t>
            </a:r>
            <a:r>
              <a:rPr lang="ru-RU" sz="2200" dirty="0">
                <a:solidFill>
                  <a:schemeClr val="dk1"/>
                </a:solidFill>
              </a:rPr>
              <a:t>, консультирование по безопасному поведению, социальное сопровождение; скрининг на ВИЧ и перенаправление; поиск доступа к неизвестным группам, в том числе к молодым ЛУН; </a:t>
            </a:r>
          </a:p>
          <a:p>
            <a:r>
              <a:rPr lang="ru-RU" sz="2200" dirty="0">
                <a:solidFill>
                  <a:schemeClr val="dk1"/>
                </a:solidFill>
              </a:rPr>
              <a:t>профилактика, скрининг, тестирование и лечение гепатита В и С. Направление на вакцинацию против гепатита В при потребности;</a:t>
            </a:r>
          </a:p>
          <a:p>
            <a:pPr marL="285750" indent="-285750"/>
            <a:r>
              <a:rPr lang="ru-RU" sz="2200" dirty="0">
                <a:solidFill>
                  <a:schemeClr val="dk1"/>
                </a:solidFill>
              </a:rPr>
              <a:t> обучение по предупреждению и оказанию помощи при передозировках наркотиков; оказание доврачебной помощи при передозировке.</a:t>
            </a:r>
          </a:p>
          <a:p>
            <a:pPr marL="0" indent="0">
              <a:buNone/>
            </a:pPr>
            <a:r>
              <a:rPr lang="ru-RU" sz="2200" b="1" i="1" dirty="0">
                <a:solidFill>
                  <a:srgbClr val="C00000"/>
                </a:solidFill>
              </a:rPr>
              <a:t>Услуги предоставляются НПО на основе системы ГСЗ в сотрудничестве с государственными структурами, включая ПМСП</a:t>
            </a:r>
          </a:p>
        </p:txBody>
      </p:sp>
    </p:spTree>
    <p:extLst>
      <p:ext uri="{BB962C8B-B14F-4D97-AF65-F5344CB8AC3E}">
        <p14:creationId xmlns:p14="http://schemas.microsoft.com/office/powerpoint/2010/main" val="1273795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851A1-D39D-EE55-0C87-21157E745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310" y="423917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Инновации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8AE832-AB87-A2B2-070A-28341719D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0761" y="1995948"/>
            <a:ext cx="5377801" cy="3744078"/>
          </a:xfrm>
        </p:spPr>
        <p:txBody>
          <a:bodyPr>
            <a:noAutofit/>
          </a:bodyPr>
          <a:lstStyle/>
          <a:p>
            <a:r>
              <a:rPr lang="ru-RU" sz="2400" dirty="0"/>
              <a:t>От-лайн аутрич</a:t>
            </a:r>
          </a:p>
          <a:p>
            <a:r>
              <a:rPr lang="ru-RU" sz="2400" dirty="0"/>
              <a:t>Предоставление ИМН (шприцы, </a:t>
            </a:r>
            <a:r>
              <a:rPr lang="ru-RU" sz="2400" dirty="0" err="1"/>
              <a:t>самотесты</a:t>
            </a:r>
            <a:r>
              <a:rPr lang="ru-RU" sz="2400" dirty="0"/>
              <a:t> презервативы через вендинговые аппараты</a:t>
            </a:r>
          </a:p>
          <a:p>
            <a:r>
              <a:rPr lang="ru-RU" sz="2400" dirty="0"/>
              <a:t>Внедрение инъекционных пролонгированных форм ДКП</a:t>
            </a:r>
          </a:p>
          <a:p>
            <a:r>
              <a:rPr lang="ru-RU" sz="2400" dirty="0"/>
              <a:t>Вовлечение частных медицинских организаций для предоставления услуг по ДКП для КГН 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4A0DB56-30F0-7D0D-997B-90EAC091CE6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63" y="1898276"/>
            <a:ext cx="3841750" cy="3841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55979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AD045-D067-D5EB-710C-724FF3B67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5A3F95-9030-BBFA-2EF7-C5D9CEFA6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019" y="0"/>
            <a:ext cx="10520515" cy="1268361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Вмешательство 1.6. </a:t>
            </a:r>
            <a:r>
              <a:rPr lang="ru-RU" b="1" cap="none" dirty="0">
                <a:solidFill>
                  <a:srgbClr val="C00000"/>
                </a:solidFill>
              </a:rPr>
              <a:t>Поддерживающая терапия агонистами опиоидов (ПТАО)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F8870-232E-8619-1E1A-90489498C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268362"/>
            <a:ext cx="11012129" cy="46604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</a:rPr>
              <a:t>Мероприятия:</a:t>
            </a:r>
          </a:p>
          <a:p>
            <a:pPr marL="0" indent="0">
              <a:buNone/>
            </a:pPr>
            <a:r>
              <a:rPr lang="ru-RU" sz="2200" dirty="0"/>
              <a:t>1. Закупка препаратов: в том числе для </a:t>
            </a:r>
            <a:r>
              <a:rPr lang="ru-RU" sz="2000" dirty="0">
                <a:solidFill>
                  <a:srgbClr val="000000"/>
                </a:solidFill>
              </a:rPr>
              <a:t>(метадон, бупренорфин, </a:t>
            </a:r>
            <a:r>
              <a:rPr lang="ru-RU" sz="2000" dirty="0" err="1">
                <a:solidFill>
                  <a:srgbClr val="000000"/>
                </a:solidFill>
              </a:rPr>
              <a:t>бувидал</a:t>
            </a:r>
            <a:r>
              <a:rPr lang="ru-RU" sz="2000" dirty="0">
                <a:solidFill>
                  <a:srgbClr val="000000"/>
                </a:solidFill>
              </a:rPr>
              <a:t> и др.), а также расходных материалов , инструментария, средств защиты  </a:t>
            </a:r>
            <a:r>
              <a:rPr lang="en-US" sz="2200" b="1" dirty="0"/>
              <a:t>($</a:t>
            </a:r>
            <a:r>
              <a:rPr lang="ru-RU" sz="2200" b="1" dirty="0"/>
              <a:t>1 076 279</a:t>
            </a:r>
            <a:r>
              <a:rPr lang="en-US" sz="2200" b="1" dirty="0"/>
              <a:t>)</a:t>
            </a:r>
            <a:endParaRPr lang="ru-RU" sz="2200" b="1" dirty="0"/>
          </a:p>
          <a:p>
            <a:pPr marL="0" indent="0">
              <a:buNone/>
            </a:pPr>
            <a:r>
              <a:rPr lang="ru-RU" sz="2200" dirty="0">
                <a:solidFill>
                  <a:schemeClr val="dk1"/>
                </a:solidFill>
              </a:rPr>
              <a:t>2. Предоставление услуг (</a:t>
            </a:r>
            <a:r>
              <a:rPr lang="en-US" sz="2200" dirty="0">
                <a:solidFill>
                  <a:schemeClr val="dk1"/>
                </a:solidFill>
              </a:rPr>
              <a:t>$</a:t>
            </a:r>
            <a:r>
              <a:rPr lang="ru-RU" sz="2200" dirty="0">
                <a:solidFill>
                  <a:schemeClr val="dk1"/>
                </a:solidFill>
              </a:rPr>
              <a:t>592 078):</a:t>
            </a:r>
          </a:p>
          <a:p>
            <a:pPr marL="285750" indent="-285750" fontAlgn="t"/>
            <a:r>
              <a:rPr lang="ru-RU" sz="2400" dirty="0">
                <a:solidFill>
                  <a:schemeClr val="dk1"/>
                </a:solidFill>
              </a:rPr>
              <a:t>Услуги по предоставлению ПТАО (</a:t>
            </a:r>
            <a:r>
              <a:rPr lang="ru-RU" sz="2400" dirty="0" err="1">
                <a:solidFill>
                  <a:schemeClr val="dk1"/>
                </a:solidFill>
              </a:rPr>
              <a:t>РЦПЗиН</a:t>
            </a:r>
            <a:r>
              <a:rPr lang="ru-RU" sz="2400" dirty="0">
                <a:solidFill>
                  <a:schemeClr val="dk1"/>
                </a:solidFill>
              </a:rPr>
              <a:t> и южный филиал, ГСИН)</a:t>
            </a:r>
          </a:p>
          <a:p>
            <a:pPr marL="285750" indent="-285750"/>
            <a:r>
              <a:rPr lang="ru-RU" sz="2400" dirty="0">
                <a:solidFill>
                  <a:schemeClr val="dk1"/>
                </a:solidFill>
              </a:rPr>
              <a:t>Предоставление услуг: консультирование по безопасному поведению, социальное сопровождение; скрининг на ВИЧ и перенаправление; поиск доступа к неизвестным группам, в том числе к молодым ЛУН; помощь при ГВГ</a:t>
            </a:r>
          </a:p>
          <a:p>
            <a:pPr marL="285750" indent="-285750"/>
            <a:r>
              <a:rPr lang="ru-RU" sz="2400" dirty="0">
                <a:solidFill>
                  <a:schemeClr val="dk1"/>
                </a:solidFill>
              </a:rPr>
              <a:t>Административные расходы (персонал, транспорт)</a:t>
            </a:r>
          </a:p>
          <a:p>
            <a:pPr marL="285750" indent="-285750"/>
            <a:r>
              <a:rPr lang="ru-RU" sz="2400" dirty="0">
                <a:solidFill>
                  <a:schemeClr val="dk1"/>
                </a:solidFill>
              </a:rPr>
              <a:t>Разработка нормативных документов; обучение персонала; тестирование ИС</a:t>
            </a:r>
          </a:p>
          <a:p>
            <a:pPr marL="0" indent="0">
              <a:buNone/>
            </a:pPr>
            <a:r>
              <a:rPr lang="ru-RU" sz="2200" b="1" i="1" dirty="0">
                <a:solidFill>
                  <a:srgbClr val="C00000"/>
                </a:solidFill>
              </a:rPr>
              <a:t>Услуги предоставляются </a:t>
            </a:r>
            <a:r>
              <a:rPr lang="ru-RU" sz="2000" b="1" i="1" dirty="0" err="1">
                <a:solidFill>
                  <a:srgbClr val="C00000"/>
                </a:solidFill>
              </a:rPr>
              <a:t>РЦПЗиН</a:t>
            </a:r>
            <a:r>
              <a:rPr lang="ru-RU" sz="2000" b="1" i="1" dirty="0">
                <a:solidFill>
                  <a:srgbClr val="C00000"/>
                </a:solidFill>
              </a:rPr>
              <a:t>, его южным филиалом, ОЗ ПМСП и ГСИН</a:t>
            </a:r>
            <a:r>
              <a:rPr lang="ru-RU" sz="2200" b="1" i="1" dirty="0">
                <a:solidFill>
                  <a:srgbClr val="C00000"/>
                </a:solidFill>
              </a:rPr>
              <a:t> в сотрудничестве с НПО</a:t>
            </a:r>
          </a:p>
        </p:txBody>
      </p:sp>
    </p:spTree>
    <p:extLst>
      <p:ext uri="{BB962C8B-B14F-4D97-AF65-F5344CB8AC3E}">
        <p14:creationId xmlns:p14="http://schemas.microsoft.com/office/powerpoint/2010/main" val="2668569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3C45F-B272-1049-C93E-AB5A1F8F5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003C8-D2C5-F6DB-1ED3-A777371FF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252" y="-111644"/>
            <a:ext cx="11061700" cy="1143001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</a:t>
            </a:r>
            <a:r>
              <a:rPr lang="ru-RU" b="1" dirty="0">
                <a:solidFill>
                  <a:srgbClr val="C00000"/>
                </a:solidFill>
              </a:rPr>
              <a:t> 2, 3. Индикаторы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A5DC7B-8C2F-4E8E-F518-DFD306A08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593" y="940573"/>
            <a:ext cx="10007475" cy="497685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От 10% в 2027 г. до 20%  в 2029 г. клиентов профилактических программ из числа КГН с половым путем передачи (СР, МСМ, ТГ) и от 5 до 10% ЛУИН получат ДКП.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Всего ДКП получат 1000 чел. в 2027 и 2000 в 2029 гг., в том числе пролонгированного действия от 10% (утвержденное)  до 30-50% (ожидаемое) (инъекционными препаратами)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От 830 ЛУИН в 2027 г. до 910 ЛУИН в 2029 году получат ПТАО, в том числе 85 чел. пролонгированный препарат 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Индикаторы заявки полностью соответствуют национальным индикаторам</a:t>
            </a:r>
          </a:p>
        </p:txBody>
      </p:sp>
    </p:spTree>
    <p:extLst>
      <p:ext uri="{BB962C8B-B14F-4D97-AF65-F5344CB8AC3E}">
        <p14:creationId xmlns:p14="http://schemas.microsoft.com/office/powerpoint/2010/main" val="2328136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E2754-2FE8-62D2-188D-0B335322A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101" y="139745"/>
            <a:ext cx="7729728" cy="1188720"/>
          </a:xfrm>
        </p:spPr>
        <p:txBody>
          <a:bodyPr/>
          <a:lstStyle/>
          <a:p>
            <a:r>
              <a:rPr lang="ru-RU" dirty="0"/>
              <a:t>Индикаторы по </a:t>
            </a:r>
            <a:r>
              <a:rPr lang="ru-RU" dirty="0" err="1"/>
              <a:t>модуляру</a:t>
            </a:r>
            <a:r>
              <a:rPr lang="ru-RU" dirty="0"/>
              <a:t> 2, 3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5E0F76B-C90E-4462-3868-25BB8FD7D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179936"/>
              </p:ext>
            </p:extLst>
          </p:nvPr>
        </p:nvGraphicFramePr>
        <p:xfrm>
          <a:off x="238539" y="1639956"/>
          <a:ext cx="11953461" cy="4772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43">
                  <a:extLst>
                    <a:ext uri="{9D8B030D-6E8A-4147-A177-3AD203B41FA5}">
                      <a16:colId xmlns:a16="http://schemas.microsoft.com/office/drawing/2014/main" val="3518242085"/>
                    </a:ext>
                  </a:extLst>
                </a:gridCol>
                <a:gridCol w="5707104">
                  <a:extLst>
                    <a:ext uri="{9D8B030D-6E8A-4147-A177-3AD203B41FA5}">
                      <a16:colId xmlns:a16="http://schemas.microsoft.com/office/drawing/2014/main" val="1685073297"/>
                    </a:ext>
                  </a:extLst>
                </a:gridCol>
                <a:gridCol w="1393074">
                  <a:extLst>
                    <a:ext uri="{9D8B030D-6E8A-4147-A177-3AD203B41FA5}">
                      <a16:colId xmlns:a16="http://schemas.microsoft.com/office/drawing/2014/main" val="4208849882"/>
                    </a:ext>
                  </a:extLst>
                </a:gridCol>
                <a:gridCol w="1103785">
                  <a:extLst>
                    <a:ext uri="{9D8B030D-6E8A-4147-A177-3AD203B41FA5}">
                      <a16:colId xmlns:a16="http://schemas.microsoft.com/office/drawing/2014/main" val="2075781524"/>
                    </a:ext>
                  </a:extLst>
                </a:gridCol>
                <a:gridCol w="1103785">
                  <a:extLst>
                    <a:ext uri="{9D8B030D-6E8A-4147-A177-3AD203B41FA5}">
                      <a16:colId xmlns:a16="http://schemas.microsoft.com/office/drawing/2014/main" val="3164784097"/>
                    </a:ext>
                  </a:extLst>
                </a:gridCol>
                <a:gridCol w="1103785">
                  <a:extLst>
                    <a:ext uri="{9D8B030D-6E8A-4147-A177-3AD203B41FA5}">
                      <a16:colId xmlns:a16="http://schemas.microsoft.com/office/drawing/2014/main" val="1153706161"/>
                    </a:ext>
                  </a:extLst>
                </a:gridCol>
                <a:gridCol w="1103785">
                  <a:extLst>
                    <a:ext uri="{9D8B030D-6E8A-4147-A177-3AD203B41FA5}">
                      <a16:colId xmlns:a16="http://schemas.microsoft.com/office/drawing/2014/main" val="3873670041"/>
                    </a:ext>
                  </a:extLst>
                </a:gridCol>
              </a:tblGrid>
              <a:tr h="1001864">
                <a:tc>
                  <a:txBody>
                    <a:bodyPr/>
                    <a:lstStyle/>
                    <a:p>
                      <a:r>
                        <a:rPr lang="ru-RU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Название индикатора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ВИД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Базов</a:t>
                      </a:r>
                    </a:p>
                    <a:p>
                      <a:r>
                        <a:rPr lang="ru-RU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809275"/>
                  </a:ext>
                </a:extLst>
              </a:tr>
              <a:tr h="9362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Процент положительных результатов индексного тестирования на ВИЧ  среди ключевых групп населения по новой модели тестирования на базе НПО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Прогр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81042"/>
                  </a:ext>
                </a:extLst>
              </a:tr>
              <a:tr h="58044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Процент ЛЖВ, кто прошел тестирование на ВИЧ и знает свой 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83</a:t>
                      </a:r>
                      <a:r>
                        <a:rPr lang="en-US" dirty="0"/>
                        <a:t>%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795682"/>
                  </a:ext>
                </a:extLst>
              </a:tr>
              <a:tr h="58044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Процент ЛЖВ, кто знает свой результат и приступил к АРТ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76097"/>
                  </a:ext>
                </a:extLst>
              </a:tr>
              <a:tr h="58044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Процент ЛЖВ, кто начал АРТ и достиг неопределяемой вирусной нагрузки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777676"/>
                  </a:ext>
                </a:extLst>
              </a:tr>
              <a:tr h="58044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Процент лабораторий, проводящих исследования на ВИЧ, избежали ошибок при проведении ВОК  по всем видам исследований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77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898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B963CE-4ABE-A27C-09C4-9E656FD1B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515" y="-38858"/>
            <a:ext cx="7729728" cy="1188720"/>
          </a:xfrm>
        </p:spPr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</a:t>
            </a:r>
            <a:r>
              <a:rPr lang="ru-RU" b="1" dirty="0">
                <a:solidFill>
                  <a:srgbClr val="C00000"/>
                </a:solidFill>
              </a:rPr>
              <a:t> 2. Тестирование на ВИЧ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852662-C1B0-1BBD-170C-DA79D32D4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7809" y="1854200"/>
            <a:ext cx="4065104" cy="3423478"/>
          </a:xfrm>
        </p:spPr>
        <p:txBody>
          <a:bodyPr>
            <a:normAutofit/>
          </a:bodyPr>
          <a:lstStyle/>
          <a:p>
            <a:r>
              <a:rPr lang="ru-RU" sz="2400" dirty="0"/>
              <a:t>Вмешательство 2.1</a:t>
            </a:r>
          </a:p>
          <a:p>
            <a:r>
              <a:rPr lang="ru-RU" sz="2400" dirty="0"/>
              <a:t>Тестирование на базе НПО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7C3B61-AB55-5775-69F6-D60B6A7A7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33461" y="1218957"/>
            <a:ext cx="7374835" cy="4291345"/>
          </a:xfrm>
        </p:spPr>
        <p:txBody>
          <a:bodyPr>
            <a:noAutofit/>
          </a:bodyPr>
          <a:lstStyle/>
          <a:p>
            <a:r>
              <a:rPr lang="ru-RU" sz="2000" dirty="0"/>
              <a:t>Закупка ЭТ, </a:t>
            </a:r>
            <a:r>
              <a:rPr lang="ru-RU" sz="2000" dirty="0" err="1"/>
              <a:t>самотестов</a:t>
            </a:r>
            <a:r>
              <a:rPr lang="ru-RU" sz="2000" dirty="0"/>
              <a:t>  (</a:t>
            </a:r>
            <a:r>
              <a:rPr lang="en-US" sz="2000" dirty="0"/>
              <a:t>$149 760)</a:t>
            </a:r>
            <a:endParaRPr lang="ru-RU" sz="2000" dirty="0"/>
          </a:p>
          <a:p>
            <a:r>
              <a:rPr lang="ru-RU" sz="2000" dirty="0"/>
              <a:t>Предоставление  услуг  (</a:t>
            </a:r>
            <a:r>
              <a:rPr lang="en-US" sz="2000" dirty="0"/>
              <a:t>$508 886) </a:t>
            </a:r>
            <a:r>
              <a:rPr lang="ru-RU" sz="2000" dirty="0"/>
              <a:t>тестирования по оптимизированной модели в том числе, оценка риска инфицирования, скрининг, выявление ВИЧ-позитивных клиентов и мотивирование их на привлечение контактных</a:t>
            </a:r>
            <a:r>
              <a:rPr lang="en-US" sz="2000" dirty="0"/>
              <a:t> </a:t>
            </a:r>
            <a:r>
              <a:rPr lang="ru-RU" sz="2000" dirty="0"/>
              <a:t>(индексное тестирование); до- и </a:t>
            </a:r>
            <a:r>
              <a:rPr lang="ru-RU" sz="2000" dirty="0" err="1"/>
              <a:t>послетестовое</a:t>
            </a:r>
            <a:r>
              <a:rPr lang="ru-RU" sz="2000" dirty="0"/>
              <a:t> консультирование; мотивирование к участию в профилактических программах и формирование более безопасного поведения; мотивирование на участие в программах АРТ либо ДКП; социальное сопровождение   дифференцировано для людей разного пола и возрастных групп (оплата в рамках регулярной деятельности + мотивирование за результат – выявление ВИЧ)</a:t>
            </a:r>
          </a:p>
          <a:p>
            <a:r>
              <a:rPr lang="ru-RU" sz="2000" dirty="0"/>
              <a:t>Социальное сопровождение для  подтверждения статуса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7B348A-FA27-40AD-AF5D-1B4AE1ABDA6F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F6BCAD-FD9F-6D86-6919-8A9F0BF0C063}"/>
              </a:ext>
            </a:extLst>
          </p:cNvPr>
          <p:cNvSpPr txBox="1"/>
          <p:nvPr/>
        </p:nvSpPr>
        <p:spPr>
          <a:xfrm>
            <a:off x="593861" y="5866770"/>
            <a:ext cx="111144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C00000"/>
                </a:solidFill>
              </a:rPr>
              <a:t>Работа проводится НПО при взаимодействие с государственными системами помощи в связи с ВИЧ, как </a:t>
            </a:r>
            <a:r>
              <a:rPr lang="ru-RU" sz="2200" b="1" i="1" dirty="0" err="1">
                <a:solidFill>
                  <a:srgbClr val="C00000"/>
                </a:solidFill>
              </a:rPr>
              <a:t>ЦКГВГиВИЧ</a:t>
            </a:r>
            <a:r>
              <a:rPr lang="ru-RU" sz="2200" b="1" i="1" dirty="0">
                <a:solidFill>
                  <a:srgbClr val="C00000"/>
                </a:solidFill>
              </a:rPr>
              <a:t>, а также ПМСП</a:t>
            </a:r>
          </a:p>
        </p:txBody>
      </p:sp>
    </p:spTree>
    <p:extLst>
      <p:ext uri="{BB962C8B-B14F-4D97-AF65-F5344CB8AC3E}">
        <p14:creationId xmlns:p14="http://schemas.microsoft.com/office/powerpoint/2010/main" val="234804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3CD07-9944-E3DC-7CE5-A0C464BCC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42A16-C559-285B-2715-4819756D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3562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Компонент ВИЧ ГФГ-8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6C5867-8896-0BB1-88EB-5AB0368DC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507" y="1252282"/>
            <a:ext cx="10838985" cy="5279991"/>
          </a:xfrm>
        </p:spPr>
        <p:txBody>
          <a:bodyPr>
            <a:noAutofit/>
          </a:bodyPr>
          <a:lstStyle/>
          <a:p>
            <a:r>
              <a:rPr lang="ru-RU" sz="2400" dirty="0"/>
              <a:t>Снижение суммы финансирования с </a:t>
            </a:r>
            <a:r>
              <a:rPr lang="en-US" sz="2400" dirty="0">
                <a:solidFill>
                  <a:srgbClr val="C00000"/>
                </a:solidFill>
              </a:rPr>
              <a:t>$ </a:t>
            </a:r>
            <a:r>
              <a:rPr lang="ru-RU" sz="2400" dirty="0"/>
              <a:t>13 млн на 2024-2026 гг. до  </a:t>
            </a:r>
            <a:r>
              <a:rPr lang="en-US" sz="2400" dirty="0">
                <a:solidFill>
                  <a:srgbClr val="C00000"/>
                </a:solidFill>
              </a:rPr>
              <a:t>$</a:t>
            </a:r>
            <a:r>
              <a:rPr lang="ru-RU" sz="2400" b="1" dirty="0">
                <a:solidFill>
                  <a:srgbClr val="C00000"/>
                </a:solidFill>
              </a:rPr>
              <a:t>10 млн </a:t>
            </a:r>
            <a:r>
              <a:rPr lang="ru-RU" sz="2400" dirty="0"/>
              <a:t>на 2027-2029 гг. </a:t>
            </a:r>
            <a:r>
              <a:rPr lang="ru-RU" sz="2400" b="1" dirty="0">
                <a:solidFill>
                  <a:srgbClr val="C00000"/>
                </a:solidFill>
              </a:rPr>
              <a:t>снижение суммы на 23%</a:t>
            </a:r>
          </a:p>
          <a:p>
            <a:r>
              <a:rPr lang="ru-RU" sz="2400" dirty="0"/>
              <a:t>Отсутствие дополнительных ресурсов на каталитическое финансирование</a:t>
            </a:r>
          </a:p>
          <a:p>
            <a:r>
              <a:rPr lang="ru-RU" sz="2400" dirty="0"/>
              <a:t>Требование увеличения финансирования на ВИЧ и ТБ на 8% те  на </a:t>
            </a:r>
            <a:r>
              <a:rPr lang="ru-RU" sz="2400" b="1" dirty="0">
                <a:solidFill>
                  <a:srgbClr val="C00000"/>
                </a:solidFill>
              </a:rPr>
              <a:t>4 364 606 </a:t>
            </a:r>
            <a:r>
              <a:rPr lang="ru-RU" sz="2400" dirty="0"/>
              <a:t>долларов (381 539,8 тыс. сом или приблизительно на </a:t>
            </a:r>
            <a:r>
              <a:rPr lang="ru-RU" sz="2400" b="1" dirty="0">
                <a:solidFill>
                  <a:srgbClr val="C00000"/>
                </a:solidFill>
              </a:rPr>
              <a:t>126 млн сом в год</a:t>
            </a:r>
            <a:r>
              <a:rPr lang="ru-RU" sz="2400" dirty="0"/>
              <a:t>)</a:t>
            </a:r>
          </a:p>
          <a:p>
            <a:r>
              <a:rPr lang="ru-RU" sz="2400" dirty="0"/>
              <a:t>Подача заявки через портал</a:t>
            </a:r>
          </a:p>
          <a:p>
            <a:r>
              <a:rPr lang="ru-RU" sz="2400" dirty="0"/>
              <a:t>Смена ОР - номинировано Министерство здравоохранения. В настоящее время МАФ проводит оценку МЗ </a:t>
            </a:r>
          </a:p>
          <a:p>
            <a:r>
              <a:rPr lang="ru-RU" sz="2400" dirty="0"/>
              <a:t>Заявка подается во </a:t>
            </a:r>
            <a:r>
              <a:rPr lang="ru-RU" sz="2400" b="1" dirty="0">
                <a:solidFill>
                  <a:srgbClr val="C00000"/>
                </a:solidFill>
              </a:rPr>
              <a:t>2 окно 27 июля </a:t>
            </a:r>
            <a:r>
              <a:rPr lang="ru-RU" sz="2400" dirty="0"/>
              <a:t>(предварительные приоритеты до 1 июня; Страновой диалог – в период 13-19 июня; окончание обсуждений и переход к переводу и редактированию – 1 июля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13317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232C1-2CD2-5444-CB35-BA5859ABC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EC427-FD53-4DF5-F222-9B9418343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19" y="101092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Модуль 2.2. Тестирование на ВИЧ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30AA94-5F4E-5C95-3D50-353300A83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513" y="1854200"/>
            <a:ext cx="10565295" cy="3671957"/>
          </a:xfrm>
        </p:spPr>
        <p:txBody>
          <a:bodyPr>
            <a:normAutofit/>
          </a:bodyPr>
          <a:lstStyle/>
          <a:p>
            <a:r>
              <a:rPr lang="ru-RU" sz="2400" dirty="0"/>
              <a:t>Вмешательство 2.2</a:t>
            </a:r>
          </a:p>
          <a:p>
            <a:r>
              <a:rPr lang="ru-RU" sz="2400" dirty="0"/>
              <a:t>УСЗ Усиление лабораторий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6FB202-5A86-E6C2-EAB2-F48DEC10E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3157" y="1511300"/>
            <a:ext cx="7275443" cy="4558926"/>
          </a:xfrm>
        </p:spPr>
        <p:txBody>
          <a:bodyPr>
            <a:noAutofit/>
          </a:bodyPr>
          <a:lstStyle/>
          <a:p>
            <a:r>
              <a:rPr lang="ru-RU" sz="2400" dirty="0"/>
              <a:t>Закупка реактивов и оборудования</a:t>
            </a:r>
            <a:r>
              <a:rPr lang="en-US" sz="2400" dirty="0"/>
              <a:t>, </a:t>
            </a:r>
            <a:r>
              <a:rPr lang="ru-RU" sz="2400" dirty="0"/>
              <a:t>включая внешний контроль качества (</a:t>
            </a:r>
            <a:r>
              <a:rPr lang="en-US" sz="2400" dirty="0"/>
              <a:t>$</a:t>
            </a:r>
            <a:r>
              <a:rPr lang="ru-RU" sz="2400" dirty="0"/>
              <a:t>1</a:t>
            </a:r>
            <a:r>
              <a:rPr lang="en-US" sz="2400" dirty="0"/>
              <a:t> </a:t>
            </a:r>
            <a:r>
              <a:rPr lang="ru-RU" sz="2400" dirty="0"/>
              <a:t>187</a:t>
            </a:r>
            <a:r>
              <a:rPr lang="en-US" sz="2400" dirty="0"/>
              <a:t> 961)</a:t>
            </a:r>
            <a:endParaRPr lang="ru-RU" sz="2400" dirty="0"/>
          </a:p>
          <a:p>
            <a:r>
              <a:rPr lang="ru-RU" sz="2400" dirty="0"/>
              <a:t>Расширение услуг по тестированию на ВИЧ на уровне ПМСП </a:t>
            </a:r>
            <a:r>
              <a:rPr lang="en-US" sz="2400" dirty="0"/>
              <a:t>($</a:t>
            </a:r>
            <a:r>
              <a:rPr lang="ru-RU" sz="2400" dirty="0"/>
              <a:t>113 663)</a:t>
            </a:r>
            <a:endParaRPr lang="en-US" sz="2400" dirty="0"/>
          </a:p>
          <a:p>
            <a:r>
              <a:rPr lang="ru-RU" sz="2400" dirty="0"/>
              <a:t>Совершенствование нормативной базы и обучение персонала</a:t>
            </a:r>
            <a:r>
              <a:rPr lang="en-US" sz="2400" dirty="0"/>
              <a:t> </a:t>
            </a:r>
            <a:r>
              <a:rPr lang="ru-RU" sz="2400" dirty="0"/>
              <a:t>и др. мероприятия </a:t>
            </a:r>
            <a:r>
              <a:rPr lang="en-US" sz="2400" dirty="0"/>
              <a:t>($ 170 000)</a:t>
            </a:r>
            <a:endParaRPr lang="ru-RU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054CFA-7A7D-0FBF-2DA3-BB9BDF5C2DF5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B4ADD6-537C-CDD8-5418-2BF0106CE82D}"/>
              </a:ext>
            </a:extLst>
          </p:cNvPr>
          <p:cNvSpPr txBox="1"/>
          <p:nvPr/>
        </p:nvSpPr>
        <p:spPr>
          <a:xfrm>
            <a:off x="884584" y="4343400"/>
            <a:ext cx="103665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C00000"/>
                </a:solidFill>
              </a:rPr>
              <a:t>Работа проводится государственными структурами, прежде всего </a:t>
            </a:r>
            <a:r>
              <a:rPr lang="ru-RU" sz="2000" b="1" i="1" dirty="0" err="1">
                <a:solidFill>
                  <a:srgbClr val="C00000"/>
                </a:solidFill>
              </a:rPr>
              <a:t>ЦКГВГиВИЧ</a:t>
            </a:r>
            <a:r>
              <a:rPr lang="ru-RU" sz="2000" b="1" i="1" dirty="0">
                <a:solidFill>
                  <a:srgbClr val="C00000"/>
                </a:solidFill>
              </a:rPr>
              <a:t> и направлено на усиление лабораторной базы: включая оснащение и закупку реактивов, а также обеспечение высокого качества лабораторной диагностики путем внедрения ВОК. Тестирование на базе ПМСП проводится с целью своевременного выявления ЛЖВ по клиническим показания путем расширения ЭТ на ВИЧ. Помимо собственно тестирования оно включает обучение персон6ала и мониторинг внедрения. Данный блок предполагает взаимодействие с НПО</a:t>
            </a:r>
          </a:p>
        </p:txBody>
      </p:sp>
    </p:spTree>
    <p:extLst>
      <p:ext uri="{BB962C8B-B14F-4D97-AF65-F5344CB8AC3E}">
        <p14:creationId xmlns:p14="http://schemas.microsoft.com/office/powerpoint/2010/main" val="2895246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45A4A-C546-EF6D-DC6F-7BAF2BEC8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4609D-AA96-C5AE-0CEA-0B5702CB2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18" y="101092"/>
            <a:ext cx="8285481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Модуль 3. Лечение уход и поддержка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AB74E5-4BE5-D69B-6C50-F28A96B3F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0322" y="5317436"/>
            <a:ext cx="9799981" cy="13728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Поставки АРВП, лабораторного оборудования и тест систем проводятся государственными структурами (</a:t>
            </a:r>
            <a:r>
              <a:rPr lang="ru-RU" sz="2400" b="1" i="1" dirty="0" err="1">
                <a:solidFill>
                  <a:srgbClr val="C00000"/>
                </a:solidFill>
              </a:rPr>
              <a:t>РЦКГВГиВИЧ</a:t>
            </a:r>
            <a:r>
              <a:rPr lang="ru-RU" sz="2400" b="1" i="1" dirty="0">
                <a:solidFill>
                  <a:srgbClr val="C00000"/>
                </a:solidFill>
              </a:rPr>
              <a:t>). Работа с пациентами проводится в сотрудничестве службы СПИД, ОЗ ПМСП и НПО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908C72-14DF-7257-441C-ECA37F535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5713" y="1289812"/>
            <a:ext cx="7901608" cy="3828840"/>
          </a:xfrm>
        </p:spPr>
        <p:txBody>
          <a:bodyPr>
            <a:noAutofit/>
          </a:bodyPr>
          <a:lstStyle/>
          <a:p>
            <a:r>
              <a:rPr lang="ru-RU" sz="2200" dirty="0"/>
              <a:t>Закупка препаратов </a:t>
            </a:r>
            <a:r>
              <a:rPr lang="en-US" sz="2200" dirty="0"/>
              <a:t>+ </a:t>
            </a:r>
            <a:r>
              <a:rPr lang="ru-RU" sz="2200" dirty="0"/>
              <a:t>регистрация препаратов </a:t>
            </a:r>
            <a:r>
              <a:rPr lang="en-US" sz="2200" dirty="0"/>
              <a:t>($359 090)</a:t>
            </a:r>
            <a:endParaRPr lang="ru-RU" sz="2200" dirty="0"/>
          </a:p>
          <a:p>
            <a:r>
              <a:rPr lang="ru-RU" sz="2200" dirty="0"/>
              <a:t>Услуги (</a:t>
            </a:r>
            <a:r>
              <a:rPr lang="en-US" sz="2200" dirty="0"/>
              <a:t>$</a:t>
            </a:r>
            <a:r>
              <a:rPr lang="ru-RU" sz="2200" dirty="0"/>
              <a:t>222 860): </a:t>
            </a:r>
          </a:p>
          <a:p>
            <a:r>
              <a:rPr lang="ru-RU" sz="2200" dirty="0"/>
              <a:t>Предоставление дифференцированного лечения с учетом возраста, гендера, особенностей течения заболевания и переносимости препаратов</a:t>
            </a:r>
          </a:p>
          <a:p>
            <a:r>
              <a:rPr lang="ru-RU" sz="2200" dirty="0"/>
              <a:t>Формирование приверженности</a:t>
            </a:r>
          </a:p>
          <a:p>
            <a:r>
              <a:rPr lang="ru-RU" sz="2200" dirty="0"/>
              <a:t>Мониторинг и купирование побочных эффектов</a:t>
            </a:r>
          </a:p>
          <a:p>
            <a:r>
              <a:rPr lang="ru-RU" sz="2200" dirty="0"/>
              <a:t>Работа с </a:t>
            </a:r>
            <a:r>
              <a:rPr lang="ru-RU" sz="2200" dirty="0" err="1"/>
              <a:t>неприверженными</a:t>
            </a:r>
            <a:r>
              <a:rPr lang="ru-RU" sz="2200" dirty="0"/>
              <a:t> пациентами</a:t>
            </a:r>
            <a:endParaRPr lang="en-US" sz="2200" dirty="0"/>
          </a:p>
          <a:p>
            <a:r>
              <a:rPr lang="ru-RU" sz="2200" dirty="0"/>
              <a:t>Мотивирование приверженности – дети (</a:t>
            </a:r>
            <a:r>
              <a:rPr lang="en-US" sz="2200" dirty="0"/>
              <a:t>$</a:t>
            </a:r>
            <a:r>
              <a:rPr lang="ru-RU" sz="2200" dirty="0"/>
              <a:t>308 924)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DD83E2-49DD-1086-E6A2-88632AF81922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8D810D-807D-CDC9-7D14-07C62E33579B}"/>
              </a:ext>
            </a:extLst>
          </p:cNvPr>
          <p:cNvSpPr txBox="1"/>
          <p:nvPr/>
        </p:nvSpPr>
        <p:spPr>
          <a:xfrm>
            <a:off x="1169504" y="1759242"/>
            <a:ext cx="2667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Вмешательство 3.1</a:t>
            </a:r>
          </a:p>
          <a:p>
            <a:r>
              <a:rPr lang="ru-RU" sz="2400" dirty="0"/>
              <a:t>АРТ</a:t>
            </a:r>
          </a:p>
        </p:txBody>
      </p:sp>
    </p:spTree>
    <p:extLst>
      <p:ext uri="{BB962C8B-B14F-4D97-AF65-F5344CB8AC3E}">
        <p14:creationId xmlns:p14="http://schemas.microsoft.com/office/powerpoint/2010/main" val="2028202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C0F23-ADE8-82F7-559D-2C1910198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1D13EC-98E8-A94E-AF52-337C634C5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18" y="101092"/>
            <a:ext cx="8285481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Модуль 3. Лечение уход и поддержка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12F775-F4E4-9247-C457-83F8E247D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505653"/>
            <a:ext cx="4659883" cy="4216026"/>
          </a:xfrm>
        </p:spPr>
        <p:txBody>
          <a:bodyPr>
            <a:normAutofit/>
          </a:bodyPr>
          <a:lstStyle/>
          <a:p>
            <a:r>
              <a:rPr lang="ru-RU" sz="2400" dirty="0"/>
              <a:t>Вмешательство 3.2</a:t>
            </a:r>
          </a:p>
          <a:p>
            <a:r>
              <a:rPr lang="ru-RU" sz="2400" dirty="0"/>
              <a:t>Контроль качества лечения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7C2081-46D3-36E2-C0A0-428AEA1DB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3700" y="1511300"/>
            <a:ext cx="6184900" cy="4558926"/>
          </a:xfrm>
        </p:spPr>
        <p:txBody>
          <a:bodyPr>
            <a:noAutofit/>
          </a:bodyPr>
          <a:lstStyle/>
          <a:p>
            <a:r>
              <a:rPr lang="ru-RU" sz="2400" dirty="0"/>
              <a:t>Закупка лабораторного оборудования, тестов и ВОК (</a:t>
            </a:r>
            <a:r>
              <a:rPr lang="en-US" sz="2400" dirty="0"/>
              <a:t>$1 682 426)</a:t>
            </a:r>
            <a:endParaRPr lang="ru-RU" sz="2400" dirty="0"/>
          </a:p>
          <a:p>
            <a:r>
              <a:rPr lang="ru-RU" sz="2400" dirty="0"/>
              <a:t>Контроль токсических эффектов</a:t>
            </a:r>
            <a:endParaRPr lang="en-US" sz="2400" dirty="0"/>
          </a:p>
          <a:p>
            <a:r>
              <a:rPr lang="ru-RU" sz="2400" dirty="0"/>
              <a:t>Диагностика и лечение сопутствующих заболеваний</a:t>
            </a:r>
          </a:p>
          <a:p>
            <a:r>
              <a:rPr lang="ru-RU" sz="2400" dirty="0"/>
              <a:t>Диагностика и вакцинация на ВПЧ</a:t>
            </a:r>
          </a:p>
          <a:p>
            <a:r>
              <a:rPr lang="ru-RU" sz="2400" dirty="0"/>
              <a:t>Контроль устойчивости</a:t>
            </a:r>
          </a:p>
          <a:p>
            <a:r>
              <a:rPr lang="ru-RU" sz="2400" dirty="0"/>
              <a:t> Внедрение информационных систем и закупка компьютеров для ее внедрения (</a:t>
            </a:r>
            <a:r>
              <a:rPr lang="en-US" sz="2400" dirty="0"/>
              <a:t>$338 800)</a:t>
            </a:r>
            <a:endParaRPr lang="ru-RU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A49B8-2629-3D72-1EF5-5550573C9A4D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1663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A9AFA-061B-AFF7-7052-2E38933C4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A0798B-8671-3F89-6ABA-FCF4B142B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18" y="101092"/>
            <a:ext cx="8285481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Модуль 4. ВИЧ и туберкулез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0AE8E0-39EE-11A7-C330-C2EBE879D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505653"/>
            <a:ext cx="4659883" cy="4216026"/>
          </a:xfrm>
        </p:spPr>
        <p:txBody>
          <a:bodyPr>
            <a:normAutofit/>
          </a:bodyPr>
          <a:lstStyle/>
          <a:p>
            <a:r>
              <a:rPr lang="ru-RU" sz="2400" dirty="0"/>
              <a:t>Вмешательство 4</a:t>
            </a:r>
          </a:p>
          <a:p>
            <a:r>
              <a:rPr lang="ru-RU" sz="2400" dirty="0"/>
              <a:t>Координация</a:t>
            </a:r>
          </a:p>
          <a:p>
            <a:r>
              <a:rPr lang="ru-RU" sz="2400" dirty="0"/>
              <a:t>Лечение и уход </a:t>
            </a:r>
          </a:p>
          <a:p>
            <a:r>
              <a:rPr lang="ru-RU" sz="2400" dirty="0"/>
              <a:t>профилактика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DD55CF-60A9-F166-1055-5FF7B3247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3700" y="1511300"/>
            <a:ext cx="6184900" cy="4558926"/>
          </a:xfrm>
        </p:spPr>
        <p:txBody>
          <a:bodyPr>
            <a:noAutofit/>
          </a:bodyPr>
          <a:lstStyle/>
          <a:p>
            <a:r>
              <a:rPr lang="ru-RU" sz="2400" dirty="0"/>
              <a:t>Услуги </a:t>
            </a:r>
            <a:r>
              <a:rPr lang="en-US" sz="2400" dirty="0"/>
              <a:t>($</a:t>
            </a:r>
            <a:r>
              <a:rPr lang="ru-RU" sz="2400" dirty="0"/>
              <a:t> 41 894):</a:t>
            </a:r>
          </a:p>
          <a:p>
            <a:r>
              <a:rPr lang="ru-RU" sz="2400" dirty="0"/>
              <a:t>Координация служб по ВИЧ и ТБ по оказанию помощи по профилактике и лечению ТБ</a:t>
            </a:r>
          </a:p>
          <a:p>
            <a:r>
              <a:rPr lang="ru-RU" sz="2400" dirty="0"/>
              <a:t>Тестирование и профилактическое лечение ТБ</a:t>
            </a:r>
          </a:p>
          <a:p>
            <a:r>
              <a:rPr lang="ru-RU" sz="2400" dirty="0"/>
              <a:t>Лечение ВИЧЧ и ТБ</a:t>
            </a:r>
          </a:p>
          <a:p>
            <a:r>
              <a:rPr lang="ru-RU" sz="2400" dirty="0"/>
              <a:t>Профилактика ТБ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7B0C19-BDF1-6591-E036-EB56FBEC3939}"/>
              </a:ext>
            </a:extLst>
          </p:cNvPr>
          <p:cNvSpPr txBox="1"/>
          <p:nvPr/>
        </p:nvSpPr>
        <p:spPr>
          <a:xfrm>
            <a:off x="-1283718" y="3962400"/>
            <a:ext cx="382018" cy="2581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99396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D9166-EAC7-9578-4E45-3A8DD2557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BBE32-FC28-F8A4-885E-B4C1E9256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818" y="101092"/>
            <a:ext cx="8285481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Модуль 1. УСЗ ВИЧ и туберкулез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38C5B1-A8E0-BCFF-61FD-888FFD3ED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505653"/>
            <a:ext cx="4659883" cy="4216026"/>
          </a:xfrm>
        </p:spPr>
        <p:txBody>
          <a:bodyPr>
            <a:normAutofit/>
          </a:bodyPr>
          <a:lstStyle/>
          <a:p>
            <a:r>
              <a:rPr lang="ru-RU" sz="2400" dirty="0"/>
              <a:t>Вмешательство 1</a:t>
            </a:r>
          </a:p>
          <a:p>
            <a:r>
              <a:rPr lang="ru-RU" sz="2400" dirty="0"/>
              <a:t>Межведомственное взаимодействие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9C9904-789F-7ECD-9998-EA5E6E068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3705" y="1289812"/>
            <a:ext cx="7364896" cy="4780414"/>
          </a:xfrm>
        </p:spPr>
        <p:txBody>
          <a:bodyPr>
            <a:noAutofit/>
          </a:bodyPr>
          <a:lstStyle/>
          <a:p>
            <a:pPr fontAlgn="t">
              <a:buNone/>
            </a:pPr>
            <a:r>
              <a:rPr lang="ru-RU" sz="2400" b="1" dirty="0">
                <a:solidFill>
                  <a:srgbClr val="000000"/>
                </a:solidFill>
              </a:rPr>
              <a:t>Всего: </a:t>
            </a:r>
            <a:r>
              <a:rPr lang="en-US" sz="2400" b="1" dirty="0">
                <a:solidFill>
                  <a:srgbClr val="000000"/>
                </a:solidFill>
              </a:rPr>
              <a:t>($</a:t>
            </a:r>
            <a:r>
              <a:rPr lang="ru-RU" sz="2400" b="1" dirty="0">
                <a:solidFill>
                  <a:srgbClr val="000000"/>
                </a:solidFill>
              </a:rPr>
              <a:t>677 506)</a:t>
            </a:r>
          </a:p>
          <a:p>
            <a:pPr fontAlgn="t">
              <a:buNone/>
            </a:pPr>
            <a:r>
              <a:rPr lang="ru-RU" sz="2400" b="1" dirty="0">
                <a:solidFill>
                  <a:srgbClr val="000000"/>
                </a:solidFill>
              </a:rPr>
              <a:t>ГСЗ: </a:t>
            </a:r>
            <a:r>
              <a:rPr lang="ru-RU" sz="2200" dirty="0">
                <a:solidFill>
                  <a:srgbClr val="000000"/>
                </a:solidFill>
              </a:rPr>
              <a:t>Поддержка центров временного пребывания для женщин, пострадавших от гендерного насилия</a:t>
            </a:r>
          </a:p>
          <a:p>
            <a:pPr fontAlgn="t">
              <a:buNone/>
            </a:pPr>
            <a:r>
              <a:rPr lang="ru-RU" sz="2200" dirty="0">
                <a:solidFill>
                  <a:srgbClr val="000000"/>
                </a:solidFill>
              </a:rPr>
              <a:t>Проведение форумов НПО для формирования СКК</a:t>
            </a:r>
          </a:p>
          <a:p>
            <a:pPr fontAlgn="t">
              <a:buNone/>
            </a:pPr>
            <a:r>
              <a:rPr lang="ru-RU" sz="2200" dirty="0">
                <a:solidFill>
                  <a:srgbClr val="000000"/>
                </a:solidFill>
              </a:rPr>
              <a:t>Проведение исследования по индексу стигмы </a:t>
            </a:r>
          </a:p>
          <a:p>
            <a:pPr fontAlgn="t">
              <a:buNone/>
            </a:pPr>
            <a:r>
              <a:rPr lang="ru-RU" sz="2200" dirty="0">
                <a:solidFill>
                  <a:srgbClr val="000000"/>
                </a:solidFill>
              </a:rPr>
              <a:t>Институционализация программ обучения по правовым вопросам ВИЧ и ТБ в системе МЗ; пробации; ГСИН; МВД, институте Омбудсмена и др.</a:t>
            </a:r>
          </a:p>
          <a:p>
            <a:pPr fontAlgn="t">
              <a:buNone/>
            </a:pPr>
            <a:r>
              <a:rPr lang="ru-RU" sz="2200" dirty="0">
                <a:solidFill>
                  <a:srgbClr val="000000"/>
                </a:solidFill>
              </a:rPr>
              <a:t>Поддержка института </a:t>
            </a:r>
            <a:r>
              <a:rPr lang="ru-RU" sz="2200" dirty="0" err="1">
                <a:solidFill>
                  <a:srgbClr val="000000"/>
                </a:solidFill>
              </a:rPr>
              <a:t>параюристов</a:t>
            </a:r>
            <a:endParaRPr lang="ru-RU" sz="2200" dirty="0">
              <a:solidFill>
                <a:srgbClr val="000000"/>
              </a:solidFill>
            </a:endParaRPr>
          </a:p>
          <a:p>
            <a:pPr fontAlgn="t">
              <a:buNone/>
            </a:pPr>
            <a:r>
              <a:rPr lang="ru-RU" sz="2200" dirty="0">
                <a:solidFill>
                  <a:srgbClr val="000000"/>
                </a:solidFill>
              </a:rPr>
              <a:t>Поддержка межведомственной рабочей группы</a:t>
            </a:r>
          </a:p>
          <a:p>
            <a:pPr fontAlgn="t">
              <a:buNone/>
            </a:pPr>
            <a:endParaRPr lang="ru-RU" sz="2400" dirty="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3DBFB5-8E98-A0F2-D6D2-66107D79A149}"/>
              </a:ext>
            </a:extLst>
          </p:cNvPr>
          <p:cNvSpPr txBox="1"/>
          <p:nvPr/>
        </p:nvSpPr>
        <p:spPr>
          <a:xfrm>
            <a:off x="-1283718" y="3962400"/>
            <a:ext cx="382018" cy="2581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49962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BCCC6-B70C-B663-C22E-C4597D702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71ACC2-82BA-EA8C-B96F-943DF8758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/>
              <a:t>Заявка составлена с учетом рекомендаций ГФ, национальным индикаторам, которые соответствуют  ЮНЭЙДС и ВОЗ.</a:t>
            </a:r>
          </a:p>
          <a:p>
            <a:r>
              <a:rPr lang="ru-RU" sz="2400" dirty="0"/>
              <a:t>При подготовке заявке были включены рекомендуемые Руководствами ГФ подходы, а также предложения страновой команды ГФ, изложенной в </a:t>
            </a:r>
            <a:r>
              <a:rPr lang="ru-RU" sz="2400" dirty="0" err="1"/>
              <a:t>аллокационном</a:t>
            </a:r>
            <a:r>
              <a:rPr lang="ru-RU" sz="2400" dirty="0"/>
              <a:t> письме.</a:t>
            </a:r>
          </a:p>
          <a:p>
            <a:r>
              <a:rPr lang="ru-RU" sz="2400" dirty="0"/>
              <a:t>Заявка подготовлена в рамках открытого процесса обсуждения с государственными структурами и гражданским сектором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392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A358D-5AB5-356D-A8EB-06B9A43B1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77859-E010-E76E-BA2A-6AAEF4562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17" y="-109330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Возможности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EA9FFE-A863-776A-9C27-7517C0E09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079389"/>
            <a:ext cx="10724322" cy="5609645"/>
          </a:xfrm>
        </p:spPr>
        <p:txBody>
          <a:bodyPr>
            <a:normAutofit/>
          </a:bodyPr>
          <a:lstStyle/>
          <a:p>
            <a:r>
              <a:rPr lang="ru-RU" dirty="0"/>
              <a:t>В связи с использованием инноваций, в частности пролонгированных препаратов для ДКП и ПТАО, привлекательность программ для ключевого населения повысится</a:t>
            </a:r>
          </a:p>
          <a:p>
            <a:r>
              <a:rPr lang="ru-RU" dirty="0"/>
              <a:t>Соответственно  охват профилактическими услугами и формирование более безопасного поведения привет; равно как оптимизация выявления ВИЧ-инфекции благодаря внедрению нового подхода к индексному тестированию  приведен к снижению новых случаев ВИЧ-инфекции, более способствовать раннему ее выявлению, началу лечения и снижению смертности по причине ВИЧ и СПИДа</a:t>
            </a:r>
          </a:p>
          <a:p>
            <a:r>
              <a:rPr lang="ru-RU" dirty="0"/>
              <a:t>Повысится доступ к изделиям медицинского назначения и средствам профилактики благодаря установке вендинговых машин, обеспечивающих круглосуточный доступ </a:t>
            </a:r>
          </a:p>
          <a:p>
            <a:r>
              <a:rPr lang="ru-RU" dirty="0"/>
              <a:t>Будет расширено онлайн консультирование, онлайн аутрич, что сделает программы более интересными и более приемлемыми для молодых представителей КГН При подготовке заявке были включены рекомендуемые Руководствами ГФ подходы, а также предложения страновой команды ГФ, изложенной в </a:t>
            </a:r>
            <a:r>
              <a:rPr lang="ru-RU" dirty="0" err="1"/>
              <a:t>аллокационном</a:t>
            </a:r>
            <a:r>
              <a:rPr lang="ru-RU" dirty="0"/>
              <a:t> письме.</a:t>
            </a:r>
          </a:p>
          <a:p>
            <a:r>
              <a:rPr lang="ru-RU" dirty="0"/>
              <a:t>Работа будет строиться на межведомственном и </a:t>
            </a:r>
            <a:r>
              <a:rPr lang="ru-RU" dirty="0" err="1"/>
              <a:t>межсекторальном</a:t>
            </a:r>
            <a:r>
              <a:rPr lang="ru-RU" dirty="0"/>
              <a:t> взаимодействии</a:t>
            </a:r>
          </a:p>
          <a:p>
            <a:r>
              <a:rPr lang="ru-RU" dirty="0"/>
              <a:t>Будет повышена устойчивость программ социального </a:t>
            </a:r>
            <a:r>
              <a:rPr lang="ru-RU" dirty="0" err="1"/>
              <a:t>контрактирования</a:t>
            </a:r>
            <a:r>
              <a:rPr lang="ru-RU" dirty="0"/>
              <a:t> благодаря созданию действенной системы ГСЗ по найму и привлечению НПО</a:t>
            </a:r>
          </a:p>
          <a:p>
            <a:r>
              <a:rPr lang="ru-RU" dirty="0"/>
              <a:t>Ожидается, что за три года охват программами профилактики среди ключевых групп увеличится в 2.7 раза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28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D8881-3431-70C9-8D2D-92FD38F9A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70D1B-42FD-B4EF-8559-1ED0DAFD0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2814" y="374757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Охват ключевых групп населения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E1E0DCB-1FEC-1A12-ED96-6F5CFD62FF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64221" y="1671485"/>
          <a:ext cx="9420089" cy="4592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698">
                  <a:extLst>
                    <a:ext uri="{9D8B030D-6E8A-4147-A177-3AD203B41FA5}">
                      <a16:colId xmlns:a16="http://schemas.microsoft.com/office/drawing/2014/main" val="3035952609"/>
                    </a:ext>
                  </a:extLst>
                </a:gridCol>
                <a:gridCol w="1339309">
                  <a:extLst>
                    <a:ext uri="{9D8B030D-6E8A-4147-A177-3AD203B41FA5}">
                      <a16:colId xmlns:a16="http://schemas.microsoft.com/office/drawing/2014/main" val="1250619827"/>
                    </a:ext>
                  </a:extLst>
                </a:gridCol>
                <a:gridCol w="1257620">
                  <a:extLst>
                    <a:ext uri="{9D8B030D-6E8A-4147-A177-3AD203B41FA5}">
                      <a16:colId xmlns:a16="http://schemas.microsoft.com/office/drawing/2014/main" val="3943649660"/>
                    </a:ext>
                  </a:extLst>
                </a:gridCol>
                <a:gridCol w="1257620">
                  <a:extLst>
                    <a:ext uri="{9D8B030D-6E8A-4147-A177-3AD203B41FA5}">
                      <a16:colId xmlns:a16="http://schemas.microsoft.com/office/drawing/2014/main" val="3747439053"/>
                    </a:ext>
                  </a:extLst>
                </a:gridCol>
                <a:gridCol w="1694842">
                  <a:extLst>
                    <a:ext uri="{9D8B030D-6E8A-4147-A177-3AD203B41FA5}">
                      <a16:colId xmlns:a16="http://schemas.microsoft.com/office/drawing/2014/main" val="410193299"/>
                    </a:ext>
                  </a:extLst>
                </a:gridCol>
              </a:tblGrid>
              <a:tr h="715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Ключевые группы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Базовый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2027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2028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2029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075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Секс-работники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2109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2500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3000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3500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156208"/>
                  </a:ext>
                </a:extLst>
              </a:tr>
              <a:tr h="429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МСМ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3902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4200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4500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4700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169890"/>
                  </a:ext>
                </a:extLst>
              </a:tr>
              <a:tr h="429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ТГ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129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200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220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250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831280"/>
                  </a:ext>
                </a:extLst>
              </a:tr>
              <a:tr h="518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ЛУИН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 5843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7550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4836369"/>
                  </a:ext>
                </a:extLst>
              </a:tr>
              <a:tr h="3612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00" dirty="0">
                          <a:effectLst/>
                        </a:rPr>
                        <a:t>Другие группы: мигранты, половые партнеры ЛЖВ и КГН, др.)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1000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1500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2000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060278"/>
                  </a:ext>
                </a:extLst>
              </a:tr>
              <a:tr h="429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Клиенты ПТАО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785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830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>
                          <a:effectLst/>
                        </a:rPr>
                        <a:t>870</a:t>
                      </a:r>
                      <a:endParaRPr lang="ru-RU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</a:rPr>
                        <a:t>910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0344350"/>
                  </a:ext>
                </a:extLst>
              </a:tr>
              <a:tr h="429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ВСЕГО: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6925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14730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16490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18910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4305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705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9023A-661F-ECAF-28A6-A4C637EB1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973" y="298770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Риски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EBEC67-34B7-98C5-BEB6-17A9220CF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617" y="1659835"/>
            <a:ext cx="8557591" cy="486023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Некоторые позиции заявки не в полной мере соответствуют запросу ГФ по увеличению национальной ответственности за программы. Так, страна в значительной степени покрывает потребность в АРТ; проводятся обсуждения программы социального </a:t>
            </a:r>
            <a:r>
              <a:rPr lang="ru-RU" dirty="0" err="1"/>
              <a:t>контрактирования</a:t>
            </a:r>
            <a:r>
              <a:rPr lang="ru-RU" dirty="0"/>
              <a:t>, расширяется доступ к услугам на базе ОЗ частного сектора, однако значительный лабораторный компонент продолжает зависеть от международного финансирования до конца ожидаемого гранта.</a:t>
            </a:r>
          </a:p>
          <a:p>
            <a:r>
              <a:rPr lang="ru-RU" dirty="0"/>
              <a:t>По комментариям от гражданского сектора некоторые мероприятия недостаточно финансово отрегулированы, требуют значительного вклада ресурсов ГФ, не представляющих достаточной аргументации по их влиянию на доступ к услугам. </a:t>
            </a:r>
          </a:p>
          <a:p>
            <a:r>
              <a:rPr lang="ru-RU" dirty="0"/>
              <a:t>Перечень этих мероприятий представлен рабочей группе, но некоторые вопросы требуют политического решения, как на данной встрече, так и на последующем обсуждении на Комитете КСОЗ. Это создает угрозу возможной потери значительного объема предусмотренных для страны средств из-за их необоснованности (например, доплаты за приверженность детям – в общей сумме 308 тыс. долларов США) и ряда других позиций,</a:t>
            </a:r>
          </a:p>
          <a:p>
            <a:r>
              <a:rPr lang="ru-RU" dirty="0"/>
              <a:t>Важно на данном форуме и на последующих встречах урегулировать эти вопросы. Поскольку они могут повлиять на поддержку гранта и на объем выделенных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3822805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15D11-B875-FA2D-9A2D-387B2B86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FE7022-4179-09DF-B30B-24FE9DA22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873500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852A0-7D77-8347-95BC-B44A3C21B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Object 112" hidden="1">
            <a:extLst>
              <a:ext uri="{FF2B5EF4-FFF2-40B4-BE49-F238E27FC236}">
                <a16:creationId xmlns:a16="http://schemas.microsoft.com/office/drawing/2014/main" id="{957BD2E8-577D-7542-9602-76B1CDFE614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113" name="Object 112" hidden="1">
                        <a:extLst>
                          <a:ext uri="{FF2B5EF4-FFF2-40B4-BE49-F238E27FC236}">
                            <a16:creationId xmlns:a16="http://schemas.microsoft.com/office/drawing/2014/main" id="{957BD2E8-577D-7542-9602-76B1CDFE61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ectangle 82">
            <a:extLst>
              <a:ext uri="{FF2B5EF4-FFF2-40B4-BE49-F238E27FC236}">
                <a16:creationId xmlns:a16="http://schemas.microsoft.com/office/drawing/2014/main" id="{5EE7FD68-6FE8-073F-83D2-5E3D756AAE8C}"/>
              </a:ext>
            </a:extLst>
          </p:cNvPr>
          <p:cNvSpPr/>
          <p:nvPr/>
        </p:nvSpPr>
        <p:spPr>
          <a:xfrm>
            <a:off x="94479" y="3038630"/>
            <a:ext cx="386326" cy="1318581"/>
          </a:xfrm>
          <a:prstGeom prst="rect">
            <a:avLst/>
          </a:prstGeom>
          <a:solidFill>
            <a:srgbClr val="E68F95"/>
          </a:solidFill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Приоритетные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>
                <a:solidFill>
                  <a:srgbClr val="580000"/>
                </a:solidFill>
                <a:latin typeface="Calibri" panose="020F0502020204030204"/>
              </a:rPr>
              <a:t>вмешательства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2616531-6DE4-4B94-075F-DFB5F08401AB}"/>
              </a:ext>
            </a:extLst>
          </p:cNvPr>
          <p:cNvSpPr/>
          <p:nvPr/>
        </p:nvSpPr>
        <p:spPr>
          <a:xfrm>
            <a:off x="95937" y="2169899"/>
            <a:ext cx="384867" cy="835056"/>
          </a:xfrm>
          <a:prstGeom prst="rect">
            <a:avLst/>
          </a:prstGeom>
          <a:solidFill>
            <a:srgbClr val="E68F95"/>
          </a:solidFill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Статегич</a:t>
            </a: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kumimoji="0" lang="ru-RU" sz="1000" b="1" i="0" u="none" strike="noStrike" kern="1200" cap="none" spc="0" normalizeH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приоритеты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0D3CB80-13A3-B062-C62B-8AAC29E9C94C}"/>
              </a:ext>
            </a:extLst>
          </p:cNvPr>
          <p:cNvSpPr/>
          <p:nvPr/>
        </p:nvSpPr>
        <p:spPr>
          <a:xfrm>
            <a:off x="615434" y="3038630"/>
            <a:ext cx="2353131" cy="1318581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Расширение доступа ключевых и уязвимых групп населения с наибольшим эпидемиологическим риском к эффективным мерам профилактики, включая использование цифровых подходов</a:t>
            </a:r>
            <a:endParaRPr kumimoji="0" lang="en-US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D2A415F-67F3-F201-7002-83ED124FEC57}"/>
              </a:ext>
            </a:extLst>
          </p:cNvPr>
          <p:cNvSpPr/>
          <p:nvPr/>
        </p:nvSpPr>
        <p:spPr>
          <a:xfrm>
            <a:off x="4922542" y="3038630"/>
            <a:ext cx="2861822" cy="1318581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Продвижение высокоэффективных подходов к тестированию (например, тестирование на базе сообществ и индексное тестирование), ориентированных на ключевые и уязвимые группы населения с наибольшим эпидемиологическим риском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B640E82-982F-90B0-4921-BE974E7D8600}"/>
              </a:ext>
            </a:extLst>
          </p:cNvPr>
          <p:cNvSpPr/>
          <p:nvPr/>
        </p:nvSpPr>
        <p:spPr>
          <a:xfrm>
            <a:off x="7871907" y="3038630"/>
            <a:ext cx="2113820" cy="1318581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Обеспечение раннего начала АРТ с использованием алгоритма диагностики ВИЧ, решение проблем сопутствующих заболеваний (включая ВИЧ/ТБ), улучшение мониторинга лечения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22CC7411-AEF5-C431-F99F-57BCBF6FAF7F}"/>
              </a:ext>
            </a:extLst>
          </p:cNvPr>
          <p:cNvSpPr txBox="1">
            <a:spLocks/>
          </p:cNvSpPr>
          <p:nvPr/>
        </p:nvSpPr>
        <p:spPr>
          <a:xfrm>
            <a:off x="0" y="-2685"/>
            <a:ext cx="12191999" cy="396000"/>
          </a:xfrm>
          <a:prstGeom prst="rect">
            <a:avLst/>
          </a:prstGeom>
          <a:solidFill>
            <a:srgbClr val="E68F95"/>
          </a:solidFill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lnSpc>
                <a:spcPts val="19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+mn-ea"/>
                <a:cs typeface="+mn-cs"/>
              </a:defRPr>
            </a:lvl2pPr>
            <a:lvl3pPr marL="0" indent="0" algn="l" defTabSz="457200" rtl="0" eaLnBrk="1" latinLnBrk="0" hangingPunct="1">
              <a:lnSpc>
                <a:spcPts val="1700"/>
              </a:lnSpc>
              <a:spcBef>
                <a:spcPts val="0"/>
              </a:spcBef>
              <a:buFontTx/>
              <a:buNone/>
              <a:defRPr sz="16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262800" indent="-136800" algn="l" defTabSz="457200" rtl="0" eaLnBrk="1" latinLnBrk="0" hangingPunct="1">
              <a:spcBef>
                <a:spcPts val="0"/>
              </a:spcBef>
              <a:buFont typeface="Lucida Grande"/>
              <a:buChar char="&gt;"/>
              <a:defRPr sz="16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+mn-ea"/>
                <a:cs typeface="+mn-cs"/>
              </a:defRPr>
            </a:lvl4pPr>
            <a:lvl5pPr marL="457200" indent="-136800" algn="l" defTabSz="457200" rtl="0" eaLnBrk="1" latinLnBrk="0" hangingPunct="1">
              <a:lnSpc>
                <a:spcPts val="1400"/>
              </a:lnSpc>
              <a:spcBef>
                <a:spcPts val="0"/>
              </a:spcBef>
              <a:buFont typeface="Arial"/>
              <a:buChar char="–"/>
              <a:defRPr sz="12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2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Стратегические приоритеты в регионе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ВЕЦА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на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2026-2028 –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ВИЧ/СПИД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03FCBF-D5F5-C35F-5BAA-B942DD7D8984}"/>
              </a:ext>
            </a:extLst>
          </p:cNvPr>
          <p:cNvSpPr/>
          <p:nvPr/>
        </p:nvSpPr>
        <p:spPr>
          <a:xfrm>
            <a:off x="5919426" y="6009690"/>
            <a:ext cx="3135121" cy="72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20" dirty="0"/>
              <a:t>Поддержка внедрения ключевых инноваций и цифровизации в сфере оказания помощи при ВИЧ, включая трансграничные механизмы и обеспечение целостности данных для поддержания непрерывности лечения.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088756C-83F0-E9A5-9349-FB693FED4137}"/>
              </a:ext>
            </a:extLst>
          </p:cNvPr>
          <p:cNvSpPr/>
          <p:nvPr/>
        </p:nvSpPr>
        <p:spPr>
          <a:xfrm>
            <a:off x="94478" y="4587866"/>
            <a:ext cx="386326" cy="2147018"/>
          </a:xfrm>
          <a:prstGeom prst="rect">
            <a:avLst/>
          </a:prstGeom>
          <a:solidFill>
            <a:srgbClr val="E68F95"/>
          </a:solidFill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Межсекторальные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приоритеты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8B8179E-C15B-800D-B03B-59EF0281B786}"/>
              </a:ext>
            </a:extLst>
          </p:cNvPr>
          <p:cNvSpPr/>
          <p:nvPr/>
        </p:nvSpPr>
        <p:spPr>
          <a:xfrm>
            <a:off x="615436" y="1378913"/>
            <a:ext cx="4222588" cy="746552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Профилактика ВИЧ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95%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людей, подверженных риску ВИЧ, имеют доступ к комплексным</a:t>
            </a:r>
            <a:r>
              <a:rPr kumimoji="0" lang="ru-RU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методами профилактики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E5B026C-D34C-9F10-C0C0-E169689B2841}"/>
              </a:ext>
            </a:extLst>
          </p:cNvPr>
          <p:cNvSpPr/>
          <p:nvPr/>
        </p:nvSpPr>
        <p:spPr>
          <a:xfrm>
            <a:off x="94479" y="1015289"/>
            <a:ext cx="386326" cy="1110175"/>
          </a:xfrm>
          <a:prstGeom prst="rect">
            <a:avLst/>
          </a:prstGeom>
          <a:solidFill>
            <a:srgbClr val="E68F95"/>
          </a:solidFill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Глобальные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цели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EC12F4D-56A8-AE71-6BB5-16E54EFEB60B}"/>
              </a:ext>
            </a:extLst>
          </p:cNvPr>
          <p:cNvSpPr/>
          <p:nvPr/>
        </p:nvSpPr>
        <p:spPr>
          <a:xfrm>
            <a:off x="615436" y="461178"/>
            <a:ext cx="11482086" cy="451943"/>
          </a:xfrm>
          <a:prstGeom prst="rect">
            <a:avLst/>
          </a:prstGeom>
          <a:solidFill>
            <a:srgbClr val="CD202C"/>
          </a:solidFill>
          <a:ln w="6350">
            <a:solidFill>
              <a:srgbClr val="CD20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dirty="0"/>
              <a:t>Прекращение эпидемии СПИДа как угрозы общественному здоровью в регионе </a:t>
            </a:r>
            <a:r>
              <a:rPr lang="ru-RU" b="1" dirty="0" err="1"/>
              <a:t>ВЕЦА</a:t>
            </a:r>
            <a:r>
              <a:rPr lang="ru-RU" b="1" dirty="0"/>
              <a:t> к 2030 году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84A7630-1B17-E611-A608-643C35B4D38D}"/>
              </a:ext>
            </a:extLst>
          </p:cNvPr>
          <p:cNvSpPr/>
          <p:nvPr/>
        </p:nvSpPr>
        <p:spPr>
          <a:xfrm>
            <a:off x="94478" y="461177"/>
            <a:ext cx="386326" cy="451943"/>
          </a:xfrm>
          <a:prstGeom prst="rect">
            <a:avLst/>
          </a:prstGeom>
          <a:solidFill>
            <a:srgbClr val="E68F95"/>
          </a:solidFill>
          <a:ln w="127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58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Видение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58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B98E0CD-A464-E5F2-124C-61B61AE08690}"/>
              </a:ext>
            </a:extLst>
          </p:cNvPr>
          <p:cNvSpPr/>
          <p:nvPr/>
        </p:nvSpPr>
        <p:spPr>
          <a:xfrm>
            <a:off x="615435" y="1002035"/>
            <a:ext cx="11482087" cy="360343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Содействие достижению целевых показателей Глобальной стратегии ВОЗ в секторе здравоохранения по ВИЧ, вирусным гепатитам и </a:t>
            </a:r>
            <a:r>
              <a:rPr lang="ru-RU" sz="1400" b="1" dirty="0" err="1"/>
              <a:t>ИППП</a:t>
            </a:r>
            <a:r>
              <a:rPr lang="ru-RU" sz="1400" b="1" dirty="0"/>
              <a:t> </a:t>
            </a:r>
          </a:p>
          <a:p>
            <a:pPr algn="ctr"/>
            <a:r>
              <a:rPr lang="ru-RU" sz="1400" b="1" dirty="0"/>
              <a:t>на 2022–2030 гг.</a:t>
            </a:r>
            <a:endParaRPr lang="ru-RU" sz="1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7D1C583-AC52-6437-B353-8507781564BD}"/>
              </a:ext>
            </a:extLst>
          </p:cNvPr>
          <p:cNvSpPr/>
          <p:nvPr/>
        </p:nvSpPr>
        <p:spPr>
          <a:xfrm>
            <a:off x="615434" y="4543675"/>
            <a:ext cx="11482088" cy="382267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Поддержка ключевых содействующих факторов для улучшения доступа к профилактике ВИЧ, тестированию и удержанию в лечении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 (цели 10-10-10)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B3C686B-5D58-3524-8595-DA9A36777CAB}"/>
              </a:ext>
            </a:extLst>
          </p:cNvPr>
          <p:cNvSpPr/>
          <p:nvPr/>
        </p:nvSpPr>
        <p:spPr>
          <a:xfrm>
            <a:off x="3038835" y="3038630"/>
            <a:ext cx="1799190" cy="1318581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100" dirty="0">
                <a:solidFill>
                  <a:schemeClr val="tx1"/>
                </a:solidFill>
              </a:rPr>
              <a:t>Приоритизация расширения </a:t>
            </a:r>
            <a:r>
              <a:rPr lang="ru-RU" sz="1100" dirty="0" err="1">
                <a:solidFill>
                  <a:schemeClr val="tx1"/>
                </a:solidFill>
              </a:rPr>
              <a:t>PrEP</a:t>
            </a:r>
            <a:r>
              <a:rPr lang="ru-RU" sz="1100" dirty="0">
                <a:solidFill>
                  <a:schemeClr val="tx1"/>
                </a:solidFill>
              </a:rPr>
              <a:t> и самотестирования как точки входа в профилактику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9B51DAA-0310-6841-71A1-B490EEF92C70}"/>
              </a:ext>
            </a:extLst>
          </p:cNvPr>
          <p:cNvSpPr/>
          <p:nvPr/>
        </p:nvSpPr>
        <p:spPr>
          <a:xfrm>
            <a:off x="4988125" y="2275543"/>
            <a:ext cx="2730655" cy="612000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400" b="1" dirty="0"/>
              <a:t>Адаптированные схемы тестирования для усиления выявления случаев ВИЧ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CE664E8-4A45-D534-F0DF-D1A848E1F781}"/>
              </a:ext>
            </a:extLst>
          </p:cNvPr>
          <p:cNvSpPr/>
          <p:nvPr/>
        </p:nvSpPr>
        <p:spPr>
          <a:xfrm>
            <a:off x="10157791" y="3038630"/>
            <a:ext cx="1939731" cy="1318581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Продвижение ориентированного на пациента подхода и улучшение устойчивой приверженности АРТ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CCCDBE-56F9-086A-615E-36B5D697C8A5}"/>
              </a:ext>
            </a:extLst>
          </p:cNvPr>
          <p:cNvSpPr/>
          <p:nvPr/>
        </p:nvSpPr>
        <p:spPr>
          <a:xfrm>
            <a:off x="7868881" y="2275542"/>
            <a:ext cx="4228641" cy="612000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Раннее начало лечения ВИЧ, расширение охвата АРТ и улучшение приверженности терапии</a:t>
            </a:r>
            <a:endParaRPr lang="ru-RU" sz="1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9E7A16-E565-F480-A4D1-989B77536F25}"/>
              </a:ext>
            </a:extLst>
          </p:cNvPr>
          <p:cNvSpPr/>
          <p:nvPr/>
        </p:nvSpPr>
        <p:spPr>
          <a:xfrm>
            <a:off x="615434" y="4992931"/>
            <a:ext cx="2795294" cy="54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70" dirty="0">
                <a:solidFill>
                  <a:schemeClr val="tx1"/>
                </a:solidFill>
              </a:rPr>
              <a:t>Устранение законодательных и политических барьеров, препятствующих доступу к услугам по ВИЧ и удержанию в лечении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F9C3CB-A086-EF56-86BD-A930B441084E}"/>
              </a:ext>
            </a:extLst>
          </p:cNvPr>
          <p:cNvSpPr/>
          <p:nvPr/>
        </p:nvSpPr>
        <p:spPr>
          <a:xfrm>
            <a:off x="3479603" y="4992932"/>
            <a:ext cx="2808000" cy="54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/>
              <a:t>Снижение стигмы и дискриминации в отношении ключевых и уязвимых групп населения и людей, живущих с ВИЧ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BE8D23-B295-3FCF-0C09-D7CD9162D3ED}"/>
              </a:ext>
            </a:extLst>
          </p:cNvPr>
          <p:cNvSpPr/>
          <p:nvPr/>
        </p:nvSpPr>
        <p:spPr>
          <a:xfrm>
            <a:off x="615434" y="5611838"/>
            <a:ext cx="11482088" cy="338497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Повышение каталитической ценности и устойчивости инвестиций </a:t>
            </a:r>
            <a:r>
              <a:rPr lang="ru-RU" sz="1400" b="1" dirty="0" err="1">
                <a:solidFill>
                  <a:schemeClr val="tx1"/>
                </a:solidFill>
              </a:rPr>
              <a:t>ГФ</a:t>
            </a:r>
            <a:r>
              <a:rPr lang="ru-RU" sz="1400" b="1" dirty="0">
                <a:solidFill>
                  <a:schemeClr val="tx1"/>
                </a:solidFill>
              </a:rPr>
              <a:t> и интеграция ответа на ВИЧ в более широкую систему здравоохранения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C855D5-DB99-C890-398B-73311F04EE26}"/>
              </a:ext>
            </a:extLst>
          </p:cNvPr>
          <p:cNvSpPr/>
          <p:nvPr/>
        </p:nvSpPr>
        <p:spPr>
          <a:xfrm>
            <a:off x="6442927" y="4992931"/>
            <a:ext cx="2808000" cy="54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/>
              <a:t>Устранение гендерных барьеров в доступе к услугам по ВИЧ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F7FE96-22A7-66F6-879F-57E0D1608C66}"/>
              </a:ext>
            </a:extLst>
          </p:cNvPr>
          <p:cNvSpPr/>
          <p:nvPr/>
        </p:nvSpPr>
        <p:spPr>
          <a:xfrm>
            <a:off x="9337374" y="4992931"/>
            <a:ext cx="2760147" cy="54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/>
              <a:t>Поддержка ответных мер силами сообществ, в планировании, предоставлении и мониторинге услуг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6D9AF2-934B-1193-D8F1-FF7F3192264A}"/>
              </a:ext>
            </a:extLst>
          </p:cNvPr>
          <p:cNvSpPr/>
          <p:nvPr/>
        </p:nvSpPr>
        <p:spPr>
          <a:xfrm>
            <a:off x="615435" y="6017324"/>
            <a:ext cx="2266914" cy="72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schemeClr val="tx1"/>
                </a:solidFill>
              </a:rPr>
              <a:t>Ускорение перехода к </a:t>
            </a:r>
            <a:r>
              <a:rPr lang="ru-RU" sz="1050" dirty="0" err="1">
                <a:solidFill>
                  <a:schemeClr val="tx1"/>
                </a:solidFill>
              </a:rPr>
              <a:t>внутристрановому</a:t>
            </a:r>
            <a:r>
              <a:rPr lang="ru-RU" sz="1050" dirty="0">
                <a:solidFill>
                  <a:schemeClr val="tx1"/>
                </a:solidFill>
              </a:rPr>
              <a:t> финансированию закупок качественных медицинских товаров для программ по ВИЧ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2B5F89-EDC0-67BC-F352-CDAF23F5C2D6}"/>
              </a:ext>
            </a:extLst>
          </p:cNvPr>
          <p:cNvSpPr/>
          <p:nvPr/>
        </p:nvSpPr>
        <p:spPr>
          <a:xfrm>
            <a:off x="9134061" y="6017324"/>
            <a:ext cx="2963459" cy="72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lvl="0" algn="ctr">
              <a:tabLst>
                <a:tab pos="2454275" algn="l"/>
              </a:tabLst>
              <a:defRPr/>
            </a:pPr>
            <a:r>
              <a:rPr lang="ru-RU" sz="1020" dirty="0"/>
              <a:t>Поддержка готовности к пандемиям и интегрированного предоставления услуг, включая регуляторные, структурные и финансовые реформы системы здравоохранения, а также развитие кадрового потенциала.</a:t>
            </a:r>
            <a:endParaRPr kumimoji="0" lang="en-US" sz="102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AB933A-00A5-B266-D6DA-42BD800C2C6F}"/>
              </a:ext>
            </a:extLst>
          </p:cNvPr>
          <p:cNvSpPr/>
          <p:nvPr/>
        </p:nvSpPr>
        <p:spPr>
          <a:xfrm>
            <a:off x="2967505" y="6017324"/>
            <a:ext cx="2866765" cy="720000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20" dirty="0"/>
              <a:t>Поддержка перехода финансирования профилактики ВИЧ и других ключевых услуг на внутренние источники в соответствии с национальными механизмами финансирования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09D7056-7921-B25F-1318-D6C9BC121E3C}"/>
              </a:ext>
            </a:extLst>
          </p:cNvPr>
          <p:cNvCxnSpPr>
            <a:cxnSpLocks/>
            <a:stCxn id="18" idx="2"/>
            <a:endCxn id="81" idx="0"/>
          </p:cNvCxnSpPr>
          <p:nvPr/>
        </p:nvCxnSpPr>
        <p:spPr>
          <a:xfrm rot="5400000">
            <a:off x="7373100" y="1105819"/>
            <a:ext cx="150078" cy="2189371"/>
          </a:xfrm>
          <a:prstGeom prst="bentConnector3">
            <a:avLst/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F0543DB5-25EE-46E9-0EE9-6EAA823D7D2C}"/>
              </a:ext>
            </a:extLst>
          </p:cNvPr>
          <p:cNvCxnSpPr>
            <a:cxnSpLocks/>
            <a:stCxn id="18" idx="2"/>
            <a:endCxn id="2" idx="0"/>
          </p:cNvCxnSpPr>
          <p:nvPr/>
        </p:nvCxnSpPr>
        <p:spPr>
          <a:xfrm rot="16200000" flipH="1">
            <a:off x="9187975" y="1480314"/>
            <a:ext cx="150077" cy="1440378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AE829688-678A-E778-EAA9-D3BC0E25EE4E}"/>
              </a:ext>
            </a:extLst>
          </p:cNvPr>
          <p:cNvCxnSpPr>
            <a:cxnSpLocks/>
            <a:stCxn id="59" idx="2"/>
            <a:endCxn id="60" idx="0"/>
          </p:cNvCxnSpPr>
          <p:nvPr/>
        </p:nvCxnSpPr>
        <p:spPr>
          <a:xfrm rot="5400000">
            <a:off x="2649865" y="2202330"/>
            <a:ext cx="153730" cy="1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926F6B74-E255-AA02-4526-B97BEACF8D4A}"/>
              </a:ext>
            </a:extLst>
          </p:cNvPr>
          <p:cNvSpPr/>
          <p:nvPr/>
        </p:nvSpPr>
        <p:spPr>
          <a:xfrm>
            <a:off x="615434" y="2279195"/>
            <a:ext cx="4222590" cy="612000"/>
          </a:xfrm>
          <a:prstGeom prst="rect">
            <a:avLst/>
          </a:prstGeom>
          <a:solidFill>
            <a:srgbClr val="E68F95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Профилактика ВИЧ среди ключевых и уязвимых групп населения</a:t>
            </a:r>
            <a:endParaRPr lang="ru-RU" sz="1400" dirty="0"/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D70194EF-08B0-C029-2DC3-A37D51B70B29}"/>
              </a:ext>
            </a:extLst>
          </p:cNvPr>
          <p:cNvCxnSpPr>
            <a:cxnSpLocks/>
            <a:stCxn id="60" idx="2"/>
            <a:endCxn id="89" idx="0"/>
          </p:cNvCxnSpPr>
          <p:nvPr/>
        </p:nvCxnSpPr>
        <p:spPr>
          <a:xfrm rot="5400000">
            <a:off x="2185648" y="2497548"/>
            <a:ext cx="147435" cy="934729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0F970BA6-7ACC-1AAD-0450-2C4C0AED5C73}"/>
              </a:ext>
            </a:extLst>
          </p:cNvPr>
          <p:cNvCxnSpPr>
            <a:cxnSpLocks/>
            <a:stCxn id="60" idx="2"/>
            <a:endCxn id="133" idx="0"/>
          </p:cNvCxnSpPr>
          <p:nvPr/>
        </p:nvCxnSpPr>
        <p:spPr>
          <a:xfrm rot="16200000" flipH="1">
            <a:off x="3258862" y="2359061"/>
            <a:ext cx="147435" cy="1211701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6BE89CEB-C0E2-A0A0-C62C-BFDA8A3C6079}"/>
              </a:ext>
            </a:extLst>
          </p:cNvPr>
          <p:cNvCxnSpPr>
            <a:cxnSpLocks/>
            <a:stCxn id="2" idx="2"/>
            <a:endCxn id="103" idx="0"/>
          </p:cNvCxnSpPr>
          <p:nvPr/>
        </p:nvCxnSpPr>
        <p:spPr>
          <a:xfrm rot="5400000">
            <a:off x="9380466" y="2435894"/>
            <a:ext cx="151088" cy="1054385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6A9163B0-08E0-57C4-E47E-85EEDA6A29C4}"/>
              </a:ext>
            </a:extLst>
          </p:cNvPr>
          <p:cNvCxnSpPr>
            <a:cxnSpLocks/>
            <a:stCxn id="2" idx="2"/>
            <a:endCxn id="39" idx="0"/>
          </p:cNvCxnSpPr>
          <p:nvPr/>
        </p:nvCxnSpPr>
        <p:spPr>
          <a:xfrm rot="16200000" flipH="1">
            <a:off x="10479885" y="2390858"/>
            <a:ext cx="151088" cy="1144455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4E50BAEE-2DB0-353F-7F26-46BAA089379B}"/>
              </a:ext>
            </a:extLst>
          </p:cNvPr>
          <p:cNvCxnSpPr>
            <a:cxnSpLocks/>
            <a:stCxn id="102" idx="2"/>
            <a:endCxn id="79" idx="0"/>
          </p:cNvCxnSpPr>
          <p:nvPr/>
        </p:nvCxnSpPr>
        <p:spPr>
          <a:xfrm rot="16200000" flipH="1">
            <a:off x="6261733" y="4448930"/>
            <a:ext cx="186464" cy="3025"/>
          </a:xfrm>
          <a:prstGeom prst="bentConnector3">
            <a:avLst/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Elbow 97">
            <a:extLst>
              <a:ext uri="{FF2B5EF4-FFF2-40B4-BE49-F238E27FC236}">
                <a16:creationId xmlns:a16="http://schemas.microsoft.com/office/drawing/2014/main" id="{89227455-7091-2209-C737-53CAE01307BC}"/>
              </a:ext>
            </a:extLst>
          </p:cNvPr>
          <p:cNvCxnSpPr>
            <a:cxnSpLocks/>
            <a:stCxn id="103" idx="2"/>
            <a:endCxn id="79" idx="0"/>
          </p:cNvCxnSpPr>
          <p:nvPr/>
        </p:nvCxnSpPr>
        <p:spPr>
          <a:xfrm rot="5400000">
            <a:off x="7549416" y="3164274"/>
            <a:ext cx="186464" cy="2572339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6DB2235B-5889-6661-1B1C-EC574C74B5A0}"/>
              </a:ext>
            </a:extLst>
          </p:cNvPr>
          <p:cNvCxnSpPr>
            <a:cxnSpLocks/>
            <a:stCxn id="39" idx="2"/>
            <a:endCxn id="79" idx="0"/>
          </p:cNvCxnSpPr>
          <p:nvPr/>
        </p:nvCxnSpPr>
        <p:spPr>
          <a:xfrm rot="5400000">
            <a:off x="8648836" y="2064854"/>
            <a:ext cx="186464" cy="4771179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5DEAB543-E418-3AA2-997F-1EDF5AEE5578}"/>
              </a:ext>
            </a:extLst>
          </p:cNvPr>
          <p:cNvCxnSpPr>
            <a:cxnSpLocks/>
            <a:stCxn id="133" idx="2"/>
            <a:endCxn id="79" idx="0"/>
          </p:cNvCxnSpPr>
          <p:nvPr/>
        </p:nvCxnSpPr>
        <p:spPr>
          <a:xfrm rot="16200000" flipH="1">
            <a:off x="5054222" y="3241419"/>
            <a:ext cx="186464" cy="2418048"/>
          </a:xfrm>
          <a:prstGeom prst="bentConnector3">
            <a:avLst/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or: Elbow 108">
            <a:extLst>
              <a:ext uri="{FF2B5EF4-FFF2-40B4-BE49-F238E27FC236}">
                <a16:creationId xmlns:a16="http://schemas.microsoft.com/office/drawing/2014/main" id="{995BF6B9-78D7-FBB5-A34A-6E7E90EFBE5F}"/>
              </a:ext>
            </a:extLst>
          </p:cNvPr>
          <p:cNvCxnSpPr>
            <a:cxnSpLocks/>
            <a:stCxn id="89" idx="2"/>
            <a:endCxn id="79" idx="0"/>
          </p:cNvCxnSpPr>
          <p:nvPr/>
        </p:nvCxnSpPr>
        <p:spPr>
          <a:xfrm rot="16200000" flipH="1">
            <a:off x="3981007" y="2168204"/>
            <a:ext cx="186464" cy="4564478"/>
          </a:xfrm>
          <a:prstGeom prst="bentConnector3">
            <a:avLst>
              <a:gd name="adj1" fmla="val 50000"/>
            </a:avLst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3AB2DEC-032C-F211-7CE6-19313420D36A}"/>
              </a:ext>
            </a:extLst>
          </p:cNvPr>
          <p:cNvCxnSpPr>
            <a:stCxn id="79" idx="2"/>
            <a:endCxn id="7" idx="0"/>
          </p:cNvCxnSpPr>
          <p:nvPr/>
        </p:nvCxnSpPr>
        <p:spPr>
          <a:xfrm>
            <a:off x="6356478" y="4925942"/>
            <a:ext cx="0" cy="685896"/>
          </a:xfrm>
          <a:prstGeom prst="line">
            <a:avLst/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B3D8474-7FCF-A473-06F0-9641E2951F66}"/>
              </a:ext>
            </a:extLst>
          </p:cNvPr>
          <p:cNvSpPr/>
          <p:nvPr/>
        </p:nvSpPr>
        <p:spPr>
          <a:xfrm>
            <a:off x="4988125" y="1378913"/>
            <a:ext cx="7109397" cy="746552"/>
          </a:xfrm>
          <a:prstGeom prst="rect">
            <a:avLst/>
          </a:prstGeom>
          <a:solidFill>
            <a:schemeClr val="bg1"/>
          </a:solidFill>
          <a:ln w="12700">
            <a:solidFill>
              <a:srgbClr val="E68F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Лечение ВИЧ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Своевременные</a:t>
            </a:r>
            <a:r>
              <a:rPr kumimoji="0" lang="ru-RU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Calibri" panose="020F0502020204030204"/>
              </a:rPr>
              <a:t>и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качественные</a:t>
            </a:r>
            <a:r>
              <a:rPr kumimoji="0" lang="ru-RU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диагностика и лечение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цели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95 – 95 – 95)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A82CA71-C1E2-682C-3C5A-5430B5E1B8C4}"/>
              </a:ext>
            </a:extLst>
          </p:cNvPr>
          <p:cNvCxnSpPr>
            <a:stCxn id="81" idx="2"/>
            <a:endCxn id="102" idx="0"/>
          </p:cNvCxnSpPr>
          <p:nvPr/>
        </p:nvCxnSpPr>
        <p:spPr>
          <a:xfrm>
            <a:off x="6353453" y="2887543"/>
            <a:ext cx="0" cy="151087"/>
          </a:xfrm>
          <a:prstGeom prst="line">
            <a:avLst/>
          </a:prstGeom>
          <a:ln>
            <a:solidFill>
              <a:srgbClr val="E68F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355189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433E5-D5AB-32B9-0EE2-FE5607BD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3299E0-F2AD-E68A-80F5-A3C58292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BE927-25C7-4379-86F1-C17ED9D2A7F2}" type="slidenum">
              <a:rPr lang="en-US" smtClean="0"/>
              <a:t>4</a:t>
            </a:fld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CA6EC7-C388-9278-24D3-17DDB70C1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4236" y="270002"/>
            <a:ext cx="11677403" cy="468000"/>
          </a:xfrm>
        </p:spPr>
        <p:txBody>
          <a:bodyPr/>
          <a:lstStyle/>
          <a:p>
            <a:pPr marL="0" indent="0" algn="just">
              <a:buNone/>
            </a:pP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актуальные эпидемиологические данные, нормативные рекомендации ВОЗ и руководств GC8 ГФ.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ответных мер на ВИЧ и ТБ в ПМСП.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инвестиции в сквозные области здравоохранения и общественных систем, которые повышают вовлеченность и доступ к услугам у пострадавших групп.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указания к запросу на финансирование Кыргызстана: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 инвестиций в сфере ВИЧ: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Фокус на эффективном тестировании: на базе сообществ, через сеть контактов (</a:t>
            </a:r>
            <a:r>
              <a:rPr lang="ru-RU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network-based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индексное тестирование. Особое внимание к группам с высоким риском, к мигрантам.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профилактики ДКП (</a:t>
            </a:r>
            <a:r>
              <a:rPr lang="ru-RU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включая ДКП длительного действия, дифференцированные модели доставки ДКП, а также раннее начало лечения АРТ.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результатов лечения: удержание пациентов в терапии, приверженность к лечению. Подход: пациент-ориентированный с поддержкой сообществ. </a:t>
            </a:r>
          </a:p>
          <a:p>
            <a:pPr marL="0" indent="0" algn="just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и организационные меры: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внедрение ГСЗ для поддержки инициатив сообществ, устранение барьеров, связанных с правами человека и гендером, для доступа к профилактике, диагностике и лечению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E4611F5-0889-B886-8EAA-414EE0FD8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Аллокационное</a:t>
            </a:r>
            <a:r>
              <a:rPr lang="ru-RU" b="1" dirty="0">
                <a:solidFill>
                  <a:srgbClr val="C00000"/>
                </a:solidFill>
              </a:rPr>
              <a:t> письмо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95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C852D-1C8B-A11C-738F-ABFD7195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72974"/>
            <a:ext cx="7729728" cy="1188720"/>
          </a:xfrm>
        </p:spPr>
        <p:txBody>
          <a:bodyPr>
            <a:normAutofit/>
          </a:bodyPr>
          <a:lstStyle/>
          <a:p>
            <a:r>
              <a:rPr lang="ru-RU" b="1">
                <a:solidFill>
                  <a:srgbClr val="C00000"/>
                </a:solidFill>
              </a:rPr>
              <a:t>Разработка устойчивых программ и эффективный переход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34FA9492-17DD-2281-E529-84FB581D9D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351606" y="1342301"/>
            <a:ext cx="11488787" cy="546587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40C253F-BB51-6951-E9FB-CF6F02A83A20}"/>
              </a:ext>
            </a:extLst>
          </p:cNvPr>
          <p:cNvSpPr txBox="1"/>
          <p:nvPr/>
        </p:nvSpPr>
        <p:spPr>
          <a:xfrm>
            <a:off x="4008120" y="1867120"/>
            <a:ext cx="67970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None/>
            </a:pPr>
            <a:r>
              <a:rPr lang="ru-RU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Поддержка эффективного предсказуемого перехода финансирования от ГФ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392A30-3C0B-21D3-6D54-43AFDBEE4986}"/>
              </a:ext>
            </a:extLst>
          </p:cNvPr>
          <p:cNvSpPr txBox="1"/>
          <p:nvPr/>
        </p:nvSpPr>
        <p:spPr>
          <a:xfrm>
            <a:off x="5638979" y="3033827"/>
            <a:ext cx="6096000" cy="462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Строгая приоритезация инвестиций ГФ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822057-47D4-783D-280A-0B62A0F4DCB0}"/>
              </a:ext>
            </a:extLst>
          </p:cNvPr>
          <p:cNvSpPr txBox="1"/>
          <p:nvPr/>
        </p:nvSpPr>
        <p:spPr>
          <a:xfrm>
            <a:off x="5638979" y="4246887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None/>
            </a:pPr>
            <a:r>
              <a:rPr lang="ru-RU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Интеграция систем для здравоохранения и предоставления услуг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924FCB-9BEB-58D0-200A-0C9EAB52915F}"/>
              </a:ext>
            </a:extLst>
          </p:cNvPr>
          <p:cNvSpPr txBox="1"/>
          <p:nvPr/>
        </p:nvSpPr>
        <p:spPr>
          <a:xfrm>
            <a:off x="5059680" y="5421225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ru-RU" sz="22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истемы</a:t>
            </a:r>
            <a:r>
              <a:rPr lang="ru-RU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здравоохранения на уровне сообществ и устойчивое финансирование </a:t>
            </a:r>
            <a:endParaRPr lang="ru-RU" sz="2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98D7B9-43D6-795E-CF58-6258DBC1FB7E}"/>
              </a:ext>
            </a:extLst>
          </p:cNvPr>
          <p:cNvSpPr txBox="1"/>
          <p:nvPr/>
        </p:nvSpPr>
        <p:spPr>
          <a:xfrm>
            <a:off x="3378200" y="6377292"/>
            <a:ext cx="88138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Оптимизация внутренних ресурсов и эффективное со-</a:t>
            </a:r>
            <a:r>
              <a:rPr lang="ru-RU" sz="22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финанс</a:t>
            </a:r>
            <a:r>
              <a:rPr lang="ru-RU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250349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1BFAF-C3D6-8D85-78E7-E40511B5D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00F7A2-82BC-C195-7B38-39590B54D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97245"/>
            <a:ext cx="7729728" cy="1188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Структура </a:t>
            </a:r>
            <a:r>
              <a:rPr lang="ru-RU" b="1" dirty="0" err="1">
                <a:solidFill>
                  <a:srgbClr val="C00000"/>
                </a:solidFill>
              </a:rPr>
              <a:t>модуляра</a:t>
            </a:r>
            <a:r>
              <a:rPr lang="ru-RU" b="1" dirty="0">
                <a:solidFill>
                  <a:srgbClr val="C00000"/>
                </a:solidFill>
              </a:rPr>
              <a:t> ГФГ-8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24CCD6-9CAF-976A-BC6E-F3DDBEE3F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6" y="1115122"/>
            <a:ext cx="10838985" cy="5279991"/>
          </a:xfrm>
        </p:spPr>
        <p:txBody>
          <a:bodyPr>
            <a:noAutofit/>
          </a:bodyPr>
          <a:lstStyle/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FAC986-6EB2-8686-EBD0-5400F4520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24" y="1490365"/>
            <a:ext cx="11533959" cy="536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66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C852D-1C8B-A11C-738F-ABFD7195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9624" y="206409"/>
            <a:ext cx="7729728" cy="1188720"/>
          </a:xfrm>
        </p:spPr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Модуляры</a:t>
            </a:r>
            <a:r>
              <a:rPr lang="ru-RU" b="1" dirty="0">
                <a:solidFill>
                  <a:srgbClr val="C00000"/>
                </a:solidFill>
              </a:rPr>
              <a:t> по ВИЧ – всего 5 </a:t>
            </a:r>
            <a:r>
              <a:rPr lang="ru-RU" b="1" dirty="0" err="1">
                <a:solidFill>
                  <a:srgbClr val="C00000"/>
                </a:solidFill>
              </a:rPr>
              <a:t>модуляров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6EEA44-F90D-596A-2935-A25398A41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576" y="1667887"/>
            <a:ext cx="9879979" cy="4983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</a:rPr>
              <a:t>Для КР рекомендованы 4 </a:t>
            </a:r>
            <a:r>
              <a:rPr lang="ru-RU" sz="2800" dirty="0" err="1">
                <a:solidFill>
                  <a:srgbClr val="C00000"/>
                </a:solidFill>
              </a:rPr>
              <a:t>модуляра</a:t>
            </a:r>
            <a:r>
              <a:rPr lang="ru-RU" sz="2800" dirty="0">
                <a:solidFill>
                  <a:srgbClr val="C00000"/>
                </a:solidFill>
              </a:rPr>
              <a:t>, поскольку ППМР полностью покрывается госбюджетом, но может быть актуальным для сообществ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Профилактика для ключевых групп (ЛУН/ЛУИН, МСМ, СР, заключенные), мигранты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Тестирование на ВИЧ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АРТ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ВИЧ и ТБ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 Усиление системы здравоохранения (УСЗ) в связи с ВИЧ</a:t>
            </a:r>
          </a:p>
          <a:p>
            <a:pPr marL="342900" indent="-342900">
              <a:buFont typeface="+mj-lt"/>
              <a:buAutoNum type="arabicPeriod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5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37CC7-777E-7E10-BA70-012CBFD35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A0A175-6D17-858F-A0A2-0EF0762B0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704" y="199458"/>
            <a:ext cx="7603496" cy="867342"/>
          </a:xfrm>
        </p:spPr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Модуляры</a:t>
            </a:r>
            <a:r>
              <a:rPr lang="ru-RU" b="1" dirty="0">
                <a:solidFill>
                  <a:srgbClr val="C00000"/>
                </a:solidFill>
              </a:rPr>
              <a:t> по УСЗ – 11 модулей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5C1ABC-46F4-DF80-5D8A-797C43FA9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1415" y="1559888"/>
            <a:ext cx="10007475" cy="5386671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Усиление систем сообществ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Лабораторные системы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Снижение правовых и гендерных барьеров к услугам по ВИЧ и ТБ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Управление программой</a:t>
            </a:r>
          </a:p>
          <a:p>
            <a:pPr marL="342900" indent="-342900">
              <a:buFont typeface="+mj-lt"/>
              <a:buAutoNum type="arabicPeriod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092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46C33-DB60-CC76-643C-442459038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BCEEB-197B-FC0C-9F70-8549EC42C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06409"/>
            <a:ext cx="11061700" cy="1143001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Модуляр</a:t>
            </a:r>
            <a:r>
              <a:rPr lang="ru-RU" b="1" dirty="0">
                <a:solidFill>
                  <a:srgbClr val="C00000"/>
                </a:solidFill>
              </a:rPr>
              <a:t> 1. </a:t>
            </a:r>
            <a:r>
              <a:rPr lang="ru-RU" b="1" cap="none" dirty="0">
                <a:solidFill>
                  <a:srgbClr val="C00000"/>
                </a:solidFill>
              </a:rPr>
              <a:t>Профилактика для ключевых групп (ЛУН/ЛУИН, МСМ, СР, заключенные), мигранты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BE567E-1E5B-0AF6-4B9B-08EA1A056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1264920"/>
            <a:ext cx="10007475" cy="53866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ВМЕШАТЕЛЬСТВА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Предоставление презервативов и смазок </a:t>
            </a:r>
            <a:r>
              <a:rPr lang="ru-RU" sz="2400" dirty="0">
                <a:solidFill>
                  <a:schemeClr val="dk1"/>
                </a:solidFill>
              </a:rPr>
              <a:t>ключевым группам населения</a:t>
            </a:r>
            <a:endParaRPr lang="ru-RU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Услуги в области сексуального и репродуктивного здоровья для поддержки профилактики ВИЧ-инфекции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Доконтактная профилактика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Программы предоставления игл и шприцев для лиц, употребляющих инъекционные наркотики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Профилактика передозировок и оказание помощи людям, употребляющим наркотики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</a:rPr>
              <a:t>Программа поддерживающей терапии агонистами опиоидов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Управление программой</a:t>
            </a:r>
          </a:p>
          <a:p>
            <a:pPr marL="342900" indent="-342900">
              <a:buFont typeface="+mj-lt"/>
              <a:buAutoNum type="arabicPeriod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252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15365</TotalTime>
  <Words>2864</Words>
  <Application>Microsoft Macintosh PowerPoint</Application>
  <PresentationFormat>Широкоэкранный</PresentationFormat>
  <Paragraphs>331</Paragraphs>
  <Slides>29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Aptos</vt:lpstr>
      <vt:lpstr>Arial</vt:lpstr>
      <vt:lpstr>Calibri</vt:lpstr>
      <vt:lpstr>Corbel</vt:lpstr>
      <vt:lpstr>Gill Sans MT</vt:lpstr>
      <vt:lpstr>Lucida Grande</vt:lpstr>
      <vt:lpstr>Times New Roman</vt:lpstr>
      <vt:lpstr>Посылка</vt:lpstr>
      <vt:lpstr>think-cell Slide</vt:lpstr>
      <vt:lpstr>Презентация PowerPoint</vt:lpstr>
      <vt:lpstr>Компонент ВИЧ ГФГ-8</vt:lpstr>
      <vt:lpstr>Презентация PowerPoint</vt:lpstr>
      <vt:lpstr>Аллокационное письмо</vt:lpstr>
      <vt:lpstr>Разработка устойчивых программ и эффективный переход</vt:lpstr>
      <vt:lpstr>Структура модуляра ГФГ-8</vt:lpstr>
      <vt:lpstr>Модуляры по ВИЧ – всего 5 модуляров</vt:lpstr>
      <vt:lpstr>Модуляры по УСЗ – 11 модулей</vt:lpstr>
      <vt:lpstr>Модуляр 1. Профилактика для ключевых групп (ЛУН/ЛУИН, МСМ, СР, заключенные), мигранты</vt:lpstr>
      <vt:lpstr>Индикаторы воздействия</vt:lpstr>
      <vt:lpstr>Модуляр 1. Индикаторы</vt:lpstr>
      <vt:lpstr>Вмешательство 1.1. Предоставление презервативов и смазок ключевым группам населения Вмешательство 1.2. Услуги СРЗ</vt:lpstr>
      <vt:lpstr>Вмешательство 3. Доконтактная профилактика (ДКП) </vt:lpstr>
      <vt:lpstr>Вмешательство 1.4. Предоставление игл и шприцев ЛУИН Вмешательство 1.5. Профилактика передозировок</vt:lpstr>
      <vt:lpstr>Инновации</vt:lpstr>
      <vt:lpstr>Вмешательство 1.6. Поддерживающая терапия агонистами опиоидов (ПТАО)</vt:lpstr>
      <vt:lpstr>Модуляр 2, 3. Индикаторы</vt:lpstr>
      <vt:lpstr>Индикаторы по модуляру 2, 3</vt:lpstr>
      <vt:lpstr>Модуляр 2. Тестирование на ВИЧ</vt:lpstr>
      <vt:lpstr>Модуль 2.2. Тестирование на ВИЧ </vt:lpstr>
      <vt:lpstr>Модуль 3. Лечение уход и поддержка</vt:lpstr>
      <vt:lpstr>Модуль 3. Лечение уход и поддержка</vt:lpstr>
      <vt:lpstr>Модуль 4. ВИЧ и туберкулез</vt:lpstr>
      <vt:lpstr>Модуль 1. УСЗ ВИЧ и туберкулез</vt:lpstr>
      <vt:lpstr>Заключение</vt:lpstr>
      <vt:lpstr>Возможности</vt:lpstr>
      <vt:lpstr>Охват ключевых групп населения</vt:lpstr>
      <vt:lpstr>Риски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17</cp:revision>
  <dcterms:created xsi:type="dcterms:W3CDTF">2026-05-10T23:18:43Z</dcterms:created>
  <dcterms:modified xsi:type="dcterms:W3CDTF">2026-06-24T07:15:10Z</dcterms:modified>
</cp:coreProperties>
</file>