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72" r:id="rId3"/>
    <p:sldId id="284" r:id="rId4"/>
    <p:sldId id="301" r:id="rId5"/>
    <p:sldId id="278" r:id="rId6"/>
    <p:sldId id="288" r:id="rId7"/>
    <p:sldId id="289" r:id="rId8"/>
    <p:sldId id="314" r:id="rId9"/>
    <p:sldId id="302" r:id="rId10"/>
    <p:sldId id="303" r:id="rId11"/>
    <p:sldId id="308" r:id="rId12"/>
    <p:sldId id="327" r:id="rId13"/>
    <p:sldId id="329" r:id="rId14"/>
    <p:sldId id="330" r:id="rId15"/>
    <p:sldId id="331" r:id="rId16"/>
    <p:sldId id="332" r:id="rId17"/>
    <p:sldId id="315" r:id="rId18"/>
    <p:sldId id="316" r:id="rId19"/>
    <p:sldId id="317" r:id="rId20"/>
    <p:sldId id="319" r:id="rId21"/>
    <p:sldId id="320" r:id="rId22"/>
    <p:sldId id="322" r:id="rId23"/>
    <p:sldId id="323" r:id="rId24"/>
    <p:sldId id="324" r:id="rId25"/>
    <p:sldId id="325" r:id="rId26"/>
    <p:sldId id="326" r:id="rId27"/>
    <p:sldId id="333" r:id="rId2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5290" autoAdjust="0"/>
  </p:normalViewPr>
  <p:slideViewPr>
    <p:cSldViewPr snapToGrid="0">
      <p:cViewPr varScale="1">
        <p:scale>
          <a:sx n="52" d="100"/>
          <a:sy n="52" d="100"/>
        </p:scale>
        <p:origin x="122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ydykanov bolotkan" userId="29e18e2ebbe9bca9" providerId="LiveId" clId="{D016E9A0-0E74-4961-B1DA-D6815DBEB807}"/>
    <pc:docChg chg="undo redo custSel addSld delSld modSld">
      <pc:chgData name="Sydykanov bolotkan" userId="29e18e2ebbe9bca9" providerId="LiveId" clId="{D016E9A0-0E74-4961-B1DA-D6815DBEB807}" dt="2026-06-25T02:28:33.205" v="2492" actId="20577"/>
      <pc:docMkLst>
        <pc:docMk/>
      </pc:docMkLst>
      <pc:sldChg chg="modSp mod">
        <pc:chgData name="Sydykanov bolotkan" userId="29e18e2ebbe9bca9" providerId="LiveId" clId="{D016E9A0-0E74-4961-B1DA-D6815DBEB807}" dt="2026-06-23T12:06:11.946" v="144" actId="20577"/>
        <pc:sldMkLst>
          <pc:docMk/>
          <pc:sldMk cId="666623557" sldId="256"/>
        </pc:sldMkLst>
        <pc:spChg chg="mod">
          <ac:chgData name="Sydykanov bolotkan" userId="29e18e2ebbe9bca9" providerId="LiveId" clId="{D016E9A0-0E74-4961-B1DA-D6815DBEB807}" dt="2026-06-23T12:06:11.946" v="144" actId="20577"/>
          <ac:spMkLst>
            <pc:docMk/>
            <pc:sldMk cId="666623557" sldId="256"/>
            <ac:spMk id="3" creationId="{2EE7FE4A-4A28-AE06-1168-26168445C21E}"/>
          </ac:spMkLst>
        </pc:spChg>
      </pc:sldChg>
      <pc:sldChg chg="modNotesTx">
        <pc:chgData name="Sydykanov bolotkan" userId="29e18e2ebbe9bca9" providerId="LiveId" clId="{D016E9A0-0E74-4961-B1DA-D6815DBEB807}" dt="2026-06-25T02:03:54.407" v="1513" actId="20577"/>
        <pc:sldMkLst>
          <pc:docMk/>
          <pc:sldMk cId="1013317757" sldId="272"/>
        </pc:sldMkLst>
      </pc:sldChg>
      <pc:sldChg chg="modSp mod">
        <pc:chgData name="Sydykanov bolotkan" userId="29e18e2ebbe9bca9" providerId="LiveId" clId="{D016E9A0-0E74-4961-B1DA-D6815DBEB807}" dt="2026-06-23T12:10:30.307" v="236" actId="6549"/>
        <pc:sldMkLst>
          <pc:docMk/>
          <pc:sldMk cId="4279608564" sldId="278"/>
        </pc:sldMkLst>
        <pc:spChg chg="mod">
          <ac:chgData name="Sydykanov bolotkan" userId="29e18e2ebbe9bca9" providerId="LiveId" clId="{D016E9A0-0E74-4961-B1DA-D6815DBEB807}" dt="2026-06-23T12:10:30.307" v="236" actId="6549"/>
          <ac:spMkLst>
            <pc:docMk/>
            <pc:sldMk cId="4279608564" sldId="278"/>
            <ac:spMk id="3" creationId="{E85BEDAA-CD7A-5685-74D7-2BCB41139610}"/>
          </ac:spMkLst>
        </pc:spChg>
      </pc:sldChg>
      <pc:sldChg chg="modSp mod modNotesTx">
        <pc:chgData name="Sydykanov bolotkan" userId="29e18e2ebbe9bca9" providerId="LiveId" clId="{D016E9A0-0E74-4961-B1DA-D6815DBEB807}" dt="2026-06-25T02:11:53.045" v="1975" actId="20577"/>
        <pc:sldMkLst>
          <pc:docMk/>
          <pc:sldMk cId="2981868759" sldId="301"/>
        </pc:sldMkLst>
        <pc:graphicFrameChg chg="mod modGraphic">
          <ac:chgData name="Sydykanov bolotkan" userId="29e18e2ebbe9bca9" providerId="LiveId" clId="{D016E9A0-0E74-4961-B1DA-D6815DBEB807}" dt="2026-06-25T01:48:25.759" v="1126" actId="207"/>
          <ac:graphicFrameMkLst>
            <pc:docMk/>
            <pc:sldMk cId="2981868759" sldId="301"/>
            <ac:graphicFrameMk id="4" creationId="{5D27B109-F34B-18B5-4149-3FC6E054DE73}"/>
          </ac:graphicFrameMkLst>
        </pc:graphicFrameChg>
      </pc:sldChg>
      <pc:sldChg chg="modSp new mod">
        <pc:chgData name="Sydykanov bolotkan" userId="29e18e2ebbe9bca9" providerId="LiveId" clId="{D016E9A0-0E74-4961-B1DA-D6815DBEB807}" dt="2026-06-25T01:50:46.491" v="1208" actId="20577"/>
        <pc:sldMkLst>
          <pc:docMk/>
          <pc:sldMk cId="1973360893" sldId="302"/>
        </pc:sldMkLst>
        <pc:spChg chg="mod">
          <ac:chgData name="Sydykanov bolotkan" userId="29e18e2ebbe9bca9" providerId="LiveId" clId="{D016E9A0-0E74-4961-B1DA-D6815DBEB807}" dt="2026-06-25T01:49:17.228" v="1143" actId="20577"/>
          <ac:spMkLst>
            <pc:docMk/>
            <pc:sldMk cId="1973360893" sldId="302"/>
            <ac:spMk id="2" creationId="{68977EF9-8165-CEED-9CAC-0C78AA67B6DB}"/>
          </ac:spMkLst>
        </pc:spChg>
        <pc:spChg chg="mod">
          <ac:chgData name="Sydykanov bolotkan" userId="29e18e2ebbe9bca9" providerId="LiveId" clId="{D016E9A0-0E74-4961-B1DA-D6815DBEB807}" dt="2026-06-25T01:50:46.491" v="1208" actId="20577"/>
          <ac:spMkLst>
            <pc:docMk/>
            <pc:sldMk cId="1973360893" sldId="302"/>
            <ac:spMk id="3" creationId="{21FA2D24-834E-98DC-7EC5-661BC8530C4C}"/>
          </ac:spMkLst>
        </pc:spChg>
      </pc:sldChg>
      <pc:sldChg chg="modSp new mod">
        <pc:chgData name="Sydykanov bolotkan" userId="29e18e2ebbe9bca9" providerId="LiveId" clId="{D016E9A0-0E74-4961-B1DA-D6815DBEB807}" dt="2026-06-25T01:51:06.577" v="1209" actId="6549"/>
        <pc:sldMkLst>
          <pc:docMk/>
          <pc:sldMk cId="1666379442" sldId="303"/>
        </pc:sldMkLst>
        <pc:spChg chg="mod">
          <ac:chgData name="Sydykanov bolotkan" userId="29e18e2ebbe9bca9" providerId="LiveId" clId="{D016E9A0-0E74-4961-B1DA-D6815DBEB807}" dt="2026-06-23T13:19:39.968" v="877" actId="20577"/>
          <ac:spMkLst>
            <pc:docMk/>
            <pc:sldMk cId="1666379442" sldId="303"/>
            <ac:spMk id="2" creationId="{A5DA24B8-9681-B89D-67FC-9E1FA61C2572}"/>
          </ac:spMkLst>
        </pc:spChg>
        <pc:spChg chg="mod">
          <ac:chgData name="Sydykanov bolotkan" userId="29e18e2ebbe9bca9" providerId="LiveId" clId="{D016E9A0-0E74-4961-B1DA-D6815DBEB807}" dt="2026-06-25T01:51:06.577" v="1209" actId="6549"/>
          <ac:spMkLst>
            <pc:docMk/>
            <pc:sldMk cId="1666379442" sldId="303"/>
            <ac:spMk id="3" creationId="{4845A892-F9DC-C774-F1B1-4D909E28849B}"/>
          </ac:spMkLst>
        </pc:spChg>
      </pc:sldChg>
      <pc:sldChg chg="modSp new mod">
        <pc:chgData name="Sydykanov bolotkan" userId="29e18e2ebbe9bca9" providerId="LiveId" clId="{D016E9A0-0E74-4961-B1DA-D6815DBEB807}" dt="2026-06-25T01:53:10.487" v="1232" actId="20577"/>
        <pc:sldMkLst>
          <pc:docMk/>
          <pc:sldMk cId="2112393260" sldId="308"/>
        </pc:sldMkLst>
        <pc:spChg chg="mod">
          <ac:chgData name="Sydykanov bolotkan" userId="29e18e2ebbe9bca9" providerId="LiveId" clId="{D016E9A0-0E74-4961-B1DA-D6815DBEB807}" dt="2026-06-25T01:53:10.487" v="1232" actId="20577"/>
          <ac:spMkLst>
            <pc:docMk/>
            <pc:sldMk cId="2112393260" sldId="308"/>
            <ac:spMk id="2" creationId="{EAA84523-A940-3974-DB27-4A61CFE9F9C5}"/>
          </ac:spMkLst>
        </pc:spChg>
        <pc:spChg chg="mod">
          <ac:chgData name="Sydykanov bolotkan" userId="29e18e2ebbe9bca9" providerId="LiveId" clId="{D016E9A0-0E74-4961-B1DA-D6815DBEB807}" dt="2026-06-25T01:53:01.427" v="1218" actId="20577"/>
          <ac:spMkLst>
            <pc:docMk/>
            <pc:sldMk cId="2112393260" sldId="308"/>
            <ac:spMk id="3" creationId="{F0356557-50E1-65A7-C9A3-00630830E7AB}"/>
          </ac:spMkLst>
        </pc:spChg>
      </pc:sldChg>
      <pc:sldChg chg="addSp delSp modSp new mod">
        <pc:chgData name="Sydykanov bolotkan" userId="29e18e2ebbe9bca9" providerId="LiveId" clId="{D016E9A0-0E74-4961-B1DA-D6815DBEB807}" dt="2026-06-24T11:09:13.545" v="1102" actId="20577"/>
        <pc:sldMkLst>
          <pc:docMk/>
          <pc:sldMk cId="3835875266" sldId="314"/>
        </pc:sldMkLst>
        <pc:spChg chg="mod">
          <ac:chgData name="Sydykanov bolotkan" userId="29e18e2ebbe9bca9" providerId="LiveId" clId="{D016E9A0-0E74-4961-B1DA-D6815DBEB807}" dt="2026-06-23T12:33:35.637" v="304" actId="20577"/>
          <ac:spMkLst>
            <pc:docMk/>
            <pc:sldMk cId="3835875266" sldId="314"/>
            <ac:spMk id="2" creationId="{5CB805D4-3F60-223D-72E8-2A4504E85AE1}"/>
          </ac:spMkLst>
        </pc:spChg>
        <pc:spChg chg="add del mod">
          <ac:chgData name="Sydykanov bolotkan" userId="29e18e2ebbe9bca9" providerId="LiveId" clId="{D016E9A0-0E74-4961-B1DA-D6815DBEB807}" dt="2026-06-24T11:06:11.987" v="1033"/>
          <ac:spMkLst>
            <pc:docMk/>
            <pc:sldMk cId="3835875266" sldId="314"/>
            <ac:spMk id="5" creationId="{F73E6546-DC7B-80D7-F55A-A02C121E536D}"/>
          </ac:spMkLst>
        </pc:spChg>
        <pc:graphicFrameChg chg="add del mod modGraphic">
          <ac:chgData name="Sydykanov bolotkan" userId="29e18e2ebbe9bca9" providerId="LiveId" clId="{D016E9A0-0E74-4961-B1DA-D6815DBEB807}" dt="2026-06-24T11:06:10.823" v="1032" actId="478"/>
          <ac:graphicFrameMkLst>
            <pc:docMk/>
            <pc:sldMk cId="3835875266" sldId="314"/>
            <ac:graphicFrameMk id="4" creationId="{61881D9D-AFD8-9765-C2B1-6B7A78F5CEEA}"/>
          </ac:graphicFrameMkLst>
        </pc:graphicFrameChg>
        <pc:graphicFrameChg chg="add mod modGraphic">
          <ac:chgData name="Sydykanov bolotkan" userId="29e18e2ebbe9bca9" providerId="LiveId" clId="{D016E9A0-0E74-4961-B1DA-D6815DBEB807}" dt="2026-06-24T11:09:13.545" v="1102" actId="20577"/>
          <ac:graphicFrameMkLst>
            <pc:docMk/>
            <pc:sldMk cId="3835875266" sldId="314"/>
            <ac:graphicFrameMk id="6" creationId="{B618CB65-C007-864C-DC43-C206922A8EA1}"/>
          </ac:graphicFrameMkLst>
        </pc:graphicFrameChg>
      </pc:sldChg>
      <pc:sldChg chg="addSp delSp modSp new mod modNotesTx">
        <pc:chgData name="Sydykanov bolotkan" userId="29e18e2ebbe9bca9" providerId="LiveId" clId="{D016E9A0-0E74-4961-B1DA-D6815DBEB807}" dt="2026-06-25T02:27:37.294" v="2490" actId="20577"/>
        <pc:sldMkLst>
          <pc:docMk/>
          <pc:sldMk cId="2109856689" sldId="315"/>
        </pc:sldMkLst>
        <pc:graphicFrameChg chg="add mod modGraphic">
          <ac:chgData name="Sydykanov bolotkan" userId="29e18e2ebbe9bca9" providerId="LiveId" clId="{D016E9A0-0E74-4961-B1DA-D6815DBEB807}" dt="2026-06-23T12:50:43.276" v="478" actId="20577"/>
          <ac:graphicFrameMkLst>
            <pc:docMk/>
            <pc:sldMk cId="2109856689" sldId="315"/>
            <ac:graphicFrameMk id="4" creationId="{C4EF99B8-FC82-9654-259B-C172410652CD}"/>
          </ac:graphicFrameMkLst>
        </pc:graphicFrameChg>
      </pc:sldChg>
      <pc:sldChg chg="modSp add mod">
        <pc:chgData name="Sydykanov bolotkan" userId="29e18e2ebbe9bca9" providerId="LiveId" clId="{D016E9A0-0E74-4961-B1DA-D6815DBEB807}" dt="2026-06-24T08:56:14.934" v="1016" actId="20577"/>
        <pc:sldMkLst>
          <pc:docMk/>
          <pc:sldMk cId="1625360179" sldId="316"/>
        </pc:sldMkLst>
        <pc:graphicFrameChg chg="mod modGraphic">
          <ac:chgData name="Sydykanov bolotkan" userId="29e18e2ebbe9bca9" providerId="LiveId" clId="{D016E9A0-0E74-4961-B1DA-D6815DBEB807}" dt="2026-06-24T08:56:14.934" v="1016" actId="20577"/>
          <ac:graphicFrameMkLst>
            <pc:docMk/>
            <pc:sldMk cId="1625360179" sldId="316"/>
            <ac:graphicFrameMk id="4" creationId="{E1CB602A-061B-7A61-4B67-C5B20F1BDB58}"/>
          </ac:graphicFrameMkLst>
        </pc:graphicFrameChg>
      </pc:sldChg>
      <pc:sldChg chg="modSp add mod">
        <pc:chgData name="Sydykanov bolotkan" userId="29e18e2ebbe9bca9" providerId="LiveId" clId="{D016E9A0-0E74-4961-B1DA-D6815DBEB807}" dt="2026-06-23T12:51:50.785" v="483" actId="2165"/>
        <pc:sldMkLst>
          <pc:docMk/>
          <pc:sldMk cId="447636346" sldId="317"/>
        </pc:sldMkLst>
        <pc:graphicFrameChg chg="mod modGraphic">
          <ac:chgData name="Sydykanov bolotkan" userId="29e18e2ebbe9bca9" providerId="LiveId" clId="{D016E9A0-0E74-4961-B1DA-D6815DBEB807}" dt="2026-06-23T12:51:50.785" v="483" actId="2165"/>
          <ac:graphicFrameMkLst>
            <pc:docMk/>
            <pc:sldMk cId="447636346" sldId="317"/>
            <ac:graphicFrameMk id="4" creationId="{0F9190FA-2327-6C74-F56A-3814CF1B3350}"/>
          </ac:graphicFrameMkLst>
        </pc:graphicFrameChg>
      </pc:sldChg>
      <pc:sldChg chg="modSp add del mod">
        <pc:chgData name="Sydykanov bolotkan" userId="29e18e2ebbe9bca9" providerId="LiveId" clId="{D016E9A0-0E74-4961-B1DA-D6815DBEB807}" dt="2026-06-25T01:57:20.783" v="1346" actId="47"/>
        <pc:sldMkLst>
          <pc:docMk/>
          <pc:sldMk cId="1983483475" sldId="318"/>
        </pc:sldMkLst>
      </pc:sldChg>
      <pc:sldChg chg="addSp delSp modSp add mod">
        <pc:chgData name="Sydykanov bolotkan" userId="29e18e2ebbe9bca9" providerId="LiveId" clId="{D016E9A0-0E74-4961-B1DA-D6815DBEB807}" dt="2026-06-25T02:00:26.278" v="1407" actId="478"/>
        <pc:sldMkLst>
          <pc:docMk/>
          <pc:sldMk cId="396086789" sldId="319"/>
        </pc:sldMkLst>
        <pc:spChg chg="add del mod">
          <ac:chgData name="Sydykanov bolotkan" userId="29e18e2ebbe9bca9" providerId="LiveId" clId="{D016E9A0-0E74-4961-B1DA-D6815DBEB807}" dt="2026-06-25T02:00:26.278" v="1407" actId="478"/>
          <ac:spMkLst>
            <pc:docMk/>
            <pc:sldMk cId="396086789" sldId="319"/>
            <ac:spMk id="2" creationId="{6431F069-4548-635C-1A43-9794612CDB98}"/>
          </ac:spMkLst>
        </pc:spChg>
        <pc:graphicFrameChg chg="mod modGraphic">
          <ac:chgData name="Sydykanov bolotkan" userId="29e18e2ebbe9bca9" providerId="LiveId" clId="{D016E9A0-0E74-4961-B1DA-D6815DBEB807}" dt="2026-06-23T12:55:16.862" v="504" actId="20577"/>
          <ac:graphicFrameMkLst>
            <pc:docMk/>
            <pc:sldMk cId="396086789" sldId="319"/>
            <ac:graphicFrameMk id="4" creationId="{E6EB987B-46A6-1E13-4D3A-38404C66E290}"/>
          </ac:graphicFrameMkLst>
        </pc:graphicFrameChg>
      </pc:sldChg>
      <pc:sldChg chg="modSp add mod">
        <pc:chgData name="Sydykanov bolotkan" userId="29e18e2ebbe9bca9" providerId="LiveId" clId="{D016E9A0-0E74-4961-B1DA-D6815DBEB807}" dt="2026-06-23T12:57:13.312" v="541" actId="14734"/>
        <pc:sldMkLst>
          <pc:docMk/>
          <pc:sldMk cId="1145469926" sldId="320"/>
        </pc:sldMkLst>
        <pc:graphicFrameChg chg="mod modGraphic">
          <ac:chgData name="Sydykanov bolotkan" userId="29e18e2ebbe9bca9" providerId="LiveId" clId="{D016E9A0-0E74-4961-B1DA-D6815DBEB807}" dt="2026-06-23T12:57:13.312" v="541" actId="14734"/>
          <ac:graphicFrameMkLst>
            <pc:docMk/>
            <pc:sldMk cId="1145469926" sldId="320"/>
            <ac:graphicFrameMk id="4" creationId="{1AC2509D-2118-40C9-0288-EDFB9BD74A73}"/>
          </ac:graphicFrameMkLst>
        </pc:graphicFrameChg>
      </pc:sldChg>
      <pc:sldChg chg="modSp add mod modNotesTx">
        <pc:chgData name="Sydykanov bolotkan" userId="29e18e2ebbe9bca9" providerId="LiveId" clId="{D016E9A0-0E74-4961-B1DA-D6815DBEB807}" dt="2026-06-25T02:28:33.205" v="2492" actId="20577"/>
        <pc:sldMkLst>
          <pc:docMk/>
          <pc:sldMk cId="1545246215" sldId="322"/>
        </pc:sldMkLst>
        <pc:graphicFrameChg chg="mod modGraphic">
          <ac:chgData name="Sydykanov bolotkan" userId="29e18e2ebbe9bca9" providerId="LiveId" clId="{D016E9A0-0E74-4961-B1DA-D6815DBEB807}" dt="2026-06-25T01:57:59.588" v="1349" actId="20577"/>
          <ac:graphicFrameMkLst>
            <pc:docMk/>
            <pc:sldMk cId="1545246215" sldId="322"/>
            <ac:graphicFrameMk id="4" creationId="{E92EFBA7-C066-4C3E-7889-5339014142FA}"/>
          </ac:graphicFrameMkLst>
        </pc:graphicFrameChg>
      </pc:sldChg>
      <pc:sldChg chg="modSp add mod">
        <pc:chgData name="Sydykanov bolotkan" userId="29e18e2ebbe9bca9" providerId="LiveId" clId="{D016E9A0-0E74-4961-B1DA-D6815DBEB807}" dt="2026-06-23T13:09:42.921" v="687" actId="207"/>
        <pc:sldMkLst>
          <pc:docMk/>
          <pc:sldMk cId="367207377" sldId="323"/>
        </pc:sldMkLst>
        <pc:graphicFrameChg chg="mod modGraphic">
          <ac:chgData name="Sydykanov bolotkan" userId="29e18e2ebbe9bca9" providerId="LiveId" clId="{D016E9A0-0E74-4961-B1DA-D6815DBEB807}" dt="2026-06-23T13:09:42.921" v="687" actId="207"/>
          <ac:graphicFrameMkLst>
            <pc:docMk/>
            <pc:sldMk cId="367207377" sldId="323"/>
            <ac:graphicFrameMk id="4" creationId="{07149E74-5B13-BB66-F1C5-F7A1843B63AE}"/>
          </ac:graphicFrameMkLst>
        </pc:graphicFrameChg>
      </pc:sldChg>
      <pc:sldChg chg="modSp add mod">
        <pc:chgData name="Sydykanov bolotkan" userId="29e18e2ebbe9bca9" providerId="LiveId" clId="{D016E9A0-0E74-4961-B1DA-D6815DBEB807}" dt="2026-06-23T13:17:05.446" v="783" actId="20577"/>
        <pc:sldMkLst>
          <pc:docMk/>
          <pc:sldMk cId="4292621311" sldId="324"/>
        </pc:sldMkLst>
        <pc:graphicFrameChg chg="mod modGraphic">
          <ac:chgData name="Sydykanov bolotkan" userId="29e18e2ebbe9bca9" providerId="LiveId" clId="{D016E9A0-0E74-4961-B1DA-D6815DBEB807}" dt="2026-06-23T13:17:05.446" v="783" actId="20577"/>
          <ac:graphicFrameMkLst>
            <pc:docMk/>
            <pc:sldMk cId="4292621311" sldId="324"/>
            <ac:graphicFrameMk id="4" creationId="{32161456-3FEE-5FC0-5C05-026810D7AE89}"/>
          </ac:graphicFrameMkLst>
        </pc:graphicFrameChg>
      </pc:sldChg>
      <pc:sldChg chg="modSp add mod">
        <pc:chgData name="Sydykanov bolotkan" userId="29e18e2ebbe9bca9" providerId="LiveId" clId="{D016E9A0-0E74-4961-B1DA-D6815DBEB807}" dt="2026-06-23T13:18:02.458" v="840" actId="20577"/>
        <pc:sldMkLst>
          <pc:docMk/>
          <pc:sldMk cId="2601805728" sldId="325"/>
        </pc:sldMkLst>
        <pc:graphicFrameChg chg="mod modGraphic">
          <ac:chgData name="Sydykanov bolotkan" userId="29e18e2ebbe9bca9" providerId="LiveId" clId="{D016E9A0-0E74-4961-B1DA-D6815DBEB807}" dt="2026-06-23T13:18:02.458" v="840" actId="20577"/>
          <ac:graphicFrameMkLst>
            <pc:docMk/>
            <pc:sldMk cId="2601805728" sldId="325"/>
            <ac:graphicFrameMk id="4" creationId="{76617301-2C0B-52DE-037C-82501DB58103}"/>
          </ac:graphicFrameMkLst>
        </pc:graphicFrameChg>
      </pc:sldChg>
      <pc:sldChg chg="modSp add mod">
        <pc:chgData name="Sydykanov bolotkan" userId="29e18e2ebbe9bca9" providerId="LiveId" clId="{D016E9A0-0E74-4961-B1DA-D6815DBEB807}" dt="2026-06-23T13:18:52.876" v="854" actId="20577"/>
        <pc:sldMkLst>
          <pc:docMk/>
          <pc:sldMk cId="589799806" sldId="326"/>
        </pc:sldMkLst>
        <pc:graphicFrameChg chg="mod modGraphic">
          <ac:chgData name="Sydykanov bolotkan" userId="29e18e2ebbe9bca9" providerId="LiveId" clId="{D016E9A0-0E74-4961-B1DA-D6815DBEB807}" dt="2026-06-23T13:18:52.876" v="854" actId="20577"/>
          <ac:graphicFrameMkLst>
            <pc:docMk/>
            <pc:sldMk cId="589799806" sldId="326"/>
            <ac:graphicFrameMk id="4" creationId="{52B31AC7-0D95-9AA0-9831-68D1ADAE0FB3}"/>
          </ac:graphicFrameMkLst>
        </pc:graphicFrameChg>
      </pc:sldChg>
      <pc:sldChg chg="modSp add mod">
        <pc:chgData name="Sydykanov bolotkan" userId="29e18e2ebbe9bca9" providerId="LiveId" clId="{D016E9A0-0E74-4961-B1DA-D6815DBEB807}" dt="2026-06-25T01:53:49.440" v="1239" actId="20577"/>
        <pc:sldMkLst>
          <pc:docMk/>
          <pc:sldMk cId="2266958961" sldId="327"/>
        </pc:sldMkLst>
        <pc:spChg chg="mod">
          <ac:chgData name="Sydykanov bolotkan" userId="29e18e2ebbe9bca9" providerId="LiveId" clId="{D016E9A0-0E74-4961-B1DA-D6815DBEB807}" dt="2026-06-23T13:20:29.452" v="915" actId="20577"/>
          <ac:spMkLst>
            <pc:docMk/>
            <pc:sldMk cId="2266958961" sldId="327"/>
            <ac:spMk id="2" creationId="{F748E6DC-AE71-A3F5-D684-3CCA78D84B31}"/>
          </ac:spMkLst>
        </pc:spChg>
        <pc:spChg chg="mod">
          <ac:chgData name="Sydykanov bolotkan" userId="29e18e2ebbe9bca9" providerId="LiveId" clId="{D016E9A0-0E74-4961-B1DA-D6815DBEB807}" dt="2026-06-25T01:53:49.440" v="1239" actId="20577"/>
          <ac:spMkLst>
            <pc:docMk/>
            <pc:sldMk cId="2266958961" sldId="327"/>
            <ac:spMk id="3" creationId="{2E5C37A5-A23C-70AF-1794-17BD2BC2B34D}"/>
          </ac:spMkLst>
        </pc:spChg>
      </pc:sldChg>
      <pc:sldChg chg="modSp add mod modNotesTx">
        <pc:chgData name="Sydykanov bolotkan" userId="29e18e2ebbe9bca9" providerId="LiveId" clId="{D016E9A0-0E74-4961-B1DA-D6815DBEB807}" dt="2026-06-25T02:22:28.534" v="2154" actId="20577"/>
        <pc:sldMkLst>
          <pc:docMk/>
          <pc:sldMk cId="3661337031" sldId="329"/>
        </pc:sldMkLst>
        <pc:spChg chg="mod">
          <ac:chgData name="Sydykanov bolotkan" userId="29e18e2ebbe9bca9" providerId="LiveId" clId="{D016E9A0-0E74-4961-B1DA-D6815DBEB807}" dt="2026-06-24T08:58:04.065" v="1018" actId="20577"/>
          <ac:spMkLst>
            <pc:docMk/>
            <pc:sldMk cId="3661337031" sldId="329"/>
            <ac:spMk id="3" creationId="{80F01844-C6E6-2C07-719F-0B428C280E0A}"/>
          </ac:spMkLst>
        </pc:spChg>
      </pc:sldChg>
      <pc:sldChg chg="modSp add mod modNotesTx">
        <pc:chgData name="Sydykanov bolotkan" userId="29e18e2ebbe9bca9" providerId="LiveId" clId="{D016E9A0-0E74-4961-B1DA-D6815DBEB807}" dt="2026-06-25T02:15:23.258" v="2010" actId="20577"/>
        <pc:sldMkLst>
          <pc:docMk/>
          <pc:sldMk cId="1413499884" sldId="330"/>
        </pc:sldMkLst>
        <pc:spChg chg="mod">
          <ac:chgData name="Sydykanov bolotkan" userId="29e18e2ebbe9bca9" providerId="LiveId" clId="{D016E9A0-0E74-4961-B1DA-D6815DBEB807}" dt="2026-06-25T01:54:47.648" v="1254" actId="113"/>
          <ac:spMkLst>
            <pc:docMk/>
            <pc:sldMk cId="1413499884" sldId="330"/>
            <ac:spMk id="3" creationId="{9DBB7190-D4BB-E309-8FF9-8218F092212C}"/>
          </ac:spMkLst>
        </pc:spChg>
      </pc:sldChg>
      <pc:sldChg chg="modSp add mod">
        <pc:chgData name="Sydykanov bolotkan" userId="29e18e2ebbe9bca9" providerId="LiveId" clId="{D016E9A0-0E74-4961-B1DA-D6815DBEB807}" dt="2026-06-25T01:56:02.310" v="1342" actId="20577"/>
        <pc:sldMkLst>
          <pc:docMk/>
          <pc:sldMk cId="1227282189" sldId="331"/>
        </pc:sldMkLst>
        <pc:spChg chg="mod">
          <ac:chgData name="Sydykanov bolotkan" userId="29e18e2ebbe9bca9" providerId="LiveId" clId="{D016E9A0-0E74-4961-B1DA-D6815DBEB807}" dt="2026-06-25T01:56:02.310" v="1342" actId="20577"/>
          <ac:spMkLst>
            <pc:docMk/>
            <pc:sldMk cId="1227282189" sldId="331"/>
            <ac:spMk id="3" creationId="{F9CE3A31-4F70-0236-7CDB-834FB4AA77A9}"/>
          </ac:spMkLst>
        </pc:spChg>
      </pc:sldChg>
      <pc:sldChg chg="modSp add mod">
        <pc:chgData name="Sydykanov bolotkan" userId="29e18e2ebbe9bca9" providerId="LiveId" clId="{D016E9A0-0E74-4961-B1DA-D6815DBEB807}" dt="2026-06-25T01:56:57.773" v="1345" actId="27636"/>
        <pc:sldMkLst>
          <pc:docMk/>
          <pc:sldMk cId="2212265350" sldId="332"/>
        </pc:sldMkLst>
        <pc:spChg chg="mod">
          <ac:chgData name="Sydykanov bolotkan" userId="29e18e2ebbe9bca9" providerId="LiveId" clId="{D016E9A0-0E74-4961-B1DA-D6815DBEB807}" dt="2026-06-25T01:56:57.773" v="1345" actId="27636"/>
          <ac:spMkLst>
            <pc:docMk/>
            <pc:sldMk cId="2212265350" sldId="332"/>
            <ac:spMk id="3" creationId="{2F825460-C05D-888D-2A5B-C500AA593E73}"/>
          </ac:spMkLst>
        </pc:spChg>
      </pc:sldChg>
      <pc:sldChg chg="modSp new mod">
        <pc:chgData name="Sydykanov bolotkan" userId="29e18e2ebbe9bca9" providerId="LiveId" clId="{D016E9A0-0E74-4961-B1DA-D6815DBEB807}" dt="2026-06-25T01:58:56.270" v="1375" actId="20577"/>
        <pc:sldMkLst>
          <pc:docMk/>
          <pc:sldMk cId="2396927299" sldId="333"/>
        </pc:sldMkLst>
        <pc:spChg chg="mod">
          <ac:chgData name="Sydykanov bolotkan" userId="29e18e2ebbe9bca9" providerId="LiveId" clId="{D016E9A0-0E74-4961-B1DA-D6815DBEB807}" dt="2026-06-25T01:58:56.270" v="1375" actId="20577"/>
          <ac:spMkLst>
            <pc:docMk/>
            <pc:sldMk cId="2396927299" sldId="333"/>
            <ac:spMk id="3" creationId="{69694875-16EF-C9AC-8BE1-31280548669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188D39-FAFB-4B59-907E-8636C80A8A30}" type="datetimeFigureOut">
              <a:rPr lang="ru-RU" smtClean="0"/>
              <a:t>25.06.2026</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7C34C6-F94E-457F-90DD-296523690FB1}" type="slidenum">
              <a:rPr lang="ru-RU" smtClean="0"/>
              <a:t>‹#›</a:t>
            </a:fld>
            <a:endParaRPr lang="ru-RU"/>
          </a:p>
        </p:txBody>
      </p:sp>
    </p:spTree>
    <p:extLst>
      <p:ext uri="{BB962C8B-B14F-4D97-AF65-F5344CB8AC3E}">
        <p14:creationId xmlns:p14="http://schemas.microsoft.com/office/powerpoint/2010/main" val="4091762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BD7C34C6-F94E-457F-90DD-296523690FB1}" type="slidenum">
              <a:rPr lang="ru-RU" smtClean="0"/>
              <a:t>1</a:t>
            </a:fld>
            <a:endParaRPr lang="ru-RU"/>
          </a:p>
        </p:txBody>
      </p:sp>
    </p:spTree>
    <p:extLst>
      <p:ext uri="{BB962C8B-B14F-4D97-AF65-F5344CB8AC3E}">
        <p14:creationId xmlns:p14="http://schemas.microsoft.com/office/powerpoint/2010/main" val="5841843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0" i="0" kern="1200" dirty="0">
                <a:solidFill>
                  <a:schemeClr val="tx1"/>
                </a:solidFill>
                <a:effectLst/>
                <a:latin typeface="+mn-lt"/>
                <a:ea typeface="+mn-ea"/>
                <a:cs typeface="+mn-cs"/>
              </a:rPr>
              <a:t>Критически важный момент: закупку препаратов на 2028–2029 годы можно исключать из заявки ГФ только при наличии официальных государственных гарантий. Нам необходимо продемонстрировать Глобальному фонду постепенное снижение доли их участия и рост вклада государства по каждой бюджетной линии.</a:t>
            </a:r>
            <a:endParaRPr lang="ru-RU" dirty="0"/>
          </a:p>
        </p:txBody>
      </p:sp>
      <p:sp>
        <p:nvSpPr>
          <p:cNvPr id="4" name="Номер слайда 3"/>
          <p:cNvSpPr>
            <a:spLocks noGrp="1"/>
          </p:cNvSpPr>
          <p:nvPr>
            <p:ph type="sldNum" sz="quarter" idx="5"/>
          </p:nvPr>
        </p:nvSpPr>
        <p:spPr/>
        <p:txBody>
          <a:bodyPr/>
          <a:lstStyle/>
          <a:p>
            <a:fld id="{BD7C34C6-F94E-457F-90DD-296523690FB1}" type="slidenum">
              <a:rPr lang="ru-RU" smtClean="0"/>
              <a:t>10</a:t>
            </a:fld>
            <a:endParaRPr lang="ru-RU"/>
          </a:p>
        </p:txBody>
      </p:sp>
    </p:spTree>
    <p:extLst>
      <p:ext uri="{BB962C8B-B14F-4D97-AF65-F5344CB8AC3E}">
        <p14:creationId xmlns:p14="http://schemas.microsoft.com/office/powerpoint/2010/main" val="30309659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0" i="0" kern="1200" dirty="0" err="1">
                <a:solidFill>
                  <a:schemeClr val="tx1"/>
                </a:solidFill>
                <a:effectLst/>
                <a:latin typeface="+mn-lt"/>
                <a:ea typeface="+mn-ea"/>
                <a:cs typeface="+mn-cs"/>
              </a:rPr>
              <a:t>йбек</a:t>
            </a:r>
            <a:r>
              <a:rPr lang="ru-RU" sz="1200" b="0" i="0" kern="1200" dirty="0">
                <a:solidFill>
                  <a:schemeClr val="tx1"/>
                </a:solidFill>
                <a:effectLst/>
                <a:latin typeface="+mn-lt"/>
                <a:ea typeface="+mn-ea"/>
                <a:cs typeface="+mn-cs"/>
              </a:rPr>
              <a:t> </a:t>
            </a:r>
            <a:r>
              <a:rPr lang="ru-RU" sz="1200" b="0" i="0" kern="1200" dirty="0" err="1">
                <a:solidFill>
                  <a:schemeClr val="tx1"/>
                </a:solidFill>
                <a:effectLst/>
                <a:latin typeface="+mn-lt"/>
                <a:ea typeface="+mn-ea"/>
                <a:cs typeface="+mn-cs"/>
              </a:rPr>
              <a:t>Мукамбетов</a:t>
            </a:r>
            <a:r>
              <a:rPr lang="ru-RU" sz="1200" b="0" i="0" kern="1200" dirty="0">
                <a:solidFill>
                  <a:schemeClr val="tx1"/>
                </a:solidFill>
                <a:effectLst/>
                <a:latin typeface="+mn-lt"/>
                <a:ea typeface="+mn-ea"/>
                <a:cs typeface="+mn-cs"/>
              </a:rPr>
              <a:t> подчеркивает, что тренинги по клиническим протоколам должны обязательно включать компонент по снижению стигмы и дискриминации. Правозащитные мероприятия должны быть интегрированы во все основные сервисы по ВИЧ и ТБ, а не существовать отдельно.</a:t>
            </a:r>
            <a:endParaRPr lang="ru-RU" dirty="0"/>
          </a:p>
        </p:txBody>
      </p:sp>
      <p:sp>
        <p:nvSpPr>
          <p:cNvPr id="4" name="Номер слайда 3"/>
          <p:cNvSpPr>
            <a:spLocks noGrp="1"/>
          </p:cNvSpPr>
          <p:nvPr>
            <p:ph type="sldNum" sz="quarter" idx="5"/>
          </p:nvPr>
        </p:nvSpPr>
        <p:spPr/>
        <p:txBody>
          <a:bodyPr/>
          <a:lstStyle/>
          <a:p>
            <a:fld id="{BD7C34C6-F94E-457F-90DD-296523690FB1}" type="slidenum">
              <a:rPr lang="ru-RU" smtClean="0"/>
              <a:t>11</a:t>
            </a:fld>
            <a:endParaRPr lang="ru-RU"/>
          </a:p>
        </p:txBody>
      </p:sp>
    </p:spTree>
    <p:extLst>
      <p:ext uri="{BB962C8B-B14F-4D97-AF65-F5344CB8AC3E}">
        <p14:creationId xmlns:p14="http://schemas.microsoft.com/office/powerpoint/2010/main" val="3929667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0" i="0" kern="1200" dirty="0">
                <a:solidFill>
                  <a:schemeClr val="tx1"/>
                </a:solidFill>
                <a:effectLst/>
                <a:latin typeface="+mn-lt"/>
                <a:ea typeface="+mn-ea"/>
                <a:cs typeface="+mn-cs"/>
              </a:rPr>
              <a:t>Айбар </a:t>
            </a:r>
            <a:r>
              <a:rPr lang="ru-RU" sz="1200" b="0" i="0" kern="1200" dirty="0" err="1">
                <a:solidFill>
                  <a:schemeClr val="tx1"/>
                </a:solidFill>
                <a:effectLst/>
                <a:latin typeface="+mn-lt"/>
                <a:ea typeface="+mn-ea"/>
                <a:cs typeface="+mn-cs"/>
              </a:rPr>
              <a:t>Султангазиев</a:t>
            </a:r>
            <a:r>
              <a:rPr lang="ru-RU" sz="1200" b="0" i="0" kern="1200" dirty="0">
                <a:solidFill>
                  <a:schemeClr val="tx1"/>
                </a:solidFill>
                <a:effectLst/>
                <a:latin typeface="+mn-lt"/>
                <a:ea typeface="+mn-ea"/>
                <a:cs typeface="+mn-cs"/>
              </a:rPr>
              <a:t> указал на расхождение в итоговых суммах бюджета и предложил исключить закупку автомобилей (минус 60 000 $). Также предлагается перенести часть расходов на </a:t>
            </a:r>
            <a:r>
              <a:rPr lang="ru-RU" sz="1200" b="0" i="0" kern="1200" dirty="0" err="1">
                <a:solidFill>
                  <a:schemeClr val="tx1"/>
                </a:solidFill>
                <a:effectLst/>
                <a:latin typeface="+mn-lt"/>
                <a:ea typeface="+mn-ea"/>
                <a:cs typeface="+mn-cs"/>
              </a:rPr>
              <a:t>лабреагенты</a:t>
            </a:r>
            <a:r>
              <a:rPr lang="ru-RU" sz="1200" b="0" i="0" kern="1200" dirty="0">
                <a:solidFill>
                  <a:schemeClr val="tx1"/>
                </a:solidFill>
                <a:effectLst/>
                <a:latin typeface="+mn-lt"/>
                <a:ea typeface="+mn-ea"/>
                <a:cs typeface="+mn-cs"/>
              </a:rPr>
              <a:t> на госбюджет, предусмотрев при этом 90 000 $ на их регистрацию в стране.</a:t>
            </a:r>
            <a:endParaRPr lang="ru-RU" dirty="0"/>
          </a:p>
        </p:txBody>
      </p:sp>
      <p:sp>
        <p:nvSpPr>
          <p:cNvPr id="4" name="Номер слайда 3"/>
          <p:cNvSpPr>
            <a:spLocks noGrp="1"/>
          </p:cNvSpPr>
          <p:nvPr>
            <p:ph type="sldNum" sz="quarter" idx="5"/>
          </p:nvPr>
        </p:nvSpPr>
        <p:spPr/>
        <p:txBody>
          <a:bodyPr/>
          <a:lstStyle/>
          <a:p>
            <a:fld id="{BD7C34C6-F94E-457F-90DD-296523690FB1}" type="slidenum">
              <a:rPr lang="ru-RU" smtClean="0"/>
              <a:t>12</a:t>
            </a:fld>
            <a:endParaRPr lang="ru-RU"/>
          </a:p>
        </p:txBody>
      </p:sp>
    </p:spTree>
    <p:extLst>
      <p:ext uri="{BB962C8B-B14F-4D97-AF65-F5344CB8AC3E}">
        <p14:creationId xmlns:p14="http://schemas.microsoft.com/office/powerpoint/2010/main" val="34097677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0" i="0" kern="1200" dirty="0">
                <a:solidFill>
                  <a:schemeClr val="tx1"/>
                </a:solidFill>
                <a:effectLst/>
                <a:latin typeface="+mn-lt"/>
                <a:ea typeface="+mn-ea"/>
                <a:cs typeface="+mn-cs"/>
              </a:rPr>
              <a:t>Эксперт настоятельно рекомендует включить буферный запас противотуберкулезных препаратов на 2030 год (602 тыс. $) в основной грант ГФ. Это необходимо для снижения рисков перебоев. Средства для этого предлагается изыскать за счет сокращения завышенных расходов на управление и обслуживание лабораторий.</a:t>
            </a:r>
          </a:p>
          <a:p>
            <a:endParaRPr lang="ru-RU"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0" i="0" kern="1200" dirty="0">
                <a:solidFill>
                  <a:schemeClr val="tx1"/>
                </a:solidFill>
                <a:effectLst/>
                <a:latin typeface="+mn-lt"/>
                <a:ea typeface="+mn-ea"/>
                <a:cs typeface="+mn-cs"/>
              </a:rPr>
              <a:t>Есть замечания по бюджету Ошской лаборатории (725 тыс. $). Если это часть PAAR — это допустимо, но в основном гранте такая сумма выглядит необоснованной, учитывая, что ПРООН недавно провел там ремонт и обновление оборудования. Потребность в расширении</a:t>
            </a:r>
            <a:r>
              <a:rPr lang="en-US" sz="1200" b="0" i="0" kern="1200" dirty="0">
                <a:solidFill>
                  <a:schemeClr val="tx1"/>
                </a:solidFill>
                <a:effectLst/>
                <a:latin typeface="+mn-lt"/>
                <a:ea typeface="+mn-ea"/>
                <a:cs typeface="+mn-cs"/>
              </a:rPr>
              <a:t>. </a:t>
            </a:r>
            <a:r>
              <a:rPr lang="ru-RU" sz="1200" b="0" i="0" kern="1200" dirty="0">
                <a:solidFill>
                  <a:schemeClr val="tx1"/>
                </a:solidFill>
                <a:effectLst/>
                <a:latin typeface="+mn-lt"/>
                <a:ea typeface="+mn-ea"/>
                <a:cs typeface="+mn-cs"/>
              </a:rPr>
              <a:t>Обсуждено с ПРООН по Ошской областной лаборатории - Закуп </a:t>
            </a:r>
            <a:r>
              <a:rPr lang="ru-RU" sz="1200" b="0" i="0" kern="1200" dirty="0" err="1">
                <a:solidFill>
                  <a:schemeClr val="tx1"/>
                </a:solidFill>
                <a:effectLst/>
                <a:latin typeface="+mn-lt"/>
                <a:ea typeface="+mn-ea"/>
                <a:cs typeface="+mn-cs"/>
              </a:rPr>
              <a:t>допол</a:t>
            </a:r>
            <a:r>
              <a:rPr lang="ru-RU" sz="1200" b="0" i="0" kern="1200" dirty="0">
                <a:solidFill>
                  <a:schemeClr val="tx1"/>
                </a:solidFill>
                <a:effectLst/>
                <a:latin typeface="+mn-lt"/>
                <a:ea typeface="+mn-ea"/>
                <a:cs typeface="+mn-cs"/>
              </a:rPr>
              <a:t>. оборудования для проведения анализов по лекарственной чувствительности для Ошской областной межрегиональной референс-лаборатории. Оставлено со снижением до </a:t>
            </a:r>
            <a:r>
              <a:rPr lang="en-US" sz="1200" b="0" i="0" kern="1200" dirty="0">
                <a:solidFill>
                  <a:schemeClr val="tx1"/>
                </a:solidFill>
                <a:effectLst/>
                <a:latin typeface="+mn-lt"/>
                <a:ea typeface="+mn-ea"/>
                <a:cs typeface="+mn-cs"/>
              </a:rPr>
              <a:t>$</a:t>
            </a:r>
            <a:r>
              <a:rPr lang="ru-RU" sz="1200" b="0" i="0" kern="1200" dirty="0">
                <a:solidFill>
                  <a:schemeClr val="tx1"/>
                </a:solidFill>
                <a:effectLst/>
                <a:latin typeface="+mn-lt"/>
                <a:ea typeface="+mn-ea"/>
                <a:cs typeface="+mn-cs"/>
              </a:rPr>
              <a:t>675.000</a:t>
            </a:r>
            <a:endParaRPr lang="ru-RU" dirty="0"/>
          </a:p>
        </p:txBody>
      </p:sp>
      <p:sp>
        <p:nvSpPr>
          <p:cNvPr id="4" name="Номер слайда 3"/>
          <p:cNvSpPr>
            <a:spLocks noGrp="1"/>
          </p:cNvSpPr>
          <p:nvPr>
            <p:ph type="sldNum" sz="quarter" idx="5"/>
          </p:nvPr>
        </p:nvSpPr>
        <p:spPr/>
        <p:txBody>
          <a:bodyPr/>
          <a:lstStyle/>
          <a:p>
            <a:fld id="{BD7C34C6-F94E-457F-90DD-296523690FB1}" type="slidenum">
              <a:rPr lang="ru-RU" smtClean="0"/>
              <a:t>13</a:t>
            </a:fld>
            <a:endParaRPr lang="ru-RU"/>
          </a:p>
        </p:txBody>
      </p:sp>
    </p:spTree>
    <p:extLst>
      <p:ext uri="{BB962C8B-B14F-4D97-AF65-F5344CB8AC3E}">
        <p14:creationId xmlns:p14="http://schemas.microsoft.com/office/powerpoint/2010/main" val="26978626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BD7C34C6-F94E-457F-90DD-296523690FB1}" type="slidenum">
              <a:rPr lang="ru-RU" smtClean="0"/>
              <a:t>14</a:t>
            </a:fld>
            <a:endParaRPr lang="ru-RU"/>
          </a:p>
        </p:txBody>
      </p:sp>
    </p:spTree>
    <p:extLst>
      <p:ext uri="{BB962C8B-B14F-4D97-AF65-F5344CB8AC3E}">
        <p14:creationId xmlns:p14="http://schemas.microsoft.com/office/powerpoint/2010/main" val="36188279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0" i="0" kern="1200" dirty="0">
                <a:solidFill>
                  <a:schemeClr val="tx1"/>
                </a:solidFill>
                <a:effectLst/>
                <a:latin typeface="+mn-lt"/>
                <a:ea typeface="+mn-ea"/>
                <a:cs typeface="+mn-cs"/>
              </a:rPr>
              <a:t>Переходим к конкретным мероприятиям Модуля 1. Здесь заложены средства на усиление выявления ТБ через НПО и ПМСП с использованием Искусственного Интеллекта (</a:t>
            </a:r>
            <a:r>
              <a:rPr lang="ru-RU" sz="1200" b="0" i="0" kern="1200" dirty="0" err="1">
                <a:solidFill>
                  <a:schemeClr val="tx1"/>
                </a:solidFill>
                <a:effectLst/>
                <a:latin typeface="+mn-lt"/>
                <a:ea typeface="+mn-ea"/>
                <a:cs typeface="+mn-cs"/>
              </a:rPr>
              <a:t>qXR</a:t>
            </a:r>
            <a:r>
              <a:rPr lang="ru-RU" sz="1200" b="0" i="0" kern="1200" dirty="0">
                <a:solidFill>
                  <a:schemeClr val="tx1"/>
                </a:solidFill>
                <a:effectLst/>
                <a:latin typeface="+mn-lt"/>
                <a:ea typeface="+mn-ea"/>
                <a:cs typeface="+mn-cs"/>
              </a:rPr>
              <a:t>). Предусмотрено внедрение новых методов диагностики (</a:t>
            </a:r>
            <a:r>
              <a:rPr lang="ru-RU" sz="1200" b="0" i="0" kern="1200" dirty="0" err="1">
                <a:solidFill>
                  <a:schemeClr val="tx1"/>
                </a:solidFill>
                <a:effectLst/>
                <a:latin typeface="+mn-lt"/>
                <a:ea typeface="+mn-ea"/>
                <a:cs typeface="+mn-cs"/>
              </a:rPr>
              <a:t>MiniDoc</a:t>
            </a:r>
            <a:r>
              <a:rPr lang="ru-RU" sz="1200" b="0" i="0" kern="1200" dirty="0">
                <a:solidFill>
                  <a:schemeClr val="tx1"/>
                </a:solidFill>
                <a:effectLst/>
                <a:latin typeface="+mn-lt"/>
                <a:ea typeface="+mn-ea"/>
                <a:cs typeface="+mn-cs"/>
              </a:rPr>
              <a:t>, True-</a:t>
            </a:r>
            <a:r>
              <a:rPr lang="ru-RU" sz="1200" b="0" i="0" kern="1200" dirty="0" err="1">
                <a:solidFill>
                  <a:schemeClr val="tx1"/>
                </a:solidFill>
                <a:effectLst/>
                <a:latin typeface="+mn-lt"/>
                <a:ea typeface="+mn-ea"/>
                <a:cs typeface="+mn-cs"/>
              </a:rPr>
              <a:t>Nat</a:t>
            </a:r>
            <a:r>
              <a:rPr lang="ru-RU" sz="1200" b="0" i="0" kern="1200" dirty="0">
                <a:solidFill>
                  <a:schemeClr val="tx1"/>
                </a:solidFill>
                <a:effectLst/>
                <a:latin typeface="+mn-lt"/>
                <a:ea typeface="+mn-ea"/>
                <a:cs typeface="+mn-cs"/>
              </a:rPr>
              <a:t>) и закупка тест-систем для определения лекарственной чувствительности к препаратам первого и второго ряда.</a:t>
            </a:r>
          </a:p>
          <a:p>
            <a:endParaRPr lang="ru-RU" sz="1200" b="0" i="0" kern="1200" dirty="0">
              <a:solidFill>
                <a:schemeClr val="tx1"/>
              </a:solidFill>
              <a:effectLst/>
              <a:latin typeface="+mn-lt"/>
              <a:ea typeface="+mn-ea"/>
              <a:cs typeface="+mn-cs"/>
            </a:endParaRPr>
          </a:p>
          <a:p>
            <a:r>
              <a:rPr lang="ru-RU" sz="1200" b="0" i="0" kern="1200" dirty="0">
                <a:solidFill>
                  <a:schemeClr val="tx1"/>
                </a:solidFill>
                <a:effectLst/>
                <a:latin typeface="+mn-lt"/>
                <a:ea typeface="+mn-ea"/>
                <a:cs typeface="+mn-cs"/>
              </a:rPr>
              <a:t>Опыт совместной работы ПМСП с НЦФ и ДСН с Октября 2025 по Май 2026 г., показал возможность усилить работу среди групп риска. За полгода был проведен скрининг 30000 чел с возможностью дальнейшего усиления работ по активному выявлению, работы с контактными и </a:t>
            </a:r>
            <a:r>
              <a:rPr lang="en-US" sz="1200" b="0" i="0" kern="1200" dirty="0">
                <a:solidFill>
                  <a:schemeClr val="tx1"/>
                </a:solidFill>
                <a:effectLst/>
                <a:latin typeface="+mn-lt"/>
                <a:ea typeface="+mn-ea"/>
                <a:cs typeface="+mn-cs"/>
              </a:rPr>
              <a:t>LTFU</a:t>
            </a:r>
            <a:r>
              <a:rPr lang="ru-RU" sz="1200" b="0" i="0" kern="1200" dirty="0">
                <a:solidFill>
                  <a:schemeClr val="tx1"/>
                </a:solidFill>
                <a:effectLst/>
                <a:latin typeface="+mn-lt"/>
                <a:ea typeface="+mn-ea"/>
                <a:cs typeface="+mn-cs"/>
              </a:rPr>
              <a:t>.</a:t>
            </a:r>
            <a:endParaRPr lang="ru-RU" dirty="0"/>
          </a:p>
        </p:txBody>
      </p:sp>
      <p:sp>
        <p:nvSpPr>
          <p:cNvPr id="4" name="Номер слайда 3"/>
          <p:cNvSpPr>
            <a:spLocks noGrp="1"/>
          </p:cNvSpPr>
          <p:nvPr>
            <p:ph type="sldNum" sz="quarter" idx="5"/>
          </p:nvPr>
        </p:nvSpPr>
        <p:spPr/>
        <p:txBody>
          <a:bodyPr/>
          <a:lstStyle/>
          <a:p>
            <a:fld id="{BD7C34C6-F94E-457F-90DD-296523690FB1}" type="slidenum">
              <a:rPr lang="ru-RU" smtClean="0"/>
              <a:t>17</a:t>
            </a:fld>
            <a:endParaRPr lang="ru-RU"/>
          </a:p>
        </p:txBody>
      </p:sp>
    </p:spTree>
    <p:extLst>
      <p:ext uri="{BB962C8B-B14F-4D97-AF65-F5344CB8AC3E}">
        <p14:creationId xmlns:p14="http://schemas.microsoft.com/office/powerpoint/2010/main" val="33838911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BD7C34C6-F94E-457F-90DD-296523690FB1}" type="slidenum">
              <a:rPr lang="ru-RU" smtClean="0"/>
              <a:t>18</a:t>
            </a:fld>
            <a:endParaRPr lang="ru-RU"/>
          </a:p>
        </p:txBody>
      </p:sp>
    </p:spTree>
    <p:extLst>
      <p:ext uri="{BB962C8B-B14F-4D97-AF65-F5344CB8AC3E}">
        <p14:creationId xmlns:p14="http://schemas.microsoft.com/office/powerpoint/2010/main" val="38858535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0" i="0" kern="1200" dirty="0">
                <a:solidFill>
                  <a:schemeClr val="tx1"/>
                </a:solidFill>
                <a:effectLst/>
                <a:latin typeface="+mn-lt"/>
                <a:ea typeface="+mn-ea"/>
                <a:cs typeface="+mn-cs"/>
              </a:rPr>
              <a:t>Основной упор в лечении делается на укороченные пероральные схемы (</a:t>
            </a:r>
            <a:r>
              <a:rPr lang="ru-RU" sz="1200" b="0" i="0" kern="1200" dirty="0" err="1">
                <a:solidFill>
                  <a:schemeClr val="tx1"/>
                </a:solidFill>
                <a:effectLst/>
                <a:latin typeface="+mn-lt"/>
                <a:ea typeface="+mn-ea"/>
                <a:cs typeface="+mn-cs"/>
              </a:rPr>
              <a:t>BPaL</a:t>
            </a:r>
            <a:r>
              <a:rPr lang="ru-RU" sz="1200" b="0" i="0" kern="1200" dirty="0">
                <a:solidFill>
                  <a:schemeClr val="tx1"/>
                </a:solidFill>
                <a:effectLst/>
                <a:latin typeface="+mn-lt"/>
                <a:ea typeface="+mn-ea"/>
                <a:cs typeface="+mn-cs"/>
              </a:rPr>
              <a:t>/</a:t>
            </a:r>
            <a:r>
              <a:rPr lang="ru-RU" sz="1200" b="0" i="0" kern="1200" dirty="0" err="1">
                <a:solidFill>
                  <a:schemeClr val="tx1"/>
                </a:solidFill>
                <a:effectLst/>
                <a:latin typeface="+mn-lt"/>
                <a:ea typeface="+mn-ea"/>
                <a:cs typeface="+mn-cs"/>
              </a:rPr>
              <a:t>BPaLM</a:t>
            </a:r>
            <a:r>
              <a:rPr lang="ru-RU" sz="1200" b="0" i="0" kern="1200" dirty="0">
                <a:solidFill>
                  <a:schemeClr val="tx1"/>
                </a:solidFill>
                <a:effectLst/>
                <a:latin typeface="+mn-lt"/>
                <a:ea typeface="+mn-ea"/>
                <a:cs typeface="+mn-cs"/>
              </a:rPr>
              <a:t>). В бюджет включены закупки детских дозировок и создание буфера на 2030 год. Также через ГСЗ поддерживается социальное сопровождение пациентов, видео-контролируемое лечение и работа центров временного пребывания.</a:t>
            </a:r>
            <a:endParaRPr lang="ru-RU" dirty="0"/>
          </a:p>
        </p:txBody>
      </p:sp>
      <p:sp>
        <p:nvSpPr>
          <p:cNvPr id="4" name="Номер слайда 3"/>
          <p:cNvSpPr>
            <a:spLocks noGrp="1"/>
          </p:cNvSpPr>
          <p:nvPr>
            <p:ph type="sldNum" sz="quarter" idx="5"/>
          </p:nvPr>
        </p:nvSpPr>
        <p:spPr/>
        <p:txBody>
          <a:bodyPr/>
          <a:lstStyle/>
          <a:p>
            <a:fld id="{BD7C34C6-F94E-457F-90DD-296523690FB1}" type="slidenum">
              <a:rPr lang="ru-RU" smtClean="0"/>
              <a:t>20</a:t>
            </a:fld>
            <a:endParaRPr lang="ru-RU"/>
          </a:p>
        </p:txBody>
      </p:sp>
    </p:spTree>
    <p:extLst>
      <p:ext uri="{BB962C8B-B14F-4D97-AF65-F5344CB8AC3E}">
        <p14:creationId xmlns:p14="http://schemas.microsoft.com/office/powerpoint/2010/main" val="20534184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0" i="0" kern="1200" dirty="0">
                <a:solidFill>
                  <a:schemeClr val="tx1"/>
                </a:solidFill>
                <a:effectLst/>
                <a:latin typeface="+mn-lt"/>
                <a:ea typeface="+mn-ea"/>
                <a:cs typeface="+mn-cs"/>
              </a:rPr>
              <a:t>В рамках второго модуля мы обеспечиваем профилактическим лечением лиц из очагов контакта и планируем провести оценку готовности страны к внедрению новой ТБ-вакцины.</a:t>
            </a:r>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r>
              <a:rPr lang="ru-RU" sz="1200" b="0" i="0" kern="1200" dirty="0">
                <a:solidFill>
                  <a:schemeClr val="tx1"/>
                </a:solidFill>
                <a:effectLst/>
                <a:latin typeface="+mn-lt"/>
                <a:ea typeface="+mn-ea"/>
                <a:cs typeface="+mn-cs"/>
              </a:rPr>
              <a:t>Этот блок посвящен контролю качества (BOK) и повышению потенциала лабораторной службы, включая дооснащение Ошской межрегиональной лаборатории.</a:t>
            </a:r>
            <a:endParaRPr lang="ru-RU" dirty="0"/>
          </a:p>
        </p:txBody>
      </p:sp>
      <p:sp>
        <p:nvSpPr>
          <p:cNvPr id="4" name="Номер слайда 3"/>
          <p:cNvSpPr>
            <a:spLocks noGrp="1"/>
          </p:cNvSpPr>
          <p:nvPr>
            <p:ph type="sldNum" sz="quarter" idx="5"/>
          </p:nvPr>
        </p:nvSpPr>
        <p:spPr/>
        <p:txBody>
          <a:bodyPr/>
          <a:lstStyle/>
          <a:p>
            <a:fld id="{BD7C34C6-F94E-457F-90DD-296523690FB1}" type="slidenum">
              <a:rPr lang="ru-RU" smtClean="0"/>
              <a:t>22</a:t>
            </a:fld>
            <a:endParaRPr lang="ru-RU"/>
          </a:p>
        </p:txBody>
      </p:sp>
    </p:spTree>
    <p:extLst>
      <p:ext uri="{BB962C8B-B14F-4D97-AF65-F5344CB8AC3E}">
        <p14:creationId xmlns:p14="http://schemas.microsoft.com/office/powerpoint/2010/main" val="23662862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0" i="0" kern="1200" dirty="0">
                <a:solidFill>
                  <a:schemeClr val="tx1"/>
                </a:solidFill>
                <a:effectLst/>
                <a:latin typeface="+mn-lt"/>
                <a:ea typeface="+mn-ea"/>
                <a:cs typeface="+mn-cs"/>
              </a:rPr>
              <a:t>Подводя итог: бюджет ТБ-компонента на три года составляет 11 768 383 доллара, плюс 861 тысяча долларов в рамках PAAR. Благодарю за внимание, готов обсудить детали!</a:t>
            </a:r>
            <a:endParaRPr lang="ru-RU" dirty="0"/>
          </a:p>
        </p:txBody>
      </p:sp>
      <p:sp>
        <p:nvSpPr>
          <p:cNvPr id="4" name="Номер слайда 3"/>
          <p:cNvSpPr>
            <a:spLocks noGrp="1"/>
          </p:cNvSpPr>
          <p:nvPr>
            <p:ph type="sldNum" sz="quarter" idx="5"/>
          </p:nvPr>
        </p:nvSpPr>
        <p:spPr/>
        <p:txBody>
          <a:bodyPr/>
          <a:lstStyle/>
          <a:p>
            <a:fld id="{BD7C34C6-F94E-457F-90DD-296523690FB1}" type="slidenum">
              <a:rPr lang="ru-RU" smtClean="0"/>
              <a:t>26</a:t>
            </a:fld>
            <a:endParaRPr lang="ru-RU"/>
          </a:p>
        </p:txBody>
      </p:sp>
    </p:spTree>
    <p:extLst>
      <p:ext uri="{BB962C8B-B14F-4D97-AF65-F5344CB8AC3E}">
        <p14:creationId xmlns:p14="http://schemas.microsoft.com/office/powerpoint/2010/main" val="27583131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0" i="0" kern="1200" dirty="0">
                <a:solidFill>
                  <a:schemeClr val="tx1"/>
                </a:solidFill>
                <a:effectLst/>
                <a:latin typeface="+mn-lt"/>
                <a:ea typeface="+mn-ea"/>
                <a:cs typeface="+mn-cs"/>
              </a:rPr>
              <a:t>Здравствуйте, уважаемые участники! Позвольте представить презентацию по наработкам рабочей группы по ТБ для дальнейшего обсуждения подготовки заявки на восьмой цикл гранта Глобального фонда (ГЦ8) на 2027–2029 годы. Ключевым вызовом этого периода является снижение объема финансирования на 22% — с почти 28 миллионов до 21,8 миллионов долларов. Кроме того, отсутствует каталитическое финансирование, а ГФ требует от государства увеличить внутреннее финансирование на ВИЧ и ТБ на 8% (это примерно 126 млн сом в год). Также важная новость: в качестве Основного реципиента номинировано Министерство здравоохранения, которое сейчас проходит оценку.</a:t>
            </a:r>
          </a:p>
          <a:p>
            <a:r>
              <a:rPr lang="ru-RU" sz="1200" b="0" i="0" kern="1200" dirty="0">
                <a:solidFill>
                  <a:schemeClr val="tx1"/>
                </a:solidFill>
                <a:effectLst/>
                <a:latin typeface="+mn-lt"/>
                <a:ea typeface="+mn-ea"/>
                <a:cs typeface="+mn-cs"/>
              </a:rPr>
              <a:t>Мы подаем заявку во «второе окно» — крайний срок 27 июля. График очень плотный: до начала июня мы должны финализировать приоритеты, в середине июня провести Страновой диалог, а к 1 июля закончить все обсуждения, чтобы оставить время на техническое редактирование и перевод</a:t>
            </a:r>
            <a:endParaRPr lang="ru-RU" dirty="0"/>
          </a:p>
        </p:txBody>
      </p:sp>
      <p:sp>
        <p:nvSpPr>
          <p:cNvPr id="4" name="Номер слайда 3"/>
          <p:cNvSpPr>
            <a:spLocks noGrp="1"/>
          </p:cNvSpPr>
          <p:nvPr>
            <p:ph type="sldNum" sz="quarter" idx="5"/>
          </p:nvPr>
        </p:nvSpPr>
        <p:spPr/>
        <p:txBody>
          <a:bodyPr/>
          <a:lstStyle/>
          <a:p>
            <a:fld id="{BD7C34C6-F94E-457F-90DD-296523690FB1}" type="slidenum">
              <a:rPr lang="ru-RU" smtClean="0"/>
              <a:t>2</a:t>
            </a:fld>
            <a:endParaRPr lang="ru-RU"/>
          </a:p>
        </p:txBody>
      </p:sp>
    </p:spTree>
    <p:extLst>
      <p:ext uri="{BB962C8B-B14F-4D97-AF65-F5344CB8AC3E}">
        <p14:creationId xmlns:p14="http://schemas.microsoft.com/office/powerpoint/2010/main" val="1587610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0" i="0" kern="1200" dirty="0">
                <a:solidFill>
                  <a:schemeClr val="tx1"/>
                </a:solidFill>
                <a:effectLst/>
                <a:latin typeface="+mn-lt"/>
                <a:ea typeface="+mn-ea"/>
                <a:cs typeface="+mn-cs"/>
              </a:rPr>
              <a:t>На данном слайде схематично представлена структура нашей заявки по методологии Глобального фонда. Весь компонент (ТБ и RSSH) разбивается на цели и задачи, которые реализуются через конкретные Модули, Интервенции и детальные Активности.</a:t>
            </a:r>
            <a:endParaRPr lang="ru-RU" dirty="0"/>
          </a:p>
        </p:txBody>
      </p:sp>
      <p:sp>
        <p:nvSpPr>
          <p:cNvPr id="4" name="Номер слайда 3"/>
          <p:cNvSpPr>
            <a:spLocks noGrp="1"/>
          </p:cNvSpPr>
          <p:nvPr>
            <p:ph type="sldNum" sz="quarter" idx="5"/>
          </p:nvPr>
        </p:nvSpPr>
        <p:spPr/>
        <p:txBody>
          <a:bodyPr/>
          <a:lstStyle/>
          <a:p>
            <a:fld id="{BD7C34C6-F94E-457F-90DD-296523690FB1}" type="slidenum">
              <a:rPr lang="ru-RU" smtClean="0"/>
              <a:t>3</a:t>
            </a:fld>
            <a:endParaRPr lang="ru-RU"/>
          </a:p>
        </p:txBody>
      </p:sp>
    </p:spTree>
    <p:extLst>
      <p:ext uri="{BB962C8B-B14F-4D97-AF65-F5344CB8AC3E}">
        <p14:creationId xmlns:p14="http://schemas.microsoft.com/office/powerpoint/2010/main" val="14014900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0" i="0" kern="1200" dirty="0">
                <a:solidFill>
                  <a:schemeClr val="tx1"/>
                </a:solidFill>
                <a:effectLst/>
                <a:latin typeface="+mn-lt"/>
                <a:ea typeface="+mn-ea"/>
                <a:cs typeface="+mn-cs"/>
              </a:rPr>
              <a:t>Перейдем к показателям. По индикатору TBDT-1 мы планируем рост выявления новых случаев ТБ с 3946 в 2025 году до 5200 к 2029-му. Обратите внимание, что индикатор вырос с последних обсуждений 17-18 июня 2026. Изменения произошли согласно рекомендациям ГФ. Мы также намерены удерживать охват экспресс-тестами WRD на уровне 95%.</a:t>
            </a:r>
            <a:r>
              <a:rPr lang="en-US" sz="1200" b="0" i="0" kern="1200" dirty="0">
                <a:solidFill>
                  <a:schemeClr val="tx1"/>
                </a:solidFill>
                <a:effectLst/>
                <a:latin typeface="+mn-lt"/>
                <a:ea typeface="+mn-ea"/>
                <a:cs typeface="+mn-cs"/>
              </a:rPr>
              <a:t> </a:t>
            </a:r>
            <a:endParaRPr lang="ru-RU" sz="1200" b="0" i="0" kern="1200" dirty="0">
              <a:solidFill>
                <a:schemeClr val="tx1"/>
              </a:solidFill>
              <a:effectLst/>
              <a:latin typeface="+mn-lt"/>
              <a:ea typeface="+mn-ea"/>
              <a:cs typeface="+mn-cs"/>
            </a:endParaRPr>
          </a:p>
          <a:p>
            <a:endParaRPr lang="ru-RU"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0" i="0" kern="1200" dirty="0">
                <a:solidFill>
                  <a:schemeClr val="tx1"/>
                </a:solidFill>
                <a:effectLst/>
                <a:latin typeface="+mn-lt"/>
                <a:ea typeface="+mn-ea"/>
                <a:cs typeface="+mn-cs"/>
              </a:rPr>
              <a:t>Дополнительные ключевые комментарии от страновой команды ГФ – убрать </a:t>
            </a:r>
            <a:r>
              <a:rPr lang="en-US" sz="1200" b="0" i="0" kern="1200" dirty="0">
                <a:solidFill>
                  <a:schemeClr val="tx1"/>
                </a:solidFill>
                <a:effectLst/>
                <a:latin typeface="+mn-lt"/>
                <a:ea typeface="+mn-ea"/>
                <a:cs typeface="+mn-cs"/>
              </a:rPr>
              <a:t>TBDT-4 </a:t>
            </a:r>
            <a:r>
              <a:rPr lang="ru-RU" sz="1200" b="0" i="0" kern="1200" dirty="0">
                <a:solidFill>
                  <a:schemeClr val="tx1"/>
                </a:solidFill>
                <a:effectLst/>
                <a:latin typeface="+mn-lt"/>
                <a:ea typeface="+mn-ea"/>
                <a:cs typeface="+mn-cs"/>
              </a:rPr>
              <a:t>и </a:t>
            </a:r>
            <a:r>
              <a:rPr lang="en-US" sz="1200" b="0" i="0" kern="1200" dirty="0">
                <a:solidFill>
                  <a:schemeClr val="tx1"/>
                </a:solidFill>
                <a:effectLst/>
                <a:latin typeface="+mn-lt"/>
                <a:ea typeface="+mn-ea"/>
                <a:cs typeface="+mn-cs"/>
              </a:rPr>
              <a:t>TBDT-5</a:t>
            </a:r>
            <a:r>
              <a:rPr lang="ru-RU" sz="1200" b="0" i="0" kern="1200" dirty="0">
                <a:solidFill>
                  <a:schemeClr val="tx1"/>
                </a:solidFill>
                <a:effectLst/>
                <a:latin typeface="+mn-lt"/>
                <a:ea typeface="+mn-ea"/>
                <a:cs typeface="+mn-cs"/>
              </a:rPr>
              <a:t> с заменой на индикатор </a:t>
            </a:r>
            <a:r>
              <a:rPr lang="en-US" sz="1200" b="0" i="0" kern="1200" dirty="0">
                <a:solidFill>
                  <a:schemeClr val="tx1"/>
                </a:solidFill>
                <a:effectLst/>
                <a:latin typeface="+mn-lt"/>
                <a:ea typeface="+mn-ea"/>
                <a:cs typeface="+mn-cs"/>
              </a:rPr>
              <a:t>DRTB-3: </a:t>
            </a:r>
            <a:r>
              <a:rPr lang="ru-RU" sz="1200" b="0" i="0" u="none" strike="noStrike" dirty="0">
                <a:solidFill>
                  <a:srgbClr val="00B050"/>
                </a:solidFill>
                <a:effectLst/>
                <a:latin typeface="+mn-lt"/>
              </a:rPr>
              <a:t>Доля лиц с лабораторно подтвержденным РР-ТБ, о которых поступило уведомление и которым назначена соответствующая схема лечения второго ряда.</a:t>
            </a:r>
          </a:p>
          <a:p>
            <a:pPr marL="0" marR="0" lvl="0" indent="0" algn="l" defTabSz="914400" rtl="0" eaLnBrk="1" fontAlgn="auto" latinLnBrk="0" hangingPunct="1">
              <a:lnSpc>
                <a:spcPct val="100000"/>
              </a:lnSpc>
              <a:spcBef>
                <a:spcPts val="0"/>
              </a:spcBef>
              <a:spcAft>
                <a:spcPts val="0"/>
              </a:spcAft>
              <a:buClrTx/>
              <a:buSzTx/>
              <a:buFontTx/>
              <a:buNone/>
              <a:tabLst/>
              <a:defRPr/>
            </a:pPr>
            <a:endParaRPr lang="ru-RU"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0" i="0" kern="1200" dirty="0">
                <a:solidFill>
                  <a:schemeClr val="tx1"/>
                </a:solidFill>
                <a:effectLst/>
                <a:latin typeface="+mn-lt"/>
                <a:ea typeface="+mn-ea"/>
                <a:cs typeface="+mn-cs"/>
              </a:rPr>
              <a:t>Важным показателем является доля бактериологического подтверждения легочного ТБ — мы стремимся довести её до 80% к концу гранта. По уведомлениям о случаях лекарственно-устойчивого ТБ (РР-ТБ) целевой показатель к 2028 году составит 850 человек (возможно еще выше – но препараты будут уже точно из </a:t>
            </a:r>
            <a:r>
              <a:rPr lang="ru-RU" sz="1200" b="0" i="0" kern="1200" dirty="0" err="1">
                <a:solidFill>
                  <a:schemeClr val="tx1"/>
                </a:solidFill>
                <a:effectLst/>
                <a:latin typeface="+mn-lt"/>
                <a:ea typeface="+mn-ea"/>
                <a:cs typeface="+mn-cs"/>
              </a:rPr>
              <a:t>госубюджета</a:t>
            </a:r>
            <a:r>
              <a:rPr lang="ru-RU" sz="1200" b="0" i="0" kern="1200" dirty="0">
                <a:solidFill>
                  <a:schemeClr val="tx1"/>
                </a:solidFill>
                <a:effectLst/>
                <a:latin typeface="+mn-lt"/>
                <a:ea typeface="+mn-ea"/>
                <a:cs typeface="+mn-cs"/>
              </a:rPr>
              <a:t>).</a:t>
            </a:r>
            <a:endParaRPr lang="ru-RU" sz="1200" b="0" i="0" u="none" strike="noStrike" dirty="0">
              <a:solidFill>
                <a:srgbClr val="00B050"/>
              </a:solidFill>
              <a:effectLst/>
              <a:latin typeface="+mn-lt"/>
            </a:endParaRPr>
          </a:p>
          <a:p>
            <a:endParaRPr lang="ru-RU" dirty="0"/>
          </a:p>
        </p:txBody>
      </p:sp>
      <p:sp>
        <p:nvSpPr>
          <p:cNvPr id="4" name="Номер слайда 3"/>
          <p:cNvSpPr>
            <a:spLocks noGrp="1"/>
          </p:cNvSpPr>
          <p:nvPr>
            <p:ph type="sldNum" sz="quarter" idx="5"/>
          </p:nvPr>
        </p:nvSpPr>
        <p:spPr/>
        <p:txBody>
          <a:bodyPr/>
          <a:lstStyle/>
          <a:p>
            <a:fld id="{BD7C34C6-F94E-457F-90DD-296523690FB1}" type="slidenum">
              <a:rPr lang="ru-RU" smtClean="0"/>
              <a:t>4</a:t>
            </a:fld>
            <a:endParaRPr lang="ru-RU"/>
          </a:p>
        </p:txBody>
      </p:sp>
    </p:spTree>
    <p:extLst>
      <p:ext uri="{BB962C8B-B14F-4D97-AF65-F5344CB8AC3E}">
        <p14:creationId xmlns:p14="http://schemas.microsoft.com/office/powerpoint/2010/main" val="2600645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0" i="0" kern="1200" dirty="0">
                <a:solidFill>
                  <a:schemeClr val="tx1"/>
                </a:solidFill>
                <a:effectLst/>
                <a:latin typeface="+mn-lt"/>
                <a:ea typeface="+mn-ea"/>
                <a:cs typeface="+mn-cs"/>
              </a:rPr>
              <a:t>Мы ставим амбициозную цель по успешности лечения РР-ТБ (DRTB-9) — 85%. Профилактическое лечение должно охватить до 2000 человек к 2029 году. Наша заявка структурирована по 5 модулям: от диагностики и профилактики до управления лабораториями и интеграции в систему здравоохранения.</a:t>
            </a:r>
            <a:endParaRPr lang="ru-RU" dirty="0"/>
          </a:p>
        </p:txBody>
      </p:sp>
      <p:sp>
        <p:nvSpPr>
          <p:cNvPr id="4" name="Номер слайда 3"/>
          <p:cNvSpPr>
            <a:spLocks noGrp="1"/>
          </p:cNvSpPr>
          <p:nvPr>
            <p:ph type="sldNum" sz="quarter" idx="5"/>
          </p:nvPr>
        </p:nvSpPr>
        <p:spPr/>
        <p:txBody>
          <a:bodyPr/>
          <a:lstStyle/>
          <a:p>
            <a:fld id="{BD7C34C6-F94E-457F-90DD-296523690FB1}" type="slidenum">
              <a:rPr lang="ru-RU" smtClean="0"/>
              <a:t>5</a:t>
            </a:fld>
            <a:endParaRPr lang="ru-RU"/>
          </a:p>
        </p:txBody>
      </p:sp>
    </p:spTree>
    <p:extLst>
      <p:ext uri="{BB962C8B-B14F-4D97-AF65-F5344CB8AC3E}">
        <p14:creationId xmlns:p14="http://schemas.microsoft.com/office/powerpoint/2010/main" val="25847600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0" i="0" kern="1200" dirty="0">
                <a:solidFill>
                  <a:schemeClr val="tx1"/>
                </a:solidFill>
                <a:effectLst/>
                <a:latin typeface="+mn-lt"/>
                <a:ea typeface="+mn-ea"/>
                <a:cs typeface="+mn-cs"/>
              </a:rPr>
              <a:t>Основные акценты в новой заявке сделаны на: раннем выявлении через активный поиск и систематический скрининг групп риска; обеспечении быстрой диагностики ЛУ-ТБ; и улучшении результатов лечения за счет внедрения новых укороченных пероральных схем (</a:t>
            </a:r>
            <a:r>
              <a:rPr lang="ru-RU" sz="1200" b="0" i="0" kern="1200" dirty="0" err="1">
                <a:solidFill>
                  <a:schemeClr val="tx1"/>
                </a:solidFill>
                <a:effectLst/>
                <a:latin typeface="+mn-lt"/>
                <a:ea typeface="+mn-ea"/>
                <a:cs typeface="+mn-cs"/>
              </a:rPr>
              <a:t>BPaL</a:t>
            </a:r>
            <a:r>
              <a:rPr lang="ru-RU" sz="1200" b="0" i="0" kern="1200" dirty="0">
                <a:solidFill>
                  <a:schemeClr val="tx1"/>
                </a:solidFill>
                <a:effectLst/>
                <a:latin typeface="+mn-lt"/>
                <a:ea typeface="+mn-ea"/>
                <a:cs typeface="+mn-cs"/>
              </a:rPr>
              <a:t>/</a:t>
            </a:r>
            <a:r>
              <a:rPr lang="ru-RU" sz="1200" b="0" i="0" kern="1200" dirty="0" err="1">
                <a:solidFill>
                  <a:schemeClr val="tx1"/>
                </a:solidFill>
                <a:effectLst/>
                <a:latin typeface="+mn-lt"/>
                <a:ea typeface="+mn-ea"/>
                <a:cs typeface="+mn-cs"/>
              </a:rPr>
              <a:t>BPaLM</a:t>
            </a:r>
            <a:r>
              <a:rPr lang="ru-RU" sz="1200" b="0" i="0" kern="1200" dirty="0">
                <a:solidFill>
                  <a:schemeClr val="tx1"/>
                </a:solidFill>
                <a:effectLst/>
                <a:latin typeface="+mn-lt"/>
                <a:ea typeface="+mn-ea"/>
                <a:cs typeface="+mn-cs"/>
              </a:rPr>
              <a:t>).</a:t>
            </a:r>
            <a:endParaRPr lang="ru-RU" dirty="0"/>
          </a:p>
        </p:txBody>
      </p:sp>
      <p:sp>
        <p:nvSpPr>
          <p:cNvPr id="4" name="Номер слайда 3"/>
          <p:cNvSpPr>
            <a:spLocks noGrp="1"/>
          </p:cNvSpPr>
          <p:nvPr>
            <p:ph type="sldNum" sz="quarter" idx="5"/>
          </p:nvPr>
        </p:nvSpPr>
        <p:spPr/>
        <p:txBody>
          <a:bodyPr/>
          <a:lstStyle/>
          <a:p>
            <a:fld id="{BD7C34C6-F94E-457F-90DD-296523690FB1}" type="slidenum">
              <a:rPr lang="ru-RU" smtClean="0"/>
              <a:t>6</a:t>
            </a:fld>
            <a:endParaRPr lang="ru-RU"/>
          </a:p>
        </p:txBody>
      </p:sp>
    </p:spTree>
    <p:extLst>
      <p:ext uri="{BB962C8B-B14F-4D97-AF65-F5344CB8AC3E}">
        <p14:creationId xmlns:p14="http://schemas.microsoft.com/office/powerpoint/2010/main" val="267439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0" i="0" kern="1200" dirty="0">
                <a:solidFill>
                  <a:schemeClr val="tx1"/>
                </a:solidFill>
                <a:effectLst/>
                <a:latin typeface="+mn-lt"/>
                <a:ea typeface="+mn-ea"/>
                <a:cs typeface="+mn-cs"/>
              </a:rPr>
              <a:t>Мы также фокусируемся на поддержке приверженности лечению и минимизации случаев отрыва. Особое внимание уделено государственному социальному заказу (ГСЗ) для обеспечения устойчивости услуг, а также устранению правовых и гендерных барьеров, мешающих доступу к помощи</a:t>
            </a:r>
            <a:endParaRPr lang="ru-RU" dirty="0"/>
          </a:p>
        </p:txBody>
      </p:sp>
      <p:sp>
        <p:nvSpPr>
          <p:cNvPr id="4" name="Номер слайда 3"/>
          <p:cNvSpPr>
            <a:spLocks noGrp="1"/>
          </p:cNvSpPr>
          <p:nvPr>
            <p:ph type="sldNum" sz="quarter" idx="5"/>
          </p:nvPr>
        </p:nvSpPr>
        <p:spPr/>
        <p:txBody>
          <a:bodyPr/>
          <a:lstStyle/>
          <a:p>
            <a:fld id="{BD7C34C6-F94E-457F-90DD-296523690FB1}" type="slidenum">
              <a:rPr lang="ru-RU" smtClean="0"/>
              <a:t>7</a:t>
            </a:fld>
            <a:endParaRPr lang="ru-RU"/>
          </a:p>
        </p:txBody>
      </p:sp>
    </p:spTree>
    <p:extLst>
      <p:ext uri="{BB962C8B-B14F-4D97-AF65-F5344CB8AC3E}">
        <p14:creationId xmlns:p14="http://schemas.microsoft.com/office/powerpoint/2010/main" val="19790631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0" i="0" kern="1200" dirty="0">
                <a:solidFill>
                  <a:schemeClr val="tx1"/>
                </a:solidFill>
                <a:effectLst/>
                <a:latin typeface="+mn-lt"/>
                <a:ea typeface="+mn-ea"/>
                <a:cs typeface="+mn-cs"/>
              </a:rPr>
              <a:t>Общий бюджет ТБ-компонента составляет около 11,7 млн долларов. Половина средств идет на закупки (лекарства и оборудование), 21% — на укрепление систем здравоохранения (RSSH). Эксперт Михаил Волик рекомендует пересмотреть индикаторы DRTB и TBDT, чтобы они максимально соответствовали стандартам ВОЗ, и обязательно отразить данные за 2025 год.</a:t>
            </a:r>
            <a:endParaRPr lang="ru-RU" dirty="0"/>
          </a:p>
        </p:txBody>
      </p:sp>
      <p:sp>
        <p:nvSpPr>
          <p:cNvPr id="4" name="Номер слайда 3"/>
          <p:cNvSpPr>
            <a:spLocks noGrp="1"/>
          </p:cNvSpPr>
          <p:nvPr>
            <p:ph type="sldNum" sz="quarter" idx="5"/>
          </p:nvPr>
        </p:nvSpPr>
        <p:spPr/>
        <p:txBody>
          <a:bodyPr/>
          <a:lstStyle/>
          <a:p>
            <a:fld id="{BD7C34C6-F94E-457F-90DD-296523690FB1}" type="slidenum">
              <a:rPr lang="ru-RU" smtClean="0"/>
              <a:t>8</a:t>
            </a:fld>
            <a:endParaRPr lang="ru-RU"/>
          </a:p>
        </p:txBody>
      </p:sp>
    </p:spTree>
    <p:extLst>
      <p:ext uri="{BB962C8B-B14F-4D97-AF65-F5344CB8AC3E}">
        <p14:creationId xmlns:p14="http://schemas.microsoft.com/office/powerpoint/2010/main" val="1422858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0" i="0" kern="1200" dirty="0">
                <a:solidFill>
                  <a:schemeClr val="tx1"/>
                </a:solidFill>
                <a:effectLst/>
                <a:latin typeface="+mn-lt"/>
                <a:ea typeface="+mn-ea"/>
                <a:cs typeface="+mn-cs"/>
              </a:rPr>
              <a:t>Общий бюджет ТБ-компонента составляет около 11,7 млн долларов. Половина средств идет на закупки (лекарства и оборудование), 21% — на укрепление систем здравоохранения (RSSH). Эксперт Михаил Волик рекомендует пересмотреть индикаторы DRTB и TBDT, чтобы они максимально соответствовали стандартам ВОЗ, и обязательно отразить данные за 2025 год.</a:t>
            </a:r>
            <a:endParaRPr lang="ru-RU" dirty="0"/>
          </a:p>
        </p:txBody>
      </p:sp>
      <p:sp>
        <p:nvSpPr>
          <p:cNvPr id="4" name="Номер слайда 3"/>
          <p:cNvSpPr>
            <a:spLocks noGrp="1"/>
          </p:cNvSpPr>
          <p:nvPr>
            <p:ph type="sldNum" sz="quarter" idx="5"/>
          </p:nvPr>
        </p:nvSpPr>
        <p:spPr/>
        <p:txBody>
          <a:bodyPr/>
          <a:lstStyle/>
          <a:p>
            <a:fld id="{BD7C34C6-F94E-457F-90DD-296523690FB1}" type="slidenum">
              <a:rPr lang="ru-RU" smtClean="0"/>
              <a:t>9</a:t>
            </a:fld>
            <a:endParaRPr lang="ru-RU"/>
          </a:p>
        </p:txBody>
      </p:sp>
    </p:spTree>
    <p:extLst>
      <p:ext uri="{BB962C8B-B14F-4D97-AF65-F5344CB8AC3E}">
        <p14:creationId xmlns:p14="http://schemas.microsoft.com/office/powerpoint/2010/main" val="5325083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0715E7-C17D-514E-3E38-5CBDA4615E3A}"/>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FF477CF3-3CDD-B9FB-6F79-7F43751C31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450083B9-BD21-A459-CB45-8EF7FC63ABC5}"/>
              </a:ext>
            </a:extLst>
          </p:cNvPr>
          <p:cNvSpPr>
            <a:spLocks noGrp="1"/>
          </p:cNvSpPr>
          <p:nvPr>
            <p:ph type="dt" sz="half" idx="10"/>
          </p:nvPr>
        </p:nvSpPr>
        <p:spPr/>
        <p:txBody>
          <a:bodyPr/>
          <a:lstStyle/>
          <a:p>
            <a:fld id="{DDDF66CF-D180-4B9B-ADF9-D7541A98DA5C}" type="datetimeFigureOut">
              <a:rPr lang="ru-RU" smtClean="0"/>
              <a:t>25.06.2026</a:t>
            </a:fld>
            <a:endParaRPr lang="ru-RU"/>
          </a:p>
        </p:txBody>
      </p:sp>
      <p:sp>
        <p:nvSpPr>
          <p:cNvPr id="5" name="Нижний колонтитул 4">
            <a:extLst>
              <a:ext uri="{FF2B5EF4-FFF2-40B4-BE49-F238E27FC236}">
                <a16:creationId xmlns:a16="http://schemas.microsoft.com/office/drawing/2014/main" id="{828E9E0B-E100-ABDA-A5CF-9E64B9800DC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820814B-691F-FCB0-FD36-69FD3F72D900}"/>
              </a:ext>
            </a:extLst>
          </p:cNvPr>
          <p:cNvSpPr>
            <a:spLocks noGrp="1"/>
          </p:cNvSpPr>
          <p:nvPr>
            <p:ph type="sldNum" sz="quarter" idx="12"/>
          </p:nvPr>
        </p:nvSpPr>
        <p:spPr/>
        <p:txBody>
          <a:bodyPr/>
          <a:lstStyle/>
          <a:p>
            <a:fld id="{5154029F-C900-4800-BB16-5F26C02C4FAF}" type="slidenum">
              <a:rPr lang="ru-RU" smtClean="0"/>
              <a:t>‹#›</a:t>
            </a:fld>
            <a:endParaRPr lang="ru-RU"/>
          </a:p>
        </p:txBody>
      </p:sp>
    </p:spTree>
    <p:extLst>
      <p:ext uri="{BB962C8B-B14F-4D97-AF65-F5344CB8AC3E}">
        <p14:creationId xmlns:p14="http://schemas.microsoft.com/office/powerpoint/2010/main" val="1459801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34A528-885B-BF0C-0001-3356168C0E98}"/>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A8487EE8-22D0-4959-EA40-58975B6065AA}"/>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0950D439-CF86-6B20-8E82-9EF0083D4965}"/>
              </a:ext>
            </a:extLst>
          </p:cNvPr>
          <p:cNvSpPr>
            <a:spLocks noGrp="1"/>
          </p:cNvSpPr>
          <p:nvPr>
            <p:ph type="dt" sz="half" idx="10"/>
          </p:nvPr>
        </p:nvSpPr>
        <p:spPr/>
        <p:txBody>
          <a:bodyPr/>
          <a:lstStyle/>
          <a:p>
            <a:fld id="{DDDF66CF-D180-4B9B-ADF9-D7541A98DA5C}" type="datetimeFigureOut">
              <a:rPr lang="ru-RU" smtClean="0"/>
              <a:t>25.06.2026</a:t>
            </a:fld>
            <a:endParaRPr lang="ru-RU"/>
          </a:p>
        </p:txBody>
      </p:sp>
      <p:sp>
        <p:nvSpPr>
          <p:cNvPr id="5" name="Нижний колонтитул 4">
            <a:extLst>
              <a:ext uri="{FF2B5EF4-FFF2-40B4-BE49-F238E27FC236}">
                <a16:creationId xmlns:a16="http://schemas.microsoft.com/office/drawing/2014/main" id="{4A11FD3C-9BA1-955E-C7B6-8E33CE723D8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30C320A-558D-CD6F-2E4E-69FF8AF97A68}"/>
              </a:ext>
            </a:extLst>
          </p:cNvPr>
          <p:cNvSpPr>
            <a:spLocks noGrp="1"/>
          </p:cNvSpPr>
          <p:nvPr>
            <p:ph type="sldNum" sz="quarter" idx="12"/>
          </p:nvPr>
        </p:nvSpPr>
        <p:spPr/>
        <p:txBody>
          <a:bodyPr/>
          <a:lstStyle/>
          <a:p>
            <a:fld id="{5154029F-C900-4800-BB16-5F26C02C4FAF}" type="slidenum">
              <a:rPr lang="ru-RU" smtClean="0"/>
              <a:t>‹#›</a:t>
            </a:fld>
            <a:endParaRPr lang="ru-RU"/>
          </a:p>
        </p:txBody>
      </p:sp>
    </p:spTree>
    <p:extLst>
      <p:ext uri="{BB962C8B-B14F-4D97-AF65-F5344CB8AC3E}">
        <p14:creationId xmlns:p14="http://schemas.microsoft.com/office/powerpoint/2010/main" val="408914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9FB3DA1B-84B2-2F69-FCD1-44F7D9C0C9F0}"/>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24874792-A1A9-ACB6-303B-C37FBEF30B48}"/>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C21FAB1-10E1-D306-A43E-7280A9847162}"/>
              </a:ext>
            </a:extLst>
          </p:cNvPr>
          <p:cNvSpPr>
            <a:spLocks noGrp="1"/>
          </p:cNvSpPr>
          <p:nvPr>
            <p:ph type="dt" sz="half" idx="10"/>
          </p:nvPr>
        </p:nvSpPr>
        <p:spPr/>
        <p:txBody>
          <a:bodyPr/>
          <a:lstStyle/>
          <a:p>
            <a:fld id="{DDDF66CF-D180-4B9B-ADF9-D7541A98DA5C}" type="datetimeFigureOut">
              <a:rPr lang="ru-RU" smtClean="0"/>
              <a:t>25.06.2026</a:t>
            </a:fld>
            <a:endParaRPr lang="ru-RU"/>
          </a:p>
        </p:txBody>
      </p:sp>
      <p:sp>
        <p:nvSpPr>
          <p:cNvPr id="5" name="Нижний колонтитул 4">
            <a:extLst>
              <a:ext uri="{FF2B5EF4-FFF2-40B4-BE49-F238E27FC236}">
                <a16:creationId xmlns:a16="http://schemas.microsoft.com/office/drawing/2014/main" id="{0C7488B6-3A4B-5381-A854-C5D8C8040BA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7EA2CF2-EE8E-A1BB-6429-6128115110DD}"/>
              </a:ext>
            </a:extLst>
          </p:cNvPr>
          <p:cNvSpPr>
            <a:spLocks noGrp="1"/>
          </p:cNvSpPr>
          <p:nvPr>
            <p:ph type="sldNum" sz="quarter" idx="12"/>
          </p:nvPr>
        </p:nvSpPr>
        <p:spPr/>
        <p:txBody>
          <a:bodyPr/>
          <a:lstStyle/>
          <a:p>
            <a:fld id="{5154029F-C900-4800-BB16-5F26C02C4FAF}" type="slidenum">
              <a:rPr lang="ru-RU" smtClean="0"/>
              <a:t>‹#›</a:t>
            </a:fld>
            <a:endParaRPr lang="ru-RU"/>
          </a:p>
        </p:txBody>
      </p:sp>
    </p:spTree>
    <p:extLst>
      <p:ext uri="{BB962C8B-B14F-4D97-AF65-F5344CB8AC3E}">
        <p14:creationId xmlns:p14="http://schemas.microsoft.com/office/powerpoint/2010/main" val="2933003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5B8BCF-7862-7210-00C8-3CA0EDF50B2C}"/>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FE75A8B8-F553-3031-CCAD-90DB96B9B7D5}"/>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CD6AEF4-36B8-3724-74B5-598F612A8294}"/>
              </a:ext>
            </a:extLst>
          </p:cNvPr>
          <p:cNvSpPr>
            <a:spLocks noGrp="1"/>
          </p:cNvSpPr>
          <p:nvPr>
            <p:ph type="dt" sz="half" idx="10"/>
          </p:nvPr>
        </p:nvSpPr>
        <p:spPr/>
        <p:txBody>
          <a:bodyPr/>
          <a:lstStyle/>
          <a:p>
            <a:fld id="{DDDF66CF-D180-4B9B-ADF9-D7541A98DA5C}" type="datetimeFigureOut">
              <a:rPr lang="ru-RU" smtClean="0"/>
              <a:t>25.06.2026</a:t>
            </a:fld>
            <a:endParaRPr lang="ru-RU"/>
          </a:p>
        </p:txBody>
      </p:sp>
      <p:sp>
        <p:nvSpPr>
          <p:cNvPr id="5" name="Нижний колонтитул 4">
            <a:extLst>
              <a:ext uri="{FF2B5EF4-FFF2-40B4-BE49-F238E27FC236}">
                <a16:creationId xmlns:a16="http://schemas.microsoft.com/office/drawing/2014/main" id="{9210CCCC-6C4C-733D-F612-7DC9FC819EC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4F61895C-5165-DD0C-4D7B-43790E7E313C}"/>
              </a:ext>
            </a:extLst>
          </p:cNvPr>
          <p:cNvSpPr>
            <a:spLocks noGrp="1"/>
          </p:cNvSpPr>
          <p:nvPr>
            <p:ph type="sldNum" sz="quarter" idx="12"/>
          </p:nvPr>
        </p:nvSpPr>
        <p:spPr/>
        <p:txBody>
          <a:bodyPr/>
          <a:lstStyle/>
          <a:p>
            <a:fld id="{5154029F-C900-4800-BB16-5F26C02C4FAF}" type="slidenum">
              <a:rPr lang="ru-RU" smtClean="0"/>
              <a:t>‹#›</a:t>
            </a:fld>
            <a:endParaRPr lang="ru-RU"/>
          </a:p>
        </p:txBody>
      </p:sp>
    </p:spTree>
    <p:extLst>
      <p:ext uri="{BB962C8B-B14F-4D97-AF65-F5344CB8AC3E}">
        <p14:creationId xmlns:p14="http://schemas.microsoft.com/office/powerpoint/2010/main" val="3621382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71286C-D478-0FB6-0649-521511D663D6}"/>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3F0AA69F-BBA0-3BA3-0346-E4A84A324C8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64C07972-B118-C2D9-2EE8-6746D12A6931}"/>
              </a:ext>
            </a:extLst>
          </p:cNvPr>
          <p:cNvSpPr>
            <a:spLocks noGrp="1"/>
          </p:cNvSpPr>
          <p:nvPr>
            <p:ph type="dt" sz="half" idx="10"/>
          </p:nvPr>
        </p:nvSpPr>
        <p:spPr/>
        <p:txBody>
          <a:bodyPr/>
          <a:lstStyle/>
          <a:p>
            <a:fld id="{DDDF66CF-D180-4B9B-ADF9-D7541A98DA5C}" type="datetimeFigureOut">
              <a:rPr lang="ru-RU" smtClean="0"/>
              <a:t>25.06.2026</a:t>
            </a:fld>
            <a:endParaRPr lang="ru-RU"/>
          </a:p>
        </p:txBody>
      </p:sp>
      <p:sp>
        <p:nvSpPr>
          <p:cNvPr id="5" name="Нижний колонтитул 4">
            <a:extLst>
              <a:ext uri="{FF2B5EF4-FFF2-40B4-BE49-F238E27FC236}">
                <a16:creationId xmlns:a16="http://schemas.microsoft.com/office/drawing/2014/main" id="{033FBDAF-9F62-A431-75EA-6C238706DF3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48DCE166-79FC-6AE9-DABC-BA5FFA230A07}"/>
              </a:ext>
            </a:extLst>
          </p:cNvPr>
          <p:cNvSpPr>
            <a:spLocks noGrp="1"/>
          </p:cNvSpPr>
          <p:nvPr>
            <p:ph type="sldNum" sz="quarter" idx="12"/>
          </p:nvPr>
        </p:nvSpPr>
        <p:spPr/>
        <p:txBody>
          <a:bodyPr/>
          <a:lstStyle/>
          <a:p>
            <a:fld id="{5154029F-C900-4800-BB16-5F26C02C4FAF}" type="slidenum">
              <a:rPr lang="ru-RU" smtClean="0"/>
              <a:t>‹#›</a:t>
            </a:fld>
            <a:endParaRPr lang="ru-RU"/>
          </a:p>
        </p:txBody>
      </p:sp>
    </p:spTree>
    <p:extLst>
      <p:ext uri="{BB962C8B-B14F-4D97-AF65-F5344CB8AC3E}">
        <p14:creationId xmlns:p14="http://schemas.microsoft.com/office/powerpoint/2010/main" val="927009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3F8402-EB57-199C-FC6D-E4326E97226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F484F4C8-0C34-79FF-1335-49D17AEA19EB}"/>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707D9F74-6FF4-2CEB-C76F-5255986D3D3F}"/>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5F5CE1FA-E0AD-7F2C-95A3-E74B69ACCA05}"/>
              </a:ext>
            </a:extLst>
          </p:cNvPr>
          <p:cNvSpPr>
            <a:spLocks noGrp="1"/>
          </p:cNvSpPr>
          <p:nvPr>
            <p:ph type="dt" sz="half" idx="10"/>
          </p:nvPr>
        </p:nvSpPr>
        <p:spPr/>
        <p:txBody>
          <a:bodyPr/>
          <a:lstStyle/>
          <a:p>
            <a:fld id="{DDDF66CF-D180-4B9B-ADF9-D7541A98DA5C}" type="datetimeFigureOut">
              <a:rPr lang="ru-RU" smtClean="0"/>
              <a:t>25.06.2026</a:t>
            </a:fld>
            <a:endParaRPr lang="ru-RU"/>
          </a:p>
        </p:txBody>
      </p:sp>
      <p:sp>
        <p:nvSpPr>
          <p:cNvPr id="6" name="Нижний колонтитул 5">
            <a:extLst>
              <a:ext uri="{FF2B5EF4-FFF2-40B4-BE49-F238E27FC236}">
                <a16:creationId xmlns:a16="http://schemas.microsoft.com/office/drawing/2014/main" id="{A0580C04-CB55-376B-8327-6E560F5F3ACF}"/>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C61A48A1-7058-1FD4-DBB3-E83B0CCF0077}"/>
              </a:ext>
            </a:extLst>
          </p:cNvPr>
          <p:cNvSpPr>
            <a:spLocks noGrp="1"/>
          </p:cNvSpPr>
          <p:nvPr>
            <p:ph type="sldNum" sz="quarter" idx="12"/>
          </p:nvPr>
        </p:nvSpPr>
        <p:spPr/>
        <p:txBody>
          <a:bodyPr/>
          <a:lstStyle/>
          <a:p>
            <a:fld id="{5154029F-C900-4800-BB16-5F26C02C4FAF}" type="slidenum">
              <a:rPr lang="ru-RU" smtClean="0"/>
              <a:t>‹#›</a:t>
            </a:fld>
            <a:endParaRPr lang="ru-RU"/>
          </a:p>
        </p:txBody>
      </p:sp>
    </p:spTree>
    <p:extLst>
      <p:ext uri="{BB962C8B-B14F-4D97-AF65-F5344CB8AC3E}">
        <p14:creationId xmlns:p14="http://schemas.microsoft.com/office/powerpoint/2010/main" val="2418831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9A8A41-AB0C-4DD2-5C89-A4E428AA666F}"/>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680E6F45-955F-A70E-2760-75B22EB4C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8795F7BE-C736-752A-121C-5D46AD82C8C1}"/>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9A6D2E51-B514-47B9-0D89-5270EA06EF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BB86A392-798E-D779-6F36-AB9A449419F9}"/>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3260514E-C2EF-DCC8-2C68-D449DBC29A8F}"/>
              </a:ext>
            </a:extLst>
          </p:cNvPr>
          <p:cNvSpPr>
            <a:spLocks noGrp="1"/>
          </p:cNvSpPr>
          <p:nvPr>
            <p:ph type="dt" sz="half" idx="10"/>
          </p:nvPr>
        </p:nvSpPr>
        <p:spPr/>
        <p:txBody>
          <a:bodyPr/>
          <a:lstStyle/>
          <a:p>
            <a:fld id="{DDDF66CF-D180-4B9B-ADF9-D7541A98DA5C}" type="datetimeFigureOut">
              <a:rPr lang="ru-RU" smtClean="0"/>
              <a:t>25.06.2026</a:t>
            </a:fld>
            <a:endParaRPr lang="ru-RU"/>
          </a:p>
        </p:txBody>
      </p:sp>
      <p:sp>
        <p:nvSpPr>
          <p:cNvPr id="8" name="Нижний колонтитул 7">
            <a:extLst>
              <a:ext uri="{FF2B5EF4-FFF2-40B4-BE49-F238E27FC236}">
                <a16:creationId xmlns:a16="http://schemas.microsoft.com/office/drawing/2014/main" id="{1F341D77-0E8F-B8FD-5166-5EAE580778E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A293A70C-ED69-F607-AA2A-18A90F0FF6DA}"/>
              </a:ext>
            </a:extLst>
          </p:cNvPr>
          <p:cNvSpPr>
            <a:spLocks noGrp="1"/>
          </p:cNvSpPr>
          <p:nvPr>
            <p:ph type="sldNum" sz="quarter" idx="12"/>
          </p:nvPr>
        </p:nvSpPr>
        <p:spPr/>
        <p:txBody>
          <a:bodyPr/>
          <a:lstStyle/>
          <a:p>
            <a:fld id="{5154029F-C900-4800-BB16-5F26C02C4FAF}" type="slidenum">
              <a:rPr lang="ru-RU" smtClean="0"/>
              <a:t>‹#›</a:t>
            </a:fld>
            <a:endParaRPr lang="ru-RU"/>
          </a:p>
        </p:txBody>
      </p:sp>
    </p:spTree>
    <p:extLst>
      <p:ext uri="{BB962C8B-B14F-4D97-AF65-F5344CB8AC3E}">
        <p14:creationId xmlns:p14="http://schemas.microsoft.com/office/powerpoint/2010/main" val="2614705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59452F-C91B-AF24-09B1-C9656EC5CE59}"/>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94831D5F-7755-BD81-A334-64F95CC6C177}"/>
              </a:ext>
            </a:extLst>
          </p:cNvPr>
          <p:cNvSpPr>
            <a:spLocks noGrp="1"/>
          </p:cNvSpPr>
          <p:nvPr>
            <p:ph type="dt" sz="half" idx="10"/>
          </p:nvPr>
        </p:nvSpPr>
        <p:spPr/>
        <p:txBody>
          <a:bodyPr/>
          <a:lstStyle/>
          <a:p>
            <a:fld id="{DDDF66CF-D180-4B9B-ADF9-D7541A98DA5C}" type="datetimeFigureOut">
              <a:rPr lang="ru-RU" smtClean="0"/>
              <a:t>25.06.2026</a:t>
            </a:fld>
            <a:endParaRPr lang="ru-RU"/>
          </a:p>
        </p:txBody>
      </p:sp>
      <p:sp>
        <p:nvSpPr>
          <p:cNvPr id="4" name="Нижний колонтитул 3">
            <a:extLst>
              <a:ext uri="{FF2B5EF4-FFF2-40B4-BE49-F238E27FC236}">
                <a16:creationId xmlns:a16="http://schemas.microsoft.com/office/drawing/2014/main" id="{F4526E75-885B-F419-2525-520B3E1B09C0}"/>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DDC95D22-1C1E-B243-35D7-E6239FF60FD1}"/>
              </a:ext>
            </a:extLst>
          </p:cNvPr>
          <p:cNvSpPr>
            <a:spLocks noGrp="1"/>
          </p:cNvSpPr>
          <p:nvPr>
            <p:ph type="sldNum" sz="quarter" idx="12"/>
          </p:nvPr>
        </p:nvSpPr>
        <p:spPr/>
        <p:txBody>
          <a:bodyPr/>
          <a:lstStyle/>
          <a:p>
            <a:fld id="{5154029F-C900-4800-BB16-5F26C02C4FAF}" type="slidenum">
              <a:rPr lang="ru-RU" smtClean="0"/>
              <a:t>‹#›</a:t>
            </a:fld>
            <a:endParaRPr lang="ru-RU"/>
          </a:p>
        </p:txBody>
      </p:sp>
    </p:spTree>
    <p:extLst>
      <p:ext uri="{BB962C8B-B14F-4D97-AF65-F5344CB8AC3E}">
        <p14:creationId xmlns:p14="http://schemas.microsoft.com/office/powerpoint/2010/main" val="2893638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9A8394A5-5A2D-BD11-9276-7D9E75CA1C9C}"/>
              </a:ext>
            </a:extLst>
          </p:cNvPr>
          <p:cNvSpPr>
            <a:spLocks noGrp="1"/>
          </p:cNvSpPr>
          <p:nvPr>
            <p:ph type="dt" sz="half" idx="10"/>
          </p:nvPr>
        </p:nvSpPr>
        <p:spPr/>
        <p:txBody>
          <a:bodyPr/>
          <a:lstStyle/>
          <a:p>
            <a:fld id="{DDDF66CF-D180-4B9B-ADF9-D7541A98DA5C}" type="datetimeFigureOut">
              <a:rPr lang="ru-RU" smtClean="0"/>
              <a:t>25.06.2026</a:t>
            </a:fld>
            <a:endParaRPr lang="ru-RU"/>
          </a:p>
        </p:txBody>
      </p:sp>
      <p:sp>
        <p:nvSpPr>
          <p:cNvPr id="3" name="Нижний колонтитул 2">
            <a:extLst>
              <a:ext uri="{FF2B5EF4-FFF2-40B4-BE49-F238E27FC236}">
                <a16:creationId xmlns:a16="http://schemas.microsoft.com/office/drawing/2014/main" id="{C470AFB0-6E6B-5CB3-53DC-A26500AF6250}"/>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C149F557-14B6-F6BE-53BE-95A1C3D1FC01}"/>
              </a:ext>
            </a:extLst>
          </p:cNvPr>
          <p:cNvSpPr>
            <a:spLocks noGrp="1"/>
          </p:cNvSpPr>
          <p:nvPr>
            <p:ph type="sldNum" sz="quarter" idx="12"/>
          </p:nvPr>
        </p:nvSpPr>
        <p:spPr/>
        <p:txBody>
          <a:bodyPr/>
          <a:lstStyle/>
          <a:p>
            <a:fld id="{5154029F-C900-4800-BB16-5F26C02C4FAF}" type="slidenum">
              <a:rPr lang="ru-RU" smtClean="0"/>
              <a:t>‹#›</a:t>
            </a:fld>
            <a:endParaRPr lang="ru-RU"/>
          </a:p>
        </p:txBody>
      </p:sp>
    </p:spTree>
    <p:extLst>
      <p:ext uri="{BB962C8B-B14F-4D97-AF65-F5344CB8AC3E}">
        <p14:creationId xmlns:p14="http://schemas.microsoft.com/office/powerpoint/2010/main" val="2657589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E5265C-22C9-B176-38AC-3C10068B1B1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80EA6F29-F832-4EEF-3662-4810C20A35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692A8ADB-725A-D92D-552F-E5D232E55F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C79AFAFF-E7E2-B198-A890-0C12DCD7ACDA}"/>
              </a:ext>
            </a:extLst>
          </p:cNvPr>
          <p:cNvSpPr>
            <a:spLocks noGrp="1"/>
          </p:cNvSpPr>
          <p:nvPr>
            <p:ph type="dt" sz="half" idx="10"/>
          </p:nvPr>
        </p:nvSpPr>
        <p:spPr/>
        <p:txBody>
          <a:bodyPr/>
          <a:lstStyle/>
          <a:p>
            <a:fld id="{DDDF66CF-D180-4B9B-ADF9-D7541A98DA5C}" type="datetimeFigureOut">
              <a:rPr lang="ru-RU" smtClean="0"/>
              <a:t>25.06.2026</a:t>
            </a:fld>
            <a:endParaRPr lang="ru-RU"/>
          </a:p>
        </p:txBody>
      </p:sp>
      <p:sp>
        <p:nvSpPr>
          <p:cNvPr id="6" name="Нижний колонтитул 5">
            <a:extLst>
              <a:ext uri="{FF2B5EF4-FFF2-40B4-BE49-F238E27FC236}">
                <a16:creationId xmlns:a16="http://schemas.microsoft.com/office/drawing/2014/main" id="{3402DD3E-2B18-F279-DAA3-B83E1972986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3782DBC3-390F-9807-8F03-52E0542295EA}"/>
              </a:ext>
            </a:extLst>
          </p:cNvPr>
          <p:cNvSpPr>
            <a:spLocks noGrp="1"/>
          </p:cNvSpPr>
          <p:nvPr>
            <p:ph type="sldNum" sz="quarter" idx="12"/>
          </p:nvPr>
        </p:nvSpPr>
        <p:spPr/>
        <p:txBody>
          <a:bodyPr/>
          <a:lstStyle/>
          <a:p>
            <a:fld id="{5154029F-C900-4800-BB16-5F26C02C4FAF}" type="slidenum">
              <a:rPr lang="ru-RU" smtClean="0"/>
              <a:t>‹#›</a:t>
            </a:fld>
            <a:endParaRPr lang="ru-RU"/>
          </a:p>
        </p:txBody>
      </p:sp>
    </p:spTree>
    <p:extLst>
      <p:ext uri="{BB962C8B-B14F-4D97-AF65-F5344CB8AC3E}">
        <p14:creationId xmlns:p14="http://schemas.microsoft.com/office/powerpoint/2010/main" val="3891742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0651AD-E3D7-206E-6DAB-5228C0004EF1}"/>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4FA967BB-4555-9898-2A6C-D980DA9BBD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93E62D93-E19A-4BAD-E0DC-670EDBA4B6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D03A6EDB-B201-F336-6DB9-D14306179CB0}"/>
              </a:ext>
            </a:extLst>
          </p:cNvPr>
          <p:cNvSpPr>
            <a:spLocks noGrp="1"/>
          </p:cNvSpPr>
          <p:nvPr>
            <p:ph type="dt" sz="half" idx="10"/>
          </p:nvPr>
        </p:nvSpPr>
        <p:spPr/>
        <p:txBody>
          <a:bodyPr/>
          <a:lstStyle/>
          <a:p>
            <a:fld id="{DDDF66CF-D180-4B9B-ADF9-D7541A98DA5C}" type="datetimeFigureOut">
              <a:rPr lang="ru-RU" smtClean="0"/>
              <a:t>25.06.2026</a:t>
            </a:fld>
            <a:endParaRPr lang="ru-RU"/>
          </a:p>
        </p:txBody>
      </p:sp>
      <p:sp>
        <p:nvSpPr>
          <p:cNvPr id="6" name="Нижний колонтитул 5">
            <a:extLst>
              <a:ext uri="{FF2B5EF4-FFF2-40B4-BE49-F238E27FC236}">
                <a16:creationId xmlns:a16="http://schemas.microsoft.com/office/drawing/2014/main" id="{1E03A9B9-EFC2-31B4-5994-F921F45DEA1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DDE4E059-51BE-C502-B0EE-6DE249AEABBF}"/>
              </a:ext>
            </a:extLst>
          </p:cNvPr>
          <p:cNvSpPr>
            <a:spLocks noGrp="1"/>
          </p:cNvSpPr>
          <p:nvPr>
            <p:ph type="sldNum" sz="quarter" idx="12"/>
          </p:nvPr>
        </p:nvSpPr>
        <p:spPr/>
        <p:txBody>
          <a:bodyPr/>
          <a:lstStyle/>
          <a:p>
            <a:fld id="{5154029F-C900-4800-BB16-5F26C02C4FAF}" type="slidenum">
              <a:rPr lang="ru-RU" smtClean="0"/>
              <a:t>‹#›</a:t>
            </a:fld>
            <a:endParaRPr lang="ru-RU"/>
          </a:p>
        </p:txBody>
      </p:sp>
    </p:spTree>
    <p:extLst>
      <p:ext uri="{BB962C8B-B14F-4D97-AF65-F5344CB8AC3E}">
        <p14:creationId xmlns:p14="http://schemas.microsoft.com/office/powerpoint/2010/main" val="3039866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51381E-856E-2FA1-DE4B-64FA77A91E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5AF4B141-D2DB-FF97-7FB9-3815DC70A2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DF74C40-844D-80E3-EE03-9B00D14820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DDF66CF-D180-4B9B-ADF9-D7541A98DA5C}" type="datetimeFigureOut">
              <a:rPr lang="ru-RU" smtClean="0"/>
              <a:t>25.06.2026</a:t>
            </a:fld>
            <a:endParaRPr lang="ru-RU"/>
          </a:p>
        </p:txBody>
      </p:sp>
      <p:sp>
        <p:nvSpPr>
          <p:cNvPr id="5" name="Нижний колонтитул 4">
            <a:extLst>
              <a:ext uri="{FF2B5EF4-FFF2-40B4-BE49-F238E27FC236}">
                <a16:creationId xmlns:a16="http://schemas.microsoft.com/office/drawing/2014/main" id="{02C2DBF5-71E2-68AB-518C-1DBD336A43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ru-RU"/>
          </a:p>
        </p:txBody>
      </p:sp>
      <p:sp>
        <p:nvSpPr>
          <p:cNvPr id="6" name="Номер слайда 5">
            <a:extLst>
              <a:ext uri="{FF2B5EF4-FFF2-40B4-BE49-F238E27FC236}">
                <a16:creationId xmlns:a16="http://schemas.microsoft.com/office/drawing/2014/main" id="{15B9B09C-5EB9-5378-DDCD-D26DFBAAB0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154029F-C900-4800-BB16-5F26C02C4FAF}" type="slidenum">
              <a:rPr lang="ru-RU" smtClean="0"/>
              <a:t>‹#›</a:t>
            </a:fld>
            <a:endParaRPr lang="ru-RU"/>
          </a:p>
        </p:txBody>
      </p:sp>
    </p:spTree>
    <p:extLst>
      <p:ext uri="{BB962C8B-B14F-4D97-AF65-F5344CB8AC3E}">
        <p14:creationId xmlns:p14="http://schemas.microsoft.com/office/powerpoint/2010/main" val="2020414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B132DCB-F056-52CE-8C38-F7B33059C9BA}"/>
              </a:ext>
            </a:extLst>
          </p:cNvPr>
          <p:cNvSpPr>
            <a:spLocks noGrp="1"/>
          </p:cNvSpPr>
          <p:nvPr>
            <p:ph type="ctrTitle"/>
          </p:nvPr>
        </p:nvSpPr>
        <p:spPr/>
        <p:txBody>
          <a:bodyPr/>
          <a:lstStyle/>
          <a:p>
            <a:r>
              <a:rPr lang="ru-RU" dirty="0"/>
              <a:t>Презентация по подготовке заявки на ГЦ8</a:t>
            </a:r>
          </a:p>
        </p:txBody>
      </p:sp>
      <p:sp>
        <p:nvSpPr>
          <p:cNvPr id="3" name="Подзаголовок 2">
            <a:extLst>
              <a:ext uri="{FF2B5EF4-FFF2-40B4-BE49-F238E27FC236}">
                <a16:creationId xmlns:a16="http://schemas.microsoft.com/office/drawing/2014/main" id="{2EE7FE4A-4A28-AE06-1168-26168445C21E}"/>
              </a:ext>
            </a:extLst>
          </p:cNvPr>
          <p:cNvSpPr>
            <a:spLocks noGrp="1"/>
          </p:cNvSpPr>
          <p:nvPr>
            <p:ph type="subTitle" idx="1"/>
          </p:nvPr>
        </p:nvSpPr>
        <p:spPr/>
        <p:txBody>
          <a:bodyPr/>
          <a:lstStyle/>
          <a:p>
            <a:r>
              <a:rPr lang="en-US" dirty="0"/>
              <a:t>2</a:t>
            </a:r>
            <a:r>
              <a:rPr lang="ru-RU" dirty="0"/>
              <a:t>5 июня 2026 г</a:t>
            </a:r>
          </a:p>
        </p:txBody>
      </p:sp>
    </p:spTree>
    <p:extLst>
      <p:ext uri="{BB962C8B-B14F-4D97-AF65-F5344CB8AC3E}">
        <p14:creationId xmlns:p14="http://schemas.microsoft.com/office/powerpoint/2010/main" val="6666235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DA24B8-9681-B89D-67FC-9E1FA61C2572}"/>
              </a:ext>
            </a:extLst>
          </p:cNvPr>
          <p:cNvSpPr>
            <a:spLocks noGrp="1"/>
          </p:cNvSpPr>
          <p:nvPr>
            <p:ph type="title"/>
          </p:nvPr>
        </p:nvSpPr>
        <p:spPr/>
        <p:txBody>
          <a:bodyPr>
            <a:normAutofit fontScale="90000"/>
          </a:bodyPr>
          <a:lstStyle/>
          <a:p>
            <a:r>
              <a:rPr lang="ru-RU" dirty="0"/>
              <a:t>Лекарственное обеспечение и государственное софинансирование (17 июня)</a:t>
            </a:r>
          </a:p>
        </p:txBody>
      </p:sp>
      <p:sp>
        <p:nvSpPr>
          <p:cNvPr id="3" name="Объект 2">
            <a:extLst>
              <a:ext uri="{FF2B5EF4-FFF2-40B4-BE49-F238E27FC236}">
                <a16:creationId xmlns:a16="http://schemas.microsoft.com/office/drawing/2014/main" id="{4845A892-F9DC-C774-F1B1-4D909E28849B}"/>
              </a:ext>
            </a:extLst>
          </p:cNvPr>
          <p:cNvSpPr>
            <a:spLocks noGrp="1"/>
          </p:cNvSpPr>
          <p:nvPr>
            <p:ph idx="1"/>
          </p:nvPr>
        </p:nvSpPr>
        <p:spPr/>
        <p:txBody>
          <a:bodyPr>
            <a:normAutofit fontScale="85000" lnSpcReduction="20000"/>
          </a:bodyPr>
          <a:lstStyle/>
          <a:p>
            <a:pPr marL="0" indent="0">
              <a:buNone/>
            </a:pPr>
            <a:r>
              <a:rPr lang="ru-RU" dirty="0"/>
              <a:t>Комментарии Михаила Волика и Мээрим (ПРООН):</a:t>
            </a:r>
          </a:p>
          <a:p>
            <a:pPr lvl="0"/>
            <a:r>
              <a:rPr lang="ru-RU" dirty="0"/>
              <a:t>При планировании закупок на 2028–2029 годы необходимо принять решение об исключении закупки препаратов из заявки только при условии наличия официальных государственных гарантий. </a:t>
            </a:r>
          </a:p>
          <a:p>
            <a:pPr lvl="0"/>
            <a:r>
              <a:rPr lang="ru-RU" dirty="0"/>
              <a:t>Требуется официальное подтверждение готовности государства взять на себя закуп лекарственных препаратов. При отсутствии подтверждающих документов закуп лекарственных средств необходимо предусмотреть в заявке Глобального фонда. </a:t>
            </a:r>
          </a:p>
          <a:p>
            <a:pPr lvl="0"/>
            <a:r>
              <a:rPr lang="ru-RU" dirty="0"/>
              <a:t>В заявке необходимо продемонстрировать постепенное снижение доли финансирования Глобального фонда и увеличение доли государственного финансирования. </a:t>
            </a:r>
          </a:p>
          <a:p>
            <a:pPr lvl="0"/>
            <a:r>
              <a:rPr lang="ru-RU" dirty="0"/>
              <a:t>По каждой линии финансирования желательно отразить вклад государства. </a:t>
            </a:r>
          </a:p>
        </p:txBody>
      </p:sp>
    </p:spTree>
    <p:extLst>
      <p:ext uri="{BB962C8B-B14F-4D97-AF65-F5344CB8AC3E}">
        <p14:creationId xmlns:p14="http://schemas.microsoft.com/office/powerpoint/2010/main" val="1666379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A84523-A940-3974-DB27-4A61CFE9F9C5}"/>
              </a:ext>
            </a:extLst>
          </p:cNvPr>
          <p:cNvSpPr>
            <a:spLocks noGrp="1"/>
          </p:cNvSpPr>
          <p:nvPr>
            <p:ph type="title"/>
          </p:nvPr>
        </p:nvSpPr>
        <p:spPr/>
        <p:txBody>
          <a:bodyPr/>
          <a:lstStyle/>
          <a:p>
            <a:r>
              <a:rPr lang="ru-RU" dirty="0"/>
              <a:t>Комментарии от 17 июня</a:t>
            </a:r>
          </a:p>
        </p:txBody>
      </p:sp>
      <p:sp>
        <p:nvSpPr>
          <p:cNvPr id="3" name="Объект 2">
            <a:extLst>
              <a:ext uri="{FF2B5EF4-FFF2-40B4-BE49-F238E27FC236}">
                <a16:creationId xmlns:a16="http://schemas.microsoft.com/office/drawing/2014/main" id="{F0356557-50E1-65A7-C9A3-00630830E7AB}"/>
              </a:ext>
            </a:extLst>
          </p:cNvPr>
          <p:cNvSpPr>
            <a:spLocks noGrp="1"/>
          </p:cNvSpPr>
          <p:nvPr>
            <p:ph idx="1"/>
          </p:nvPr>
        </p:nvSpPr>
        <p:spPr/>
        <p:txBody>
          <a:bodyPr>
            <a:normAutofit fontScale="92500" lnSpcReduction="10000"/>
          </a:bodyPr>
          <a:lstStyle/>
          <a:p>
            <a:pPr marL="0" indent="0">
              <a:buNone/>
            </a:pPr>
            <a:r>
              <a:rPr lang="ru-RU" dirty="0"/>
              <a:t>Комментарии Айбека </a:t>
            </a:r>
            <a:r>
              <a:rPr lang="ru-RU" dirty="0" err="1"/>
              <a:t>Мукамбетова</a:t>
            </a:r>
            <a:r>
              <a:rPr lang="ru-RU" dirty="0"/>
              <a:t>:</a:t>
            </a:r>
          </a:p>
          <a:p>
            <a:pPr lvl="0"/>
            <a:r>
              <a:rPr lang="ru-RU" dirty="0"/>
              <a:t>Тренинги по клиническим руководствам должны включать компонент по снижению стигмы и дискриминации среди медицинских работников. </a:t>
            </a:r>
          </a:p>
          <a:p>
            <a:pPr lvl="0"/>
            <a:r>
              <a:rPr lang="ru-RU" dirty="0"/>
              <a:t>Интервенции, включая мероприятия по преодолению правовых барьеров, выглядят недостаточно связанными как между собой, так и с основными задачами программ по ВИЧ и ТБ.</a:t>
            </a:r>
            <a:endParaRPr lang="en-US" dirty="0"/>
          </a:p>
          <a:p>
            <a:pPr lvl="0"/>
            <a:r>
              <a:rPr lang="ru-RU" dirty="0"/>
              <a:t>Обеспечить интеграцию минимального пакета правозащитных мероприятий во все основные сервисы по ВИЧ и ТБ, включая консультирование по вопросам прав, выявление случаев стигмы и дискриминации</a:t>
            </a:r>
          </a:p>
          <a:p>
            <a:endParaRPr lang="ru-RU" dirty="0"/>
          </a:p>
        </p:txBody>
      </p:sp>
    </p:spTree>
    <p:extLst>
      <p:ext uri="{BB962C8B-B14F-4D97-AF65-F5344CB8AC3E}">
        <p14:creationId xmlns:p14="http://schemas.microsoft.com/office/powerpoint/2010/main" val="2112393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E854FC-80DF-B7E5-DC0C-D75002EDB7B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48E6DC-AE71-A3F5-D684-3CCA78D84B31}"/>
              </a:ext>
            </a:extLst>
          </p:cNvPr>
          <p:cNvSpPr>
            <a:spLocks noGrp="1"/>
          </p:cNvSpPr>
          <p:nvPr>
            <p:ph type="title"/>
          </p:nvPr>
        </p:nvSpPr>
        <p:spPr/>
        <p:txBody>
          <a:bodyPr/>
          <a:lstStyle/>
          <a:p>
            <a:r>
              <a:rPr lang="ru-RU" dirty="0"/>
              <a:t>Комментарии 23 июня 2026 г.</a:t>
            </a:r>
          </a:p>
        </p:txBody>
      </p:sp>
      <p:sp>
        <p:nvSpPr>
          <p:cNvPr id="3" name="Объект 2">
            <a:extLst>
              <a:ext uri="{FF2B5EF4-FFF2-40B4-BE49-F238E27FC236}">
                <a16:creationId xmlns:a16="http://schemas.microsoft.com/office/drawing/2014/main" id="{2E5C37A5-A23C-70AF-1794-17BD2BC2B34D}"/>
              </a:ext>
            </a:extLst>
          </p:cNvPr>
          <p:cNvSpPr>
            <a:spLocks noGrp="1"/>
          </p:cNvSpPr>
          <p:nvPr>
            <p:ph idx="1"/>
          </p:nvPr>
        </p:nvSpPr>
        <p:spPr/>
        <p:txBody>
          <a:bodyPr>
            <a:normAutofit/>
          </a:bodyPr>
          <a:lstStyle/>
          <a:p>
            <a:pPr marL="0" indent="0">
              <a:buNone/>
            </a:pPr>
            <a:r>
              <a:rPr lang="ru-RU" dirty="0"/>
              <a:t>Комментарии Айбара </a:t>
            </a:r>
            <a:r>
              <a:rPr lang="ru-RU" dirty="0" err="1"/>
              <a:t>Султангазиев</a:t>
            </a:r>
            <a:r>
              <a:rPr lang="ru-RU" dirty="0"/>
              <a:t>:</a:t>
            </a:r>
          </a:p>
          <a:p>
            <a:pPr lvl="0"/>
            <a:r>
              <a:rPr lang="ru-RU" dirty="0"/>
              <a:t>Итоговая сумма мероприятий в детализированном бюджете и общей таблиц не совпадает на более чем 200 тыс.$.</a:t>
            </a:r>
          </a:p>
          <a:p>
            <a:pPr lvl="0"/>
            <a:r>
              <a:rPr lang="ru-RU" dirty="0"/>
              <a:t>Закупка автомобилей не поддерживается ГФ- исключить 60000 $.</a:t>
            </a:r>
          </a:p>
          <a:p>
            <a:r>
              <a:rPr lang="ru-RU" dirty="0"/>
              <a:t>На закупку лабораторных тестов, реагентов, расходников предусмотрено 2,029 млн.$. Необходимо перенести то, что можно закупать за счет госбюджета в закупки за государственные средства. (</a:t>
            </a:r>
            <a:r>
              <a:rPr lang="ru-RU" b="1" dirty="0"/>
              <a:t>Необходимо заложить регистрацию </a:t>
            </a:r>
            <a:r>
              <a:rPr lang="ru-RU" b="1" dirty="0" err="1"/>
              <a:t>лабреагентов</a:t>
            </a:r>
            <a:r>
              <a:rPr lang="ru-RU" b="1" dirty="0"/>
              <a:t> (прибл. </a:t>
            </a:r>
            <a:r>
              <a:rPr lang="en-US" b="1" dirty="0"/>
              <a:t>$</a:t>
            </a:r>
            <a:r>
              <a:rPr lang="ru-RU" b="1" dirty="0"/>
              <a:t>90.000)).</a:t>
            </a:r>
            <a:endParaRPr lang="ru-RU" dirty="0"/>
          </a:p>
          <a:p>
            <a:endParaRPr lang="ru-RU" dirty="0"/>
          </a:p>
        </p:txBody>
      </p:sp>
    </p:spTree>
    <p:extLst>
      <p:ext uri="{BB962C8B-B14F-4D97-AF65-F5344CB8AC3E}">
        <p14:creationId xmlns:p14="http://schemas.microsoft.com/office/powerpoint/2010/main" val="2266958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7A5D84-77CA-BD99-41AF-260AF3F10ED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FCB6FA-10F3-8522-7397-F292F06ABFE8}"/>
              </a:ext>
            </a:extLst>
          </p:cNvPr>
          <p:cNvSpPr>
            <a:spLocks noGrp="1"/>
          </p:cNvSpPr>
          <p:nvPr>
            <p:ph type="title"/>
          </p:nvPr>
        </p:nvSpPr>
        <p:spPr/>
        <p:txBody>
          <a:bodyPr/>
          <a:lstStyle/>
          <a:p>
            <a:r>
              <a:rPr lang="ru-RU" dirty="0"/>
              <a:t>Комментарии 23 июня 2026 г.</a:t>
            </a:r>
          </a:p>
        </p:txBody>
      </p:sp>
      <p:sp>
        <p:nvSpPr>
          <p:cNvPr id="3" name="Объект 2">
            <a:extLst>
              <a:ext uri="{FF2B5EF4-FFF2-40B4-BE49-F238E27FC236}">
                <a16:creationId xmlns:a16="http://schemas.microsoft.com/office/drawing/2014/main" id="{80F01844-C6E6-2C07-719F-0B428C280E0A}"/>
              </a:ext>
            </a:extLst>
          </p:cNvPr>
          <p:cNvSpPr>
            <a:spLocks noGrp="1"/>
          </p:cNvSpPr>
          <p:nvPr>
            <p:ph idx="1"/>
          </p:nvPr>
        </p:nvSpPr>
        <p:spPr/>
        <p:txBody>
          <a:bodyPr>
            <a:normAutofit fontScale="92500" lnSpcReduction="20000"/>
          </a:bodyPr>
          <a:lstStyle/>
          <a:p>
            <a:pPr marL="0" indent="0">
              <a:buNone/>
            </a:pPr>
            <a:r>
              <a:rPr lang="ru-RU" dirty="0"/>
              <a:t>Комментарии Айбара </a:t>
            </a:r>
            <a:r>
              <a:rPr lang="ru-RU" dirty="0" err="1"/>
              <a:t>Султангазиев</a:t>
            </a:r>
            <a:r>
              <a:rPr lang="ru-RU" dirty="0"/>
              <a:t>:</a:t>
            </a:r>
          </a:p>
          <a:p>
            <a:pPr lvl="0"/>
            <a:r>
              <a:rPr lang="ru-RU" dirty="0"/>
              <a:t>Закупка ПТП на 2030 год (буфер) отнесен к закупкам за счет </a:t>
            </a:r>
            <a:r>
              <a:rPr lang="ru-RU" dirty="0" err="1"/>
              <a:t>гос.бюджета</a:t>
            </a:r>
            <a:r>
              <a:rPr lang="ru-RU" dirty="0"/>
              <a:t> в размере 602 тыс.$. Высок риск того, что средств может не быть либо препараты не будут зарегистрированы и не будут доступны на рынке страны. Должны быть включены в основной грант. Средства можно высвободить из сокращения лабораторных расходов, управление грантом, затрат на базы данных и так далее.</a:t>
            </a:r>
          </a:p>
          <a:p>
            <a:pPr lvl="0"/>
            <a:r>
              <a:rPr lang="ru-RU" b="1" dirty="0"/>
              <a:t>На Ошскую лабораторию предусмотрено </a:t>
            </a:r>
            <a:r>
              <a:rPr lang="en-US" b="1" dirty="0"/>
              <a:t>7</a:t>
            </a:r>
            <a:r>
              <a:rPr lang="ru-RU" b="1" dirty="0"/>
              <a:t>25 тыс.$, указано что в </a:t>
            </a:r>
            <a:r>
              <a:rPr lang="en-US" b="1" dirty="0"/>
              <a:t>PAAR</a:t>
            </a:r>
            <a:r>
              <a:rPr lang="ru-RU" dirty="0"/>
              <a:t>. Если так то </a:t>
            </a:r>
            <a:r>
              <a:rPr lang="ru-RU" dirty="0" err="1"/>
              <a:t>ок</a:t>
            </a:r>
            <a:r>
              <a:rPr lang="ru-RU" dirty="0"/>
              <a:t>, если в основном гранте, то необоснованная сумма. ПРООН в 2024-2025 гг. уже провел ремонт и обновление оборудования. Система транспортировки из Юга в Бишкек работает (по всей </a:t>
            </a:r>
            <a:r>
              <a:rPr lang="ru-RU" dirty="0" err="1"/>
              <a:t>лаболаторной</a:t>
            </a:r>
            <a:r>
              <a:rPr lang="ru-RU" dirty="0"/>
              <a:t> сети). Не более 2-3% выбраковки в год. </a:t>
            </a:r>
          </a:p>
        </p:txBody>
      </p:sp>
    </p:spTree>
    <p:extLst>
      <p:ext uri="{BB962C8B-B14F-4D97-AF65-F5344CB8AC3E}">
        <p14:creationId xmlns:p14="http://schemas.microsoft.com/office/powerpoint/2010/main" val="3661337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CE35EF-74D0-9435-B4FC-BC27B67D32E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AD328C90-360D-0A8F-BE48-FE0B2EB521DA}"/>
              </a:ext>
            </a:extLst>
          </p:cNvPr>
          <p:cNvSpPr>
            <a:spLocks noGrp="1"/>
          </p:cNvSpPr>
          <p:nvPr>
            <p:ph type="title"/>
          </p:nvPr>
        </p:nvSpPr>
        <p:spPr/>
        <p:txBody>
          <a:bodyPr/>
          <a:lstStyle/>
          <a:p>
            <a:r>
              <a:rPr lang="ru-RU" dirty="0"/>
              <a:t>Комментарии 23 июня 2026 г.</a:t>
            </a:r>
          </a:p>
        </p:txBody>
      </p:sp>
      <p:sp>
        <p:nvSpPr>
          <p:cNvPr id="3" name="Объект 2">
            <a:extLst>
              <a:ext uri="{FF2B5EF4-FFF2-40B4-BE49-F238E27FC236}">
                <a16:creationId xmlns:a16="http://schemas.microsoft.com/office/drawing/2014/main" id="{9DBB7190-D4BB-E309-8FF9-8218F092212C}"/>
              </a:ext>
            </a:extLst>
          </p:cNvPr>
          <p:cNvSpPr>
            <a:spLocks noGrp="1"/>
          </p:cNvSpPr>
          <p:nvPr>
            <p:ph idx="1"/>
          </p:nvPr>
        </p:nvSpPr>
        <p:spPr/>
        <p:txBody>
          <a:bodyPr>
            <a:normAutofit/>
          </a:bodyPr>
          <a:lstStyle/>
          <a:p>
            <a:pPr marL="0" indent="0">
              <a:buNone/>
            </a:pPr>
            <a:r>
              <a:rPr lang="ru-RU" dirty="0"/>
              <a:t>Комментарии Айбара </a:t>
            </a:r>
            <a:r>
              <a:rPr lang="ru-RU" dirty="0" err="1"/>
              <a:t>Султангазиева</a:t>
            </a:r>
            <a:r>
              <a:rPr lang="ru-RU" dirty="0"/>
              <a:t>:</a:t>
            </a:r>
          </a:p>
          <a:p>
            <a:pPr lvl="0"/>
            <a:r>
              <a:rPr lang="ru-RU" dirty="0"/>
              <a:t>На сервисное обслуживание секвенатора предусмотрено – 2,158 </a:t>
            </a:r>
            <a:r>
              <a:rPr lang="ru-RU" dirty="0" err="1"/>
              <a:t>млн.сом</a:t>
            </a:r>
            <a:r>
              <a:rPr lang="ru-RU" dirty="0"/>
              <a:t>. При этом, в рамках активностей гранта ГФ не предусмотрено использования секвенирования. Сумма должна быть исключена и финансироваться из </a:t>
            </a:r>
            <a:r>
              <a:rPr lang="ru-RU" dirty="0" err="1"/>
              <a:t>гос.бюджета</a:t>
            </a:r>
            <a:r>
              <a:rPr lang="ru-RU" dirty="0"/>
              <a:t>. </a:t>
            </a:r>
          </a:p>
          <a:p>
            <a:pPr lvl="0"/>
            <a:r>
              <a:rPr lang="ru-RU" dirty="0"/>
              <a:t>На калибровку платформ </a:t>
            </a:r>
            <a:r>
              <a:rPr lang="ru-RU" dirty="0" err="1"/>
              <a:t>GeneXpert</a:t>
            </a:r>
            <a:r>
              <a:rPr lang="ru-RU" dirty="0"/>
              <a:t> предусмотрено 1,291 </a:t>
            </a:r>
            <a:r>
              <a:rPr lang="ru-RU" dirty="0" err="1"/>
              <a:t>млн.сом</a:t>
            </a:r>
            <a:r>
              <a:rPr lang="ru-RU" dirty="0"/>
              <a:t>. Данное оборудование не нуждается в проведении калибровки на такие суммы. Необходимо исключить либо сократить. Уточнены цены на закуп </a:t>
            </a:r>
            <a:r>
              <a:rPr lang="en-US" dirty="0" err="1"/>
              <a:t>GenExpert</a:t>
            </a:r>
            <a:r>
              <a:rPr lang="en-US" dirty="0"/>
              <a:t> checks.</a:t>
            </a:r>
            <a:endParaRPr lang="ru-RU" dirty="0"/>
          </a:p>
        </p:txBody>
      </p:sp>
    </p:spTree>
    <p:extLst>
      <p:ext uri="{BB962C8B-B14F-4D97-AF65-F5344CB8AC3E}">
        <p14:creationId xmlns:p14="http://schemas.microsoft.com/office/powerpoint/2010/main" val="14134998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D7D546-E701-B2FA-5B73-67685AAC76C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7327E0DF-4B27-9A19-84E7-73CAABA2749B}"/>
              </a:ext>
            </a:extLst>
          </p:cNvPr>
          <p:cNvSpPr>
            <a:spLocks noGrp="1"/>
          </p:cNvSpPr>
          <p:nvPr>
            <p:ph type="title"/>
          </p:nvPr>
        </p:nvSpPr>
        <p:spPr/>
        <p:txBody>
          <a:bodyPr/>
          <a:lstStyle/>
          <a:p>
            <a:r>
              <a:rPr lang="ru-RU" dirty="0"/>
              <a:t>Комментарии 23 июня 2026 г.</a:t>
            </a:r>
          </a:p>
        </p:txBody>
      </p:sp>
      <p:sp>
        <p:nvSpPr>
          <p:cNvPr id="3" name="Объект 2">
            <a:extLst>
              <a:ext uri="{FF2B5EF4-FFF2-40B4-BE49-F238E27FC236}">
                <a16:creationId xmlns:a16="http://schemas.microsoft.com/office/drawing/2014/main" id="{F9CE3A31-4F70-0236-7CDB-834FB4AA77A9}"/>
              </a:ext>
            </a:extLst>
          </p:cNvPr>
          <p:cNvSpPr>
            <a:spLocks noGrp="1"/>
          </p:cNvSpPr>
          <p:nvPr>
            <p:ph idx="1"/>
          </p:nvPr>
        </p:nvSpPr>
        <p:spPr/>
        <p:txBody>
          <a:bodyPr>
            <a:normAutofit fontScale="85000" lnSpcReduction="10000"/>
          </a:bodyPr>
          <a:lstStyle/>
          <a:p>
            <a:pPr marL="0" indent="0">
              <a:buNone/>
            </a:pPr>
            <a:r>
              <a:rPr lang="ru-RU" dirty="0"/>
              <a:t>Комментарии Айбара </a:t>
            </a:r>
            <a:r>
              <a:rPr lang="ru-RU" dirty="0" err="1"/>
              <a:t>Султангазиева</a:t>
            </a:r>
            <a:r>
              <a:rPr lang="ru-RU" dirty="0"/>
              <a:t>:</a:t>
            </a:r>
          </a:p>
          <a:p>
            <a:pPr lvl="0"/>
            <a:r>
              <a:rPr lang="ru-RU" dirty="0"/>
              <a:t>На управление грантом (заработные платы в НЦФ) предусмотрено 750 тыс.$. Это значительное завышение расходов на управление.</a:t>
            </a:r>
          </a:p>
          <a:p>
            <a:pPr lvl="0"/>
            <a:r>
              <a:rPr lang="ru-RU" dirty="0"/>
              <a:t>На техническое обслуживание вентиляционных систем по всем ТБ центрам предусмотрено 425.280 $. Это абсолютно необоснованная завышенная сумма. Необходимо сократить в несколько раз, должно быть обоснование (сметы, расчеты, необходимость в проведении).</a:t>
            </a:r>
          </a:p>
          <a:p>
            <a:pPr lvl="0"/>
            <a:r>
              <a:rPr lang="ru-RU" dirty="0"/>
              <a:t>Не предусмотрены средства на управление грантом в МЗ. </a:t>
            </a:r>
          </a:p>
          <a:p>
            <a:pPr lvl="0"/>
            <a:r>
              <a:rPr lang="ru-RU" dirty="0"/>
              <a:t>В целом, в гранте ограничено предусмотрены средства для укрепления помощи в связи с ТБ на уровне ПМСП. 90% программных расходов связаны с деятельностью НЦФ, НРЛ. (предусмотрены: обучение, </a:t>
            </a:r>
            <a:r>
              <a:rPr lang="ru-RU" dirty="0" err="1"/>
              <a:t>минидоки</a:t>
            </a:r>
            <a:r>
              <a:rPr lang="ru-RU" dirty="0"/>
              <a:t>, ПРА с ИИ и совместная работа с НПО).</a:t>
            </a:r>
          </a:p>
        </p:txBody>
      </p:sp>
    </p:spTree>
    <p:extLst>
      <p:ext uri="{BB962C8B-B14F-4D97-AF65-F5344CB8AC3E}">
        <p14:creationId xmlns:p14="http://schemas.microsoft.com/office/powerpoint/2010/main" val="12272821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59306-EBA0-DF17-165F-51BDB6A719A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3063D61-EB6D-3840-900F-C7F375BE0E5D}"/>
              </a:ext>
            </a:extLst>
          </p:cNvPr>
          <p:cNvSpPr>
            <a:spLocks noGrp="1"/>
          </p:cNvSpPr>
          <p:nvPr>
            <p:ph type="title"/>
          </p:nvPr>
        </p:nvSpPr>
        <p:spPr/>
        <p:txBody>
          <a:bodyPr/>
          <a:lstStyle/>
          <a:p>
            <a:r>
              <a:rPr lang="ru-RU" dirty="0"/>
              <a:t>Комментарии 23 июня 2026 г.</a:t>
            </a:r>
          </a:p>
        </p:txBody>
      </p:sp>
      <p:sp>
        <p:nvSpPr>
          <p:cNvPr id="3" name="Объект 2">
            <a:extLst>
              <a:ext uri="{FF2B5EF4-FFF2-40B4-BE49-F238E27FC236}">
                <a16:creationId xmlns:a16="http://schemas.microsoft.com/office/drawing/2014/main" id="{2F825460-C05D-888D-2A5B-C500AA593E73}"/>
              </a:ext>
            </a:extLst>
          </p:cNvPr>
          <p:cNvSpPr>
            <a:spLocks noGrp="1"/>
          </p:cNvSpPr>
          <p:nvPr>
            <p:ph idx="1"/>
          </p:nvPr>
        </p:nvSpPr>
        <p:spPr/>
        <p:txBody>
          <a:bodyPr>
            <a:normAutofit lnSpcReduction="10000"/>
          </a:bodyPr>
          <a:lstStyle/>
          <a:p>
            <a:pPr marL="0" indent="0">
              <a:buNone/>
            </a:pPr>
            <a:r>
              <a:rPr lang="ru-RU" dirty="0"/>
              <a:t>Комментарии Айбара </a:t>
            </a:r>
            <a:r>
              <a:rPr lang="ru-RU" dirty="0" err="1"/>
              <a:t>Султангазиева</a:t>
            </a:r>
            <a:r>
              <a:rPr lang="ru-RU" dirty="0"/>
              <a:t>:</a:t>
            </a:r>
          </a:p>
          <a:p>
            <a:pPr lvl="0"/>
            <a:r>
              <a:rPr lang="ru-RU" dirty="0"/>
              <a:t>Включить буфер закупок ПТП на 2030 год в основной грант в размере 602 тыс.$.</a:t>
            </a:r>
          </a:p>
          <a:p>
            <a:pPr lvl="0"/>
            <a:r>
              <a:rPr lang="ru-RU" dirty="0"/>
              <a:t>Изыскать данные средства за счет сокращения расходов на управление НЦФ (750 тыс.$), на обслуживание вентиляционных систем (428280 $).</a:t>
            </a:r>
          </a:p>
          <a:p>
            <a:pPr lvl="0"/>
            <a:r>
              <a:rPr lang="ru-RU" dirty="0"/>
              <a:t>Пересмотреть расходы на Ошскую лабораторию.</a:t>
            </a:r>
          </a:p>
          <a:p>
            <a:pPr lvl="0"/>
            <a:r>
              <a:rPr lang="ru-RU" dirty="0"/>
              <a:t>Сократить расходы на лабораторию (закупка реактивов, расходных материалов и т.д.), данные расходы перенести на государственный бюджет).</a:t>
            </a:r>
          </a:p>
        </p:txBody>
      </p:sp>
    </p:spTree>
    <p:extLst>
      <p:ext uri="{BB962C8B-B14F-4D97-AF65-F5344CB8AC3E}">
        <p14:creationId xmlns:p14="http://schemas.microsoft.com/office/powerpoint/2010/main" val="22122653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C4EF99B8-FC82-9654-259B-C172410652CD}"/>
              </a:ext>
            </a:extLst>
          </p:cNvPr>
          <p:cNvGraphicFramePr>
            <a:graphicFrameLocks noGrp="1"/>
          </p:cNvGraphicFramePr>
          <p:nvPr>
            <p:ph idx="1"/>
            <p:extLst>
              <p:ext uri="{D42A27DB-BD31-4B8C-83A1-F6EECF244321}">
                <p14:modId xmlns:p14="http://schemas.microsoft.com/office/powerpoint/2010/main" val="4276503365"/>
              </p:ext>
            </p:extLst>
          </p:nvPr>
        </p:nvGraphicFramePr>
        <p:xfrm>
          <a:off x="454152" y="754718"/>
          <a:ext cx="11487912" cy="4876800"/>
        </p:xfrm>
        <a:graphic>
          <a:graphicData uri="http://schemas.openxmlformats.org/drawingml/2006/table">
            <a:tbl>
              <a:tblPr>
                <a:tableStyleId>{5C22544A-7EE6-4342-B048-85BDC9FD1C3A}</a:tableStyleId>
              </a:tblPr>
              <a:tblGrid>
                <a:gridCol w="1539240">
                  <a:extLst>
                    <a:ext uri="{9D8B030D-6E8A-4147-A177-3AD203B41FA5}">
                      <a16:colId xmlns:a16="http://schemas.microsoft.com/office/drawing/2014/main" val="4214115624"/>
                    </a:ext>
                  </a:extLst>
                </a:gridCol>
                <a:gridCol w="432019">
                  <a:extLst>
                    <a:ext uri="{9D8B030D-6E8A-4147-A177-3AD203B41FA5}">
                      <a16:colId xmlns:a16="http://schemas.microsoft.com/office/drawing/2014/main" val="1724142292"/>
                    </a:ext>
                  </a:extLst>
                </a:gridCol>
                <a:gridCol w="3060989">
                  <a:extLst>
                    <a:ext uri="{9D8B030D-6E8A-4147-A177-3AD203B41FA5}">
                      <a16:colId xmlns:a16="http://schemas.microsoft.com/office/drawing/2014/main" val="265776424"/>
                    </a:ext>
                  </a:extLst>
                </a:gridCol>
                <a:gridCol w="658368">
                  <a:extLst>
                    <a:ext uri="{9D8B030D-6E8A-4147-A177-3AD203B41FA5}">
                      <a16:colId xmlns:a16="http://schemas.microsoft.com/office/drawing/2014/main" val="3210363481"/>
                    </a:ext>
                  </a:extLst>
                </a:gridCol>
                <a:gridCol w="667512">
                  <a:extLst>
                    <a:ext uri="{9D8B030D-6E8A-4147-A177-3AD203B41FA5}">
                      <a16:colId xmlns:a16="http://schemas.microsoft.com/office/drawing/2014/main" val="2275896378"/>
                    </a:ext>
                  </a:extLst>
                </a:gridCol>
                <a:gridCol w="768096">
                  <a:extLst>
                    <a:ext uri="{9D8B030D-6E8A-4147-A177-3AD203B41FA5}">
                      <a16:colId xmlns:a16="http://schemas.microsoft.com/office/drawing/2014/main" val="3465319505"/>
                    </a:ext>
                  </a:extLst>
                </a:gridCol>
                <a:gridCol w="749808">
                  <a:extLst>
                    <a:ext uri="{9D8B030D-6E8A-4147-A177-3AD203B41FA5}">
                      <a16:colId xmlns:a16="http://schemas.microsoft.com/office/drawing/2014/main" val="1598198967"/>
                    </a:ext>
                  </a:extLst>
                </a:gridCol>
                <a:gridCol w="737041">
                  <a:extLst>
                    <a:ext uri="{9D8B030D-6E8A-4147-A177-3AD203B41FA5}">
                      <a16:colId xmlns:a16="http://schemas.microsoft.com/office/drawing/2014/main" val="2330776143"/>
                    </a:ext>
                  </a:extLst>
                </a:gridCol>
                <a:gridCol w="661991">
                  <a:extLst>
                    <a:ext uri="{9D8B030D-6E8A-4147-A177-3AD203B41FA5}">
                      <a16:colId xmlns:a16="http://schemas.microsoft.com/office/drawing/2014/main" val="3080346813"/>
                    </a:ext>
                  </a:extLst>
                </a:gridCol>
                <a:gridCol w="859536">
                  <a:extLst>
                    <a:ext uri="{9D8B030D-6E8A-4147-A177-3AD203B41FA5}">
                      <a16:colId xmlns:a16="http://schemas.microsoft.com/office/drawing/2014/main" val="627671207"/>
                    </a:ext>
                  </a:extLst>
                </a:gridCol>
                <a:gridCol w="704088">
                  <a:extLst>
                    <a:ext uri="{9D8B030D-6E8A-4147-A177-3AD203B41FA5}">
                      <a16:colId xmlns:a16="http://schemas.microsoft.com/office/drawing/2014/main" val="3950746526"/>
                    </a:ext>
                  </a:extLst>
                </a:gridCol>
                <a:gridCol w="649224">
                  <a:extLst>
                    <a:ext uri="{9D8B030D-6E8A-4147-A177-3AD203B41FA5}">
                      <a16:colId xmlns:a16="http://schemas.microsoft.com/office/drawing/2014/main" val="1829610948"/>
                    </a:ext>
                  </a:extLst>
                </a:gridCol>
              </a:tblGrid>
              <a:tr h="48858">
                <a:tc rowSpan="2">
                  <a:txBody>
                    <a:bodyPr/>
                    <a:lstStyle/>
                    <a:p>
                      <a:pPr algn="l" fontAlgn="t">
                        <a:buNone/>
                      </a:pPr>
                      <a:r>
                        <a:rPr lang="ru-RU" sz="1400" b="1" u="none" strike="noStrike" dirty="0">
                          <a:effectLst/>
                        </a:rPr>
                        <a:t>Мероприятия</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gridSpan="2">
                  <a:txBody>
                    <a:bodyPr/>
                    <a:lstStyle/>
                    <a:p>
                      <a:pPr algn="l" fontAlgn="t">
                        <a:buNone/>
                      </a:pPr>
                      <a:r>
                        <a:rPr lang="ru-RU" sz="1400" b="1" u="none" strike="noStrike" dirty="0">
                          <a:effectLst/>
                        </a:rPr>
                        <a:t>Года и источник финансирования</a:t>
                      </a:r>
                    </a:p>
                    <a:p>
                      <a:pPr algn="l" fontAlgn="t">
                        <a:buNone/>
                      </a:pPr>
                      <a:r>
                        <a:rPr lang="ru-RU" sz="1400" b="1" u="none" strike="noStrike" dirty="0">
                          <a:effectLst/>
                        </a:rPr>
                        <a:t> </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pPr algn="l" fontAlgn="t">
                        <a:buNone/>
                      </a:pPr>
                      <a:endParaRPr lang="ru-RU" sz="300" b="0"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tcPr>
                </a:tc>
                <a:tc gridSpan="2">
                  <a:txBody>
                    <a:bodyPr/>
                    <a:lstStyle/>
                    <a:p>
                      <a:pPr algn="ctr" fontAlgn="t">
                        <a:buNone/>
                      </a:pPr>
                      <a:r>
                        <a:rPr lang="ru-RU" sz="1200" u="none" strike="noStrike" dirty="0">
                          <a:effectLst/>
                        </a:rPr>
                        <a:t>2027</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2028</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2029</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Всего</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a:txBody>
                    <a:bodyPr/>
                    <a:lstStyle/>
                    <a:p>
                      <a:pPr algn="ctr" fontAlgn="t">
                        <a:buNone/>
                      </a:pPr>
                      <a:r>
                        <a:rPr lang="ru-RU" sz="1200" u="none" strike="noStrike">
                          <a:effectLst/>
                        </a:rPr>
                        <a:t>PAAR</a:t>
                      </a:r>
                      <a:endParaRPr lang="ru-RU" sz="1200" b="1" i="0" u="none" strike="noStrike">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223908331"/>
                  </a:ext>
                </a:extLst>
              </a:tr>
              <a:tr h="48858">
                <a:tc vMerge="1">
                  <a:txBody>
                    <a:bodyPr/>
                    <a:lstStyle/>
                    <a:p>
                      <a:endParaRPr lang="ru-RU"/>
                    </a:p>
                  </a:txBody>
                  <a:tcPr/>
                </a:tc>
                <a:tc gridSpan="2" vMerge="1">
                  <a:txBody>
                    <a:bodyPr/>
                    <a:lstStyle/>
                    <a:p>
                      <a:endParaRPr lang="ru-RU"/>
                    </a:p>
                  </a:txBody>
                  <a:tcPr/>
                </a:tc>
                <a:tc hMerge="1" vMerge="1">
                  <a:txBody>
                    <a:bodyPr/>
                    <a:lstStyle/>
                    <a:p>
                      <a:endParaRPr lang="ru-RU"/>
                    </a:p>
                  </a:txBody>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dirty="0">
                          <a:effectLst/>
                        </a:rPr>
                        <a:t>МЗ КР</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dirty="0">
                          <a:effectLst/>
                        </a:rPr>
                        <a:t> </a:t>
                      </a:r>
                      <a:endParaRPr lang="ru-RU" sz="1200" b="1" i="0" u="none" strike="noStrike" dirty="0">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647453996"/>
                  </a:ext>
                </a:extLst>
              </a:tr>
              <a:tr h="0">
                <a:tc gridSpan="3">
                  <a:txBody>
                    <a:bodyPr/>
                    <a:lstStyle/>
                    <a:p>
                      <a:pPr algn="l" fontAlgn="ctr">
                        <a:buNone/>
                      </a:pPr>
                      <a:r>
                        <a:rPr lang="ru-RU" sz="1400" b="1" u="none" strike="noStrike" dirty="0">
                          <a:effectLst/>
                        </a:rPr>
                        <a:t>Направление (компонент) ТУБЕРКУЛЕЗ, Бюджет по годам</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pPr algn="l" fontAlgn="ctr">
                        <a:buNone/>
                      </a:pPr>
                      <a:endParaRPr lang="ru-RU" sz="3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tcPr>
                </a:tc>
                <a:tc>
                  <a:txBody>
                    <a:bodyPr/>
                    <a:lstStyle/>
                    <a:p>
                      <a:pPr algn="r" fontAlgn="ctr">
                        <a:buNone/>
                      </a:pPr>
                      <a:r>
                        <a:rPr lang="ru-RU" sz="1200" u="none" strike="noStrike" dirty="0">
                          <a:effectLst/>
                        </a:rPr>
                        <a:t>4 083 293</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dirty="0">
                          <a:effectLst/>
                        </a:rPr>
                        <a:t> </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3 966 051</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3 719 039</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11 768 383</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861 975</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6723414"/>
                  </a:ext>
                </a:extLst>
              </a:tr>
              <a:tr h="85280">
                <a:tc gridSpan="3">
                  <a:txBody>
                    <a:bodyPr/>
                    <a:lstStyle/>
                    <a:p>
                      <a:pPr algn="l" fontAlgn="t">
                        <a:buNone/>
                      </a:pPr>
                      <a:r>
                        <a:rPr lang="ru-RU" sz="1400" b="1" u="none" strike="noStrike" dirty="0">
                          <a:effectLst/>
                        </a:rPr>
                        <a:t>МОДУЛЬ 1: Диагностика, лечение и уход ТБ/ЛУ-ТБ</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lnL w="12700" cap="flat" cmpd="sng" algn="ctr">
                      <a:solidFill>
                        <a:schemeClr val="tx1"/>
                      </a:solidFill>
                      <a:prstDash val="solid"/>
                      <a:round/>
                      <a:headEnd type="none" w="med" len="med"/>
                      <a:tailEnd type="none" w="med" len="med"/>
                    </a:lnL>
                  </a:tcPr>
                </a:tc>
                <a:tc>
                  <a:txBody>
                    <a:bodyPr/>
                    <a:lstStyle/>
                    <a:p>
                      <a:pPr algn="r" fontAlgn="t">
                        <a:buNone/>
                      </a:pPr>
                      <a:r>
                        <a:rPr lang="ru-RU" sz="1200" u="none" strike="noStrike">
                          <a:effectLst/>
                        </a:rPr>
                        <a:t>2 729 195</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a:effectLst/>
                        </a:rPr>
                        <a:t>648 421</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a:effectLst/>
                        </a:rPr>
                        <a:t>2 222 424</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a:effectLst/>
                        </a:rPr>
                        <a:t>779 448</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dirty="0">
                          <a:effectLst/>
                        </a:rPr>
                        <a:t>2 525 168</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a:effectLst/>
                        </a:rPr>
                        <a:t>793 792</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a:effectLst/>
                        </a:rPr>
                        <a:t>7 476 788</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a:effectLst/>
                        </a:rPr>
                        <a:t>2 221 660</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a:effectLst/>
                        </a:rPr>
                        <a:t>370 750</a:t>
                      </a:r>
                      <a:endParaRPr lang="ru-RU" sz="1200" b="1" i="0" u="none" strike="noStrike">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083449"/>
                  </a:ext>
                </a:extLst>
              </a:tr>
              <a:tr h="959347">
                <a:tc rowSpan="2">
                  <a:txBody>
                    <a:bodyPr/>
                    <a:lstStyle/>
                    <a:p>
                      <a:pPr algn="l" fontAlgn="t">
                        <a:buNone/>
                      </a:pPr>
                      <a:r>
                        <a:rPr lang="ru-RU" sz="1200" b="0" i="0" u="none" strike="noStrike" dirty="0">
                          <a:solidFill>
                            <a:srgbClr val="C00000"/>
                          </a:solidFill>
                          <a:effectLst/>
                          <a:latin typeface="+mn-lt"/>
                        </a:rPr>
                        <a:t>Вмешательство 1.1</a:t>
                      </a:r>
                      <a:r>
                        <a:rPr lang="ru-RU" sz="1200" b="0" i="0" u="none" strike="noStrike" dirty="0">
                          <a:solidFill>
                            <a:srgbClr val="000000"/>
                          </a:solidFill>
                          <a:effectLst/>
                          <a:latin typeface="+mn-lt"/>
                        </a:rPr>
                        <a:t>. Диагностика лекарственно-устойчивого туберкулеза (ЛУ-ТБ) / определение лекарственной чувствительности (ОЛЧ)</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u="none" strike="noStrike">
                          <a:effectLst/>
                        </a:rPr>
                        <a:t>1.1.1</a:t>
                      </a:r>
                      <a:endParaRPr lang="ru-RU" sz="1200" b="0"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u="none" strike="noStrike" dirty="0">
                          <a:effectLst/>
                        </a:rPr>
                        <a:t>ГСЗ: Усиление выявления ТБ среди групп риска на уровне ПМСП с привлечением НПО;</a:t>
                      </a:r>
                      <a:br>
                        <a:rPr lang="ru-RU" sz="1200" u="none" strike="noStrike" dirty="0">
                          <a:effectLst/>
                        </a:rPr>
                      </a:br>
                      <a:br>
                        <a:rPr lang="ru-RU" sz="1200" u="none" strike="noStrike" dirty="0">
                          <a:effectLst/>
                        </a:rPr>
                      </a:br>
                      <a:r>
                        <a:rPr lang="ru-RU" sz="1200" u="none" strike="noStrike" dirty="0">
                          <a:effectLst/>
                        </a:rPr>
                        <a:t>ГСЗ: Активное выявление ТБ (каскад) с использованием рентгенологических методов (ПРА с ИИ) с привлечением НПО</a:t>
                      </a:r>
                      <a:br>
                        <a:rPr lang="ru-RU" sz="1200" u="none" strike="noStrike" dirty="0">
                          <a:effectLst/>
                        </a:rPr>
                      </a:br>
                      <a:br>
                        <a:rPr lang="ru-RU" sz="1200" u="none" strike="noStrike" dirty="0">
                          <a:effectLst/>
                        </a:rPr>
                      </a:br>
                      <a:r>
                        <a:rPr lang="ru-RU" sz="1200" u="none" strike="noStrike" dirty="0">
                          <a:effectLst/>
                        </a:rPr>
                        <a:t>ГСЗ: Содействие НТР и ДПЗГСН в расследовании контактных, сопровождение лиц находящихся на ПЛТ; кейс-менеджмент лиц потерянных для наблюдения, и с высоким риском отрыва от лечения </a:t>
                      </a: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dirty="0">
                          <a:effectLst/>
                        </a:rPr>
                        <a:t>321 815</a:t>
                      </a: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dirty="0">
                          <a:effectLst/>
                        </a:rPr>
                        <a:t>52 632</a:t>
                      </a: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dirty="0">
                          <a:effectLst/>
                        </a:rPr>
                        <a:t>310 374</a:t>
                      </a: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a:effectLst/>
                        </a:rPr>
                        <a:t>64 073</a:t>
                      </a:r>
                      <a:endParaRPr lang="ru-RU" sz="1200" b="0"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dirty="0">
                          <a:effectLst/>
                        </a:rPr>
                        <a:t>294 355</a:t>
                      </a: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dirty="0">
                          <a:effectLst/>
                        </a:rPr>
                        <a:t>80 092</a:t>
                      </a: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dirty="0">
                          <a:effectLst/>
                        </a:rPr>
                        <a:t>926 544</a:t>
                      </a: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a:effectLst/>
                        </a:rPr>
                        <a:t>196 796</a:t>
                      </a:r>
                      <a:endParaRPr lang="ru-RU" sz="1200" b="0"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buNone/>
                      </a:pPr>
                      <a:r>
                        <a:rPr lang="ru-RU" sz="1200" u="none" strike="noStrike">
                          <a:effectLst/>
                        </a:rPr>
                        <a:t> </a:t>
                      </a:r>
                      <a:endParaRPr lang="ru-RU" sz="1200" b="0" i="0" u="none" strike="noStrike">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10517065"/>
                  </a:ext>
                </a:extLst>
              </a:tr>
              <a:tr h="568531">
                <a:tc vMerge="1">
                  <a:txBody>
                    <a:bodyPr/>
                    <a:lstStyle/>
                    <a:p>
                      <a:endParaRPr lang="ru-RU"/>
                    </a:p>
                  </a:txBody>
                  <a:tcPr/>
                </a:tc>
                <a:tc>
                  <a:txBody>
                    <a:bodyPr/>
                    <a:lstStyle/>
                    <a:p>
                      <a:r>
                        <a:rPr lang="ru-RU" sz="1200" u="none" strike="noStrike" dirty="0">
                          <a:effectLst/>
                        </a:rPr>
                        <a:t>1.1.2</a:t>
                      </a:r>
                      <a:endParaRPr lang="ru-RU"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u="none" strike="noStrike" dirty="0">
                          <a:effectLst/>
                        </a:rPr>
                        <a:t>Внедрение выявления ТБ (</a:t>
                      </a:r>
                      <a:r>
                        <a:rPr lang="ru-RU" sz="1200" u="none" strike="noStrike" dirty="0" err="1">
                          <a:effectLst/>
                        </a:rPr>
                        <a:t>qXR</a:t>
                      </a:r>
                      <a:r>
                        <a:rPr lang="ru-RU" sz="1200" u="none" strike="noStrike" dirty="0">
                          <a:effectLst/>
                        </a:rPr>
                        <a:t> как инструмента скрининга для медработников) в гос. стационарах (5 тренингов):</a:t>
                      </a:r>
                      <a:br>
                        <a:rPr lang="ru-RU" sz="1200" u="none" strike="noStrike" dirty="0">
                          <a:effectLst/>
                        </a:rPr>
                      </a:br>
                      <a:r>
                        <a:rPr lang="ru-RU" sz="1200" u="none" strike="noStrike" dirty="0">
                          <a:effectLst/>
                        </a:rPr>
                        <a:t>- активное выявление/скрининг</a:t>
                      </a:r>
                      <a:br>
                        <a:rPr lang="ru-RU" sz="1200" u="none" strike="noStrike" dirty="0">
                          <a:effectLst/>
                        </a:rPr>
                      </a:br>
                      <a:r>
                        <a:rPr lang="ru-RU" sz="1200" u="none" strike="noStrike" dirty="0">
                          <a:effectLst/>
                        </a:rPr>
                        <a:t>- перенаправление на консультирование в ОЦБТ/НЦФ</a:t>
                      </a:r>
                      <a:br>
                        <a:rPr lang="ru-RU" sz="1200" u="none" strike="noStrike" dirty="0">
                          <a:effectLst/>
                        </a:rPr>
                      </a:br>
                      <a:br>
                        <a:rPr lang="ru-RU" sz="1200" u="none" strike="noStrike" dirty="0">
                          <a:effectLst/>
                        </a:rPr>
                      </a:b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dirty="0">
                          <a:effectLst/>
                        </a:rPr>
                        <a:t>9 350</a:t>
                      </a: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u="none" strike="noStrike">
                          <a:effectLst/>
                        </a:rPr>
                        <a:t> </a:t>
                      </a:r>
                      <a:endParaRPr lang="ru-RU" sz="1200" b="0"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dirty="0">
                          <a:effectLst/>
                        </a:rPr>
                        <a:t>9 350</a:t>
                      </a: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u="none" strike="noStrike">
                          <a:effectLst/>
                        </a:rPr>
                        <a:t> </a:t>
                      </a:r>
                      <a:endParaRPr lang="ru-RU" sz="1200" b="0"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dirty="0">
                          <a:effectLst/>
                        </a:rPr>
                        <a:t>9 350</a:t>
                      </a: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u="none" strike="noStrike">
                          <a:effectLst/>
                        </a:rPr>
                        <a:t> </a:t>
                      </a:r>
                      <a:endParaRPr lang="ru-RU" sz="1200" b="0"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dirty="0">
                          <a:effectLst/>
                        </a:rPr>
                        <a:t>28 050</a:t>
                      </a: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u="none" strike="noStrike" dirty="0">
                          <a:effectLst/>
                        </a:rPr>
                        <a:t> </a:t>
                      </a: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u="none" strike="noStrike" dirty="0">
                          <a:effectLst/>
                        </a:rPr>
                        <a:t> </a:t>
                      </a:r>
                      <a:endParaRPr lang="ru-RU" sz="1200" b="0" i="0" u="none" strike="noStrike" dirty="0">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1341025"/>
                  </a:ext>
                </a:extLst>
              </a:tr>
            </a:tbl>
          </a:graphicData>
        </a:graphic>
      </p:graphicFrame>
    </p:spTree>
    <p:extLst>
      <p:ext uri="{BB962C8B-B14F-4D97-AF65-F5344CB8AC3E}">
        <p14:creationId xmlns:p14="http://schemas.microsoft.com/office/powerpoint/2010/main" val="21098566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696AB5-2119-5F1C-30B8-FFBF15A475A5}"/>
            </a:ext>
          </a:extLst>
        </p:cNvPr>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E1CB602A-061B-7A61-4B67-C5B20F1BDB58}"/>
              </a:ext>
            </a:extLst>
          </p:cNvPr>
          <p:cNvGraphicFramePr>
            <a:graphicFrameLocks noGrp="1"/>
          </p:cNvGraphicFramePr>
          <p:nvPr>
            <p:ph idx="1"/>
            <p:extLst>
              <p:ext uri="{D42A27DB-BD31-4B8C-83A1-F6EECF244321}">
                <p14:modId xmlns:p14="http://schemas.microsoft.com/office/powerpoint/2010/main" val="3851844289"/>
              </p:ext>
            </p:extLst>
          </p:nvPr>
        </p:nvGraphicFramePr>
        <p:xfrm>
          <a:off x="454152" y="754718"/>
          <a:ext cx="11487912" cy="4373107"/>
        </p:xfrm>
        <a:graphic>
          <a:graphicData uri="http://schemas.openxmlformats.org/drawingml/2006/table">
            <a:tbl>
              <a:tblPr>
                <a:tableStyleId>{5C22544A-7EE6-4342-B048-85BDC9FD1C3A}</a:tableStyleId>
              </a:tblPr>
              <a:tblGrid>
                <a:gridCol w="1539240">
                  <a:extLst>
                    <a:ext uri="{9D8B030D-6E8A-4147-A177-3AD203B41FA5}">
                      <a16:colId xmlns:a16="http://schemas.microsoft.com/office/drawing/2014/main" val="4214115624"/>
                    </a:ext>
                  </a:extLst>
                </a:gridCol>
                <a:gridCol w="432019">
                  <a:extLst>
                    <a:ext uri="{9D8B030D-6E8A-4147-A177-3AD203B41FA5}">
                      <a16:colId xmlns:a16="http://schemas.microsoft.com/office/drawing/2014/main" val="1724142292"/>
                    </a:ext>
                  </a:extLst>
                </a:gridCol>
                <a:gridCol w="3060989">
                  <a:extLst>
                    <a:ext uri="{9D8B030D-6E8A-4147-A177-3AD203B41FA5}">
                      <a16:colId xmlns:a16="http://schemas.microsoft.com/office/drawing/2014/main" val="265776424"/>
                    </a:ext>
                  </a:extLst>
                </a:gridCol>
                <a:gridCol w="658368">
                  <a:extLst>
                    <a:ext uri="{9D8B030D-6E8A-4147-A177-3AD203B41FA5}">
                      <a16:colId xmlns:a16="http://schemas.microsoft.com/office/drawing/2014/main" val="3210363481"/>
                    </a:ext>
                  </a:extLst>
                </a:gridCol>
                <a:gridCol w="667512">
                  <a:extLst>
                    <a:ext uri="{9D8B030D-6E8A-4147-A177-3AD203B41FA5}">
                      <a16:colId xmlns:a16="http://schemas.microsoft.com/office/drawing/2014/main" val="2275896378"/>
                    </a:ext>
                  </a:extLst>
                </a:gridCol>
                <a:gridCol w="768096">
                  <a:extLst>
                    <a:ext uri="{9D8B030D-6E8A-4147-A177-3AD203B41FA5}">
                      <a16:colId xmlns:a16="http://schemas.microsoft.com/office/drawing/2014/main" val="3465319505"/>
                    </a:ext>
                  </a:extLst>
                </a:gridCol>
                <a:gridCol w="749808">
                  <a:extLst>
                    <a:ext uri="{9D8B030D-6E8A-4147-A177-3AD203B41FA5}">
                      <a16:colId xmlns:a16="http://schemas.microsoft.com/office/drawing/2014/main" val="1598198967"/>
                    </a:ext>
                  </a:extLst>
                </a:gridCol>
                <a:gridCol w="737041">
                  <a:extLst>
                    <a:ext uri="{9D8B030D-6E8A-4147-A177-3AD203B41FA5}">
                      <a16:colId xmlns:a16="http://schemas.microsoft.com/office/drawing/2014/main" val="2330776143"/>
                    </a:ext>
                  </a:extLst>
                </a:gridCol>
                <a:gridCol w="661991">
                  <a:extLst>
                    <a:ext uri="{9D8B030D-6E8A-4147-A177-3AD203B41FA5}">
                      <a16:colId xmlns:a16="http://schemas.microsoft.com/office/drawing/2014/main" val="3080346813"/>
                    </a:ext>
                  </a:extLst>
                </a:gridCol>
                <a:gridCol w="859536">
                  <a:extLst>
                    <a:ext uri="{9D8B030D-6E8A-4147-A177-3AD203B41FA5}">
                      <a16:colId xmlns:a16="http://schemas.microsoft.com/office/drawing/2014/main" val="627671207"/>
                    </a:ext>
                  </a:extLst>
                </a:gridCol>
                <a:gridCol w="704088">
                  <a:extLst>
                    <a:ext uri="{9D8B030D-6E8A-4147-A177-3AD203B41FA5}">
                      <a16:colId xmlns:a16="http://schemas.microsoft.com/office/drawing/2014/main" val="3950746526"/>
                    </a:ext>
                  </a:extLst>
                </a:gridCol>
                <a:gridCol w="649224">
                  <a:extLst>
                    <a:ext uri="{9D8B030D-6E8A-4147-A177-3AD203B41FA5}">
                      <a16:colId xmlns:a16="http://schemas.microsoft.com/office/drawing/2014/main" val="1829610948"/>
                    </a:ext>
                  </a:extLst>
                </a:gridCol>
              </a:tblGrid>
              <a:tr h="48858">
                <a:tc rowSpan="2">
                  <a:txBody>
                    <a:bodyPr/>
                    <a:lstStyle/>
                    <a:p>
                      <a:pPr algn="l" fontAlgn="t">
                        <a:buNone/>
                      </a:pPr>
                      <a:r>
                        <a:rPr lang="ru-RU" sz="1400" b="1" u="none" strike="noStrike" dirty="0">
                          <a:effectLst/>
                        </a:rPr>
                        <a:t>Мероприятия</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gridSpan="2">
                  <a:txBody>
                    <a:bodyPr/>
                    <a:lstStyle/>
                    <a:p>
                      <a:pPr algn="l" fontAlgn="t">
                        <a:buNone/>
                      </a:pPr>
                      <a:r>
                        <a:rPr lang="ru-RU" sz="1400" b="1" u="none" strike="noStrike" dirty="0">
                          <a:effectLst/>
                        </a:rPr>
                        <a:t>Года и источник</a:t>
                      </a:r>
                    </a:p>
                    <a:p>
                      <a:pPr algn="l" fontAlgn="t">
                        <a:buNone/>
                      </a:pPr>
                      <a:r>
                        <a:rPr lang="ru-RU" sz="1400" b="1" u="none" strike="noStrike" dirty="0">
                          <a:effectLst/>
                        </a:rPr>
                        <a:t> </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pPr algn="l" fontAlgn="t">
                        <a:buNone/>
                      </a:pPr>
                      <a:endParaRPr lang="ru-RU" sz="300" b="0"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tcPr>
                </a:tc>
                <a:tc gridSpan="2">
                  <a:txBody>
                    <a:bodyPr/>
                    <a:lstStyle/>
                    <a:p>
                      <a:pPr algn="ctr" fontAlgn="t">
                        <a:buNone/>
                      </a:pPr>
                      <a:r>
                        <a:rPr lang="ru-RU" sz="1200" u="none" strike="noStrike" dirty="0">
                          <a:effectLst/>
                        </a:rPr>
                        <a:t>2027</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2028</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2029</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Всего</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a:txBody>
                    <a:bodyPr/>
                    <a:lstStyle/>
                    <a:p>
                      <a:pPr algn="ctr" fontAlgn="t">
                        <a:buNone/>
                      </a:pPr>
                      <a:r>
                        <a:rPr lang="ru-RU" sz="1200" u="none" strike="noStrike">
                          <a:effectLst/>
                        </a:rPr>
                        <a:t>PAAR</a:t>
                      </a:r>
                      <a:endParaRPr lang="ru-RU" sz="1200" b="1" i="0" u="none" strike="noStrike">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223908331"/>
                  </a:ext>
                </a:extLst>
              </a:tr>
              <a:tr h="48858">
                <a:tc vMerge="1">
                  <a:txBody>
                    <a:bodyPr/>
                    <a:lstStyle/>
                    <a:p>
                      <a:endParaRPr lang="ru-RU"/>
                    </a:p>
                  </a:txBody>
                  <a:tcPr/>
                </a:tc>
                <a:tc gridSpan="2" vMerge="1">
                  <a:txBody>
                    <a:bodyPr/>
                    <a:lstStyle/>
                    <a:p>
                      <a:endParaRPr lang="ru-RU"/>
                    </a:p>
                  </a:txBody>
                  <a:tcPr/>
                </a:tc>
                <a:tc hMerge="1" vMerge="1">
                  <a:txBody>
                    <a:bodyPr/>
                    <a:lstStyle/>
                    <a:p>
                      <a:endParaRPr lang="ru-RU"/>
                    </a:p>
                  </a:txBody>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dirty="0">
                          <a:effectLst/>
                        </a:rPr>
                        <a:t>МЗ КР</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dirty="0">
                          <a:effectLst/>
                        </a:rPr>
                        <a:t> </a:t>
                      </a:r>
                      <a:endParaRPr lang="ru-RU" sz="1200" b="1" i="0" u="none" strike="noStrike" dirty="0">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647453996"/>
                  </a:ext>
                </a:extLst>
              </a:tr>
              <a:tr h="0">
                <a:tc gridSpan="3">
                  <a:txBody>
                    <a:bodyPr/>
                    <a:lstStyle/>
                    <a:p>
                      <a:pPr algn="l" fontAlgn="ctr">
                        <a:buNone/>
                      </a:pPr>
                      <a:r>
                        <a:rPr lang="ru-RU" sz="1400" b="1" u="none" strike="noStrike" dirty="0">
                          <a:effectLst/>
                        </a:rPr>
                        <a:t>Направление (компонент) ТУБЕРКУЛЕЗ, Бюджет по годам</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pPr algn="l" fontAlgn="ctr">
                        <a:buNone/>
                      </a:pPr>
                      <a:endParaRPr lang="ru-RU" sz="3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tcPr>
                </a:tc>
                <a:tc>
                  <a:txBody>
                    <a:bodyPr/>
                    <a:lstStyle/>
                    <a:p>
                      <a:pPr algn="r" fontAlgn="ctr">
                        <a:buNone/>
                      </a:pPr>
                      <a:r>
                        <a:rPr lang="ru-RU" sz="1200" u="none" strike="noStrike" dirty="0">
                          <a:effectLst/>
                        </a:rPr>
                        <a:t>4 083 293</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dirty="0">
                          <a:effectLst/>
                        </a:rPr>
                        <a:t> </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3 966 051</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3 719 039</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11 768 383</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861 975</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6723414"/>
                  </a:ext>
                </a:extLst>
              </a:tr>
              <a:tr h="85280">
                <a:tc gridSpan="3">
                  <a:txBody>
                    <a:bodyPr/>
                    <a:lstStyle/>
                    <a:p>
                      <a:pPr algn="l" fontAlgn="t">
                        <a:buNone/>
                      </a:pPr>
                      <a:r>
                        <a:rPr lang="ru-RU" sz="1400" b="1" u="none" strike="noStrike" dirty="0">
                          <a:effectLst/>
                        </a:rPr>
                        <a:t>МОДУЛЬ 1: Диагностика, лечение и уход ТБ/ЛУ-ТБ</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lnL w="12700" cap="flat" cmpd="sng" algn="ctr">
                      <a:solidFill>
                        <a:schemeClr val="tx1"/>
                      </a:solidFill>
                      <a:prstDash val="solid"/>
                      <a:round/>
                      <a:headEnd type="none" w="med" len="med"/>
                      <a:tailEnd type="none" w="med" len="med"/>
                    </a:lnL>
                  </a:tcPr>
                </a:tc>
                <a:tc>
                  <a:txBody>
                    <a:bodyPr/>
                    <a:lstStyle/>
                    <a:p>
                      <a:pPr algn="r" fontAlgn="t">
                        <a:buNone/>
                      </a:pPr>
                      <a:r>
                        <a:rPr lang="ru-RU" sz="1200" u="none" strike="noStrike">
                          <a:effectLst/>
                        </a:rPr>
                        <a:t>2 729 195</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a:effectLst/>
                        </a:rPr>
                        <a:t>648 421</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a:effectLst/>
                        </a:rPr>
                        <a:t>2 222 424</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a:effectLst/>
                        </a:rPr>
                        <a:t>779 448</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dirty="0">
                          <a:effectLst/>
                        </a:rPr>
                        <a:t>2 525 168</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a:effectLst/>
                        </a:rPr>
                        <a:t>793 792</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a:effectLst/>
                        </a:rPr>
                        <a:t>7 476 788</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a:effectLst/>
                        </a:rPr>
                        <a:t>2 221 660</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a:effectLst/>
                        </a:rPr>
                        <a:t>370 750</a:t>
                      </a:r>
                      <a:endParaRPr lang="ru-RU" sz="1200" b="1" i="0" u="none" strike="noStrike">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083449"/>
                  </a:ext>
                </a:extLst>
              </a:tr>
              <a:tr h="959347">
                <a:tc rowSpan="4">
                  <a:txBody>
                    <a:bodyPr/>
                    <a:lstStyle/>
                    <a:p>
                      <a:pPr algn="l" fontAlgn="t">
                        <a:buNone/>
                      </a:pPr>
                      <a:r>
                        <a:rPr lang="ru-RU" sz="1200" b="0" i="0" u="none" strike="noStrike" dirty="0">
                          <a:solidFill>
                            <a:srgbClr val="C00000"/>
                          </a:solidFill>
                          <a:effectLst/>
                          <a:latin typeface="+mn-lt"/>
                        </a:rPr>
                        <a:t>Вмешательство 1.1</a:t>
                      </a:r>
                      <a:r>
                        <a:rPr lang="ru-RU" sz="1200" b="0" i="0" u="none" strike="noStrike" dirty="0">
                          <a:solidFill>
                            <a:srgbClr val="000000"/>
                          </a:solidFill>
                          <a:effectLst/>
                          <a:latin typeface="+mn-lt"/>
                        </a:rPr>
                        <a:t>. Диагностика лекарственно-устойчивого туберкулеза (ЛУ-ТБ) / определение лекарственной чувствительности (ОЛЧ)</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1.1.3</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Проведение обучения по скринингу, активному выявлению, стигме и дискриминации, консультированию, сопровождению для НПО/кейс-менеджера, ВИЧ сервисные организации по 25 чел 2 тренинга 3-х дневные</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12 400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12 400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12 400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37 200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10517065"/>
                  </a:ext>
                </a:extLst>
              </a:tr>
              <a:tr h="568531">
                <a:tc vMerge="1">
                  <a:txBody>
                    <a:bodyPr/>
                    <a:lstStyle/>
                    <a:p>
                      <a:endParaRPr lang="ru-RU"/>
                    </a:p>
                  </a:txBody>
                  <a:tcPr/>
                </a:tc>
                <a:tc>
                  <a:txBody>
                    <a:bodyPr/>
                    <a:lstStyle/>
                    <a:p>
                      <a:pPr algn="l" fontAlgn="t">
                        <a:buNone/>
                      </a:pPr>
                      <a:r>
                        <a:rPr lang="ru-RU" sz="1200" b="0" i="0" u="none" strike="noStrike">
                          <a:solidFill>
                            <a:srgbClr val="000000"/>
                          </a:solidFill>
                          <a:effectLst/>
                          <a:latin typeface="Aptos Narrow" panose="020B0004020202020204" pitchFamily="34" charset="0"/>
                        </a:rPr>
                        <a:t>1.1.4</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Усиление выявления в немедицинских организациях (ГСИН, МВД, МО) - обучение персонала/работников, занимающихся ТБ скрининговыми и диагностическими мероприятиями.  </a:t>
                      </a:r>
                      <a:br>
                        <a:rPr lang="ru-RU" sz="1200" b="0" i="0" u="none" strike="noStrike" dirty="0">
                          <a:solidFill>
                            <a:srgbClr val="000000"/>
                          </a:solidFill>
                          <a:effectLst/>
                          <a:latin typeface="Aptos Narrow" panose="020B0004020202020204" pitchFamily="34" charset="0"/>
                        </a:rPr>
                      </a:b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23 375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dirty="0">
                          <a:solidFill>
                            <a:srgbClr val="000000"/>
                          </a:solidFill>
                          <a:effectLst/>
                          <a:latin typeface="Aptos Narrow" panose="020B0004020202020204" pitchFamily="34" charset="0"/>
                        </a:rPr>
                        <a:t>23 375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23 375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70 125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1341025"/>
                  </a:ext>
                </a:extLst>
              </a:tr>
              <a:tr h="568531">
                <a:tc vMerge="1">
                  <a:txBody>
                    <a:bodyPr/>
                    <a:lstStyle/>
                    <a:p>
                      <a:pPr algn="l" fontAlgn="t">
                        <a:buNone/>
                      </a:pP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1.1.5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ru-RU" sz="1200" b="0" i="0" u="none" strike="noStrike" dirty="0">
                          <a:solidFill>
                            <a:srgbClr val="000000"/>
                          </a:solidFill>
                          <a:effectLst/>
                          <a:latin typeface="Aptos Narrow" panose="020B0004020202020204" pitchFamily="34" charset="0"/>
                        </a:rPr>
                        <a:t>Модернизация алгоритмов диагностики посредством внедрения современных молекулярно-генетических методов (закуп тест систем </a:t>
                      </a:r>
                      <a:r>
                        <a:rPr lang="ru-RU" sz="1200" b="0" i="0" u="none" strike="noStrike" dirty="0" err="1">
                          <a:solidFill>
                            <a:srgbClr val="000000"/>
                          </a:solidFill>
                          <a:effectLst/>
                          <a:latin typeface="Aptos Narrow" panose="020B0004020202020204" pitchFamily="34" charset="0"/>
                        </a:rPr>
                        <a:t>MiniDoc</a:t>
                      </a:r>
                      <a:r>
                        <a:rPr lang="ru-RU" sz="1200" b="0" i="0" u="none" strike="noStrike" dirty="0">
                          <a:solidFill>
                            <a:srgbClr val="000000"/>
                          </a:solidFill>
                          <a:effectLst/>
                          <a:latin typeface="Aptos Narrow" panose="020B0004020202020204" pitchFamily="34" charset="0"/>
                        </a:rPr>
                        <a:t>)</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ru-RU" sz="1200" b="0" i="0" u="none" strike="noStrike">
                          <a:solidFill>
                            <a:srgbClr val="000000"/>
                          </a:solidFill>
                          <a:effectLst/>
                          <a:latin typeface="Aptos Display" panose="020B0004020202020204" pitchFamily="34" charset="0"/>
                        </a:rPr>
                        <a:t>39600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b">
                        <a:buNone/>
                      </a:pPr>
                      <a:r>
                        <a:rPr lang="ru-RU" sz="1200" b="0" i="0" u="none" strike="noStrike">
                          <a:solidFill>
                            <a:srgbClr val="000000"/>
                          </a:solidFill>
                          <a:effectLst/>
                          <a:latin typeface="Aptos Display" panose="020B000402020202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ru-RU" sz="1200" b="0" i="0" u="none" strike="noStrike">
                          <a:solidFill>
                            <a:srgbClr val="000000"/>
                          </a:solidFill>
                          <a:effectLst/>
                          <a:latin typeface="Aptos Display" panose="020B0004020202020204" pitchFamily="34" charset="0"/>
                        </a:rPr>
                        <a:t>14580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b">
                        <a:buNone/>
                      </a:pPr>
                      <a:r>
                        <a:rPr lang="ru-RU" sz="1200" b="0" i="0" u="none" strike="noStrike">
                          <a:solidFill>
                            <a:srgbClr val="000000"/>
                          </a:solidFill>
                          <a:effectLst/>
                          <a:latin typeface="Aptos Display" panose="020B000402020202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ru-RU" sz="1200" b="0" i="0" u="none" strike="noStrike">
                          <a:solidFill>
                            <a:srgbClr val="000000"/>
                          </a:solidFill>
                          <a:effectLst/>
                          <a:latin typeface="Aptos Display" panose="020B0004020202020204" pitchFamily="34" charset="0"/>
                        </a:rPr>
                        <a:t>14580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b">
                        <a:buNone/>
                      </a:pPr>
                      <a:r>
                        <a:rPr lang="ru-RU" sz="1200" b="0" i="0" u="none" strike="noStrike">
                          <a:solidFill>
                            <a:srgbClr val="000000"/>
                          </a:solidFill>
                          <a:effectLst/>
                          <a:latin typeface="Aptos Display" panose="020B000402020202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ru-RU" sz="1200" b="0" i="0" u="none" strike="noStrike">
                          <a:solidFill>
                            <a:srgbClr val="000000"/>
                          </a:solidFill>
                          <a:effectLst/>
                          <a:latin typeface="Aptos Display" panose="020B0004020202020204" pitchFamily="34" charset="0"/>
                        </a:rPr>
                        <a:t>68760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b">
                        <a:buNone/>
                      </a:pPr>
                      <a:r>
                        <a:rPr lang="ru-RU" sz="1200" b="0" i="0" u="none" strike="noStrike">
                          <a:solidFill>
                            <a:srgbClr val="000000"/>
                          </a:solidFill>
                          <a:effectLst/>
                          <a:latin typeface="Aptos Narrow" panose="020B000402020202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ru-RU" sz="1200" b="0" i="0" u="none" strike="noStrike" dirty="0">
                          <a:solidFill>
                            <a:srgbClr val="000000"/>
                          </a:solidFill>
                          <a:effectLst/>
                          <a:latin typeface="Aptos Narrow" panose="020B0004020202020204" pitchFamily="34" charset="0"/>
                        </a:rPr>
                        <a:t>114050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420192"/>
                  </a:ext>
                </a:extLst>
              </a:tr>
              <a:tr h="568531">
                <a:tc vMerge="1">
                  <a:txBody>
                    <a:bodyPr/>
                    <a:lstStyle/>
                    <a:p>
                      <a:pPr algn="l" fontAlgn="t">
                        <a:buNone/>
                      </a:pP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1.1.6</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Проведение тренинга для сотрудников ТБ лабораторий новым методам диагностики, использования минидоков 25 чел 3-х дневный (вкладка расчет тренингов) включая НПО</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Display" panose="020B0004020202020204" pitchFamily="34" charset="0"/>
                        </a:rPr>
                        <a:t>12 400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Display"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Display" panose="020B0004020202020204" pitchFamily="34" charset="0"/>
                        </a:rPr>
                        <a:t>12 400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Display"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Display" panose="020B0004020202020204" pitchFamily="34" charset="0"/>
                        </a:rPr>
                        <a:t>12 400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Display"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Display" panose="020B0004020202020204" pitchFamily="34" charset="0"/>
                        </a:rPr>
                        <a:t>37 200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0455044"/>
                  </a:ext>
                </a:extLst>
              </a:tr>
            </a:tbl>
          </a:graphicData>
        </a:graphic>
      </p:graphicFrame>
    </p:spTree>
    <p:extLst>
      <p:ext uri="{BB962C8B-B14F-4D97-AF65-F5344CB8AC3E}">
        <p14:creationId xmlns:p14="http://schemas.microsoft.com/office/powerpoint/2010/main" val="1625360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4A0168-BDC1-FF68-39B3-0EF52F76A31B}"/>
            </a:ext>
          </a:extLst>
        </p:cNvPr>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0F9190FA-2327-6C74-F56A-3814CF1B3350}"/>
              </a:ext>
            </a:extLst>
          </p:cNvPr>
          <p:cNvGraphicFramePr>
            <a:graphicFrameLocks noGrp="1"/>
          </p:cNvGraphicFramePr>
          <p:nvPr>
            <p:ph idx="1"/>
            <p:extLst>
              <p:ext uri="{D42A27DB-BD31-4B8C-83A1-F6EECF244321}">
                <p14:modId xmlns:p14="http://schemas.microsoft.com/office/powerpoint/2010/main" val="3524008252"/>
              </p:ext>
            </p:extLst>
          </p:nvPr>
        </p:nvGraphicFramePr>
        <p:xfrm>
          <a:off x="454152" y="754718"/>
          <a:ext cx="11487912" cy="4713811"/>
        </p:xfrm>
        <a:graphic>
          <a:graphicData uri="http://schemas.openxmlformats.org/drawingml/2006/table">
            <a:tbl>
              <a:tblPr>
                <a:tableStyleId>{5C22544A-7EE6-4342-B048-85BDC9FD1C3A}</a:tableStyleId>
              </a:tblPr>
              <a:tblGrid>
                <a:gridCol w="1539240">
                  <a:extLst>
                    <a:ext uri="{9D8B030D-6E8A-4147-A177-3AD203B41FA5}">
                      <a16:colId xmlns:a16="http://schemas.microsoft.com/office/drawing/2014/main" val="4214115624"/>
                    </a:ext>
                  </a:extLst>
                </a:gridCol>
                <a:gridCol w="432019">
                  <a:extLst>
                    <a:ext uri="{9D8B030D-6E8A-4147-A177-3AD203B41FA5}">
                      <a16:colId xmlns:a16="http://schemas.microsoft.com/office/drawing/2014/main" val="1724142292"/>
                    </a:ext>
                  </a:extLst>
                </a:gridCol>
                <a:gridCol w="3060989">
                  <a:extLst>
                    <a:ext uri="{9D8B030D-6E8A-4147-A177-3AD203B41FA5}">
                      <a16:colId xmlns:a16="http://schemas.microsoft.com/office/drawing/2014/main" val="265776424"/>
                    </a:ext>
                  </a:extLst>
                </a:gridCol>
                <a:gridCol w="658368">
                  <a:extLst>
                    <a:ext uri="{9D8B030D-6E8A-4147-A177-3AD203B41FA5}">
                      <a16:colId xmlns:a16="http://schemas.microsoft.com/office/drawing/2014/main" val="3210363481"/>
                    </a:ext>
                  </a:extLst>
                </a:gridCol>
                <a:gridCol w="667512">
                  <a:extLst>
                    <a:ext uri="{9D8B030D-6E8A-4147-A177-3AD203B41FA5}">
                      <a16:colId xmlns:a16="http://schemas.microsoft.com/office/drawing/2014/main" val="2275896378"/>
                    </a:ext>
                  </a:extLst>
                </a:gridCol>
                <a:gridCol w="768096">
                  <a:extLst>
                    <a:ext uri="{9D8B030D-6E8A-4147-A177-3AD203B41FA5}">
                      <a16:colId xmlns:a16="http://schemas.microsoft.com/office/drawing/2014/main" val="3465319505"/>
                    </a:ext>
                  </a:extLst>
                </a:gridCol>
                <a:gridCol w="749808">
                  <a:extLst>
                    <a:ext uri="{9D8B030D-6E8A-4147-A177-3AD203B41FA5}">
                      <a16:colId xmlns:a16="http://schemas.microsoft.com/office/drawing/2014/main" val="1598198967"/>
                    </a:ext>
                  </a:extLst>
                </a:gridCol>
                <a:gridCol w="737041">
                  <a:extLst>
                    <a:ext uri="{9D8B030D-6E8A-4147-A177-3AD203B41FA5}">
                      <a16:colId xmlns:a16="http://schemas.microsoft.com/office/drawing/2014/main" val="2330776143"/>
                    </a:ext>
                  </a:extLst>
                </a:gridCol>
                <a:gridCol w="661991">
                  <a:extLst>
                    <a:ext uri="{9D8B030D-6E8A-4147-A177-3AD203B41FA5}">
                      <a16:colId xmlns:a16="http://schemas.microsoft.com/office/drawing/2014/main" val="3080346813"/>
                    </a:ext>
                  </a:extLst>
                </a:gridCol>
                <a:gridCol w="859536">
                  <a:extLst>
                    <a:ext uri="{9D8B030D-6E8A-4147-A177-3AD203B41FA5}">
                      <a16:colId xmlns:a16="http://schemas.microsoft.com/office/drawing/2014/main" val="627671207"/>
                    </a:ext>
                  </a:extLst>
                </a:gridCol>
                <a:gridCol w="704088">
                  <a:extLst>
                    <a:ext uri="{9D8B030D-6E8A-4147-A177-3AD203B41FA5}">
                      <a16:colId xmlns:a16="http://schemas.microsoft.com/office/drawing/2014/main" val="3950746526"/>
                    </a:ext>
                  </a:extLst>
                </a:gridCol>
                <a:gridCol w="649224">
                  <a:extLst>
                    <a:ext uri="{9D8B030D-6E8A-4147-A177-3AD203B41FA5}">
                      <a16:colId xmlns:a16="http://schemas.microsoft.com/office/drawing/2014/main" val="1829610948"/>
                    </a:ext>
                  </a:extLst>
                </a:gridCol>
              </a:tblGrid>
              <a:tr h="48858">
                <a:tc rowSpan="2">
                  <a:txBody>
                    <a:bodyPr/>
                    <a:lstStyle/>
                    <a:p>
                      <a:pPr algn="l" fontAlgn="t">
                        <a:buNone/>
                      </a:pPr>
                      <a:r>
                        <a:rPr lang="ru-RU" sz="1400" b="1" u="none" strike="noStrike" dirty="0">
                          <a:effectLst/>
                        </a:rPr>
                        <a:t>Мероприятия</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gridSpan="2">
                  <a:txBody>
                    <a:bodyPr/>
                    <a:lstStyle/>
                    <a:p>
                      <a:pPr algn="l" fontAlgn="t">
                        <a:buNone/>
                      </a:pPr>
                      <a:r>
                        <a:rPr lang="ru-RU" sz="1400" b="1" u="none" strike="noStrike" dirty="0">
                          <a:effectLst/>
                        </a:rPr>
                        <a:t>Года и источник</a:t>
                      </a:r>
                    </a:p>
                    <a:p>
                      <a:pPr algn="l" fontAlgn="t">
                        <a:buNone/>
                      </a:pPr>
                      <a:r>
                        <a:rPr lang="ru-RU" sz="1400" b="1" u="none" strike="noStrike" dirty="0">
                          <a:effectLst/>
                        </a:rPr>
                        <a:t> </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pPr algn="l" fontAlgn="t">
                        <a:buNone/>
                      </a:pPr>
                      <a:endParaRPr lang="ru-RU" sz="300" b="0"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tcPr>
                </a:tc>
                <a:tc gridSpan="2">
                  <a:txBody>
                    <a:bodyPr/>
                    <a:lstStyle/>
                    <a:p>
                      <a:pPr algn="ctr" fontAlgn="t">
                        <a:buNone/>
                      </a:pPr>
                      <a:r>
                        <a:rPr lang="ru-RU" sz="1200" u="none" strike="noStrike" dirty="0">
                          <a:effectLst/>
                        </a:rPr>
                        <a:t>2027</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2028</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2029</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Всего</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a:txBody>
                    <a:bodyPr/>
                    <a:lstStyle/>
                    <a:p>
                      <a:pPr algn="ctr" fontAlgn="t">
                        <a:buNone/>
                      </a:pPr>
                      <a:r>
                        <a:rPr lang="ru-RU" sz="1200" u="none" strike="noStrike">
                          <a:effectLst/>
                        </a:rPr>
                        <a:t>PAAR</a:t>
                      </a:r>
                      <a:endParaRPr lang="ru-RU" sz="1200" b="1" i="0" u="none" strike="noStrike">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223908331"/>
                  </a:ext>
                </a:extLst>
              </a:tr>
              <a:tr h="48858">
                <a:tc vMerge="1">
                  <a:txBody>
                    <a:bodyPr/>
                    <a:lstStyle/>
                    <a:p>
                      <a:endParaRPr lang="ru-RU"/>
                    </a:p>
                  </a:txBody>
                  <a:tcPr/>
                </a:tc>
                <a:tc gridSpan="2" vMerge="1">
                  <a:txBody>
                    <a:bodyPr/>
                    <a:lstStyle/>
                    <a:p>
                      <a:endParaRPr lang="ru-RU"/>
                    </a:p>
                  </a:txBody>
                  <a:tcPr/>
                </a:tc>
                <a:tc hMerge="1" vMerge="1">
                  <a:txBody>
                    <a:bodyPr/>
                    <a:lstStyle/>
                    <a:p>
                      <a:endParaRPr lang="ru-RU"/>
                    </a:p>
                  </a:txBody>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dirty="0">
                          <a:effectLst/>
                        </a:rPr>
                        <a:t>МЗ КР</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dirty="0">
                          <a:effectLst/>
                        </a:rPr>
                        <a:t> </a:t>
                      </a:r>
                      <a:endParaRPr lang="ru-RU" sz="1200" b="1" i="0" u="none" strike="noStrike" dirty="0">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647453996"/>
                  </a:ext>
                </a:extLst>
              </a:tr>
              <a:tr h="0">
                <a:tc gridSpan="3">
                  <a:txBody>
                    <a:bodyPr/>
                    <a:lstStyle/>
                    <a:p>
                      <a:pPr algn="l" fontAlgn="ctr">
                        <a:buNone/>
                      </a:pPr>
                      <a:r>
                        <a:rPr lang="ru-RU" sz="1400" b="1" u="none" strike="noStrike" dirty="0">
                          <a:effectLst/>
                        </a:rPr>
                        <a:t>Направление (компонент) ТУБЕРКУЛЕЗ, Бюджет по годам</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pPr algn="l" fontAlgn="ctr">
                        <a:buNone/>
                      </a:pPr>
                      <a:endParaRPr lang="ru-RU" sz="3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tcPr>
                </a:tc>
                <a:tc>
                  <a:txBody>
                    <a:bodyPr/>
                    <a:lstStyle/>
                    <a:p>
                      <a:pPr algn="r" fontAlgn="ctr">
                        <a:buNone/>
                      </a:pPr>
                      <a:r>
                        <a:rPr lang="ru-RU" sz="1200" u="none" strike="noStrike" dirty="0">
                          <a:effectLst/>
                        </a:rPr>
                        <a:t>4 083 293</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dirty="0">
                          <a:effectLst/>
                        </a:rPr>
                        <a:t> </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3 966 051</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3 719 039</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11 768 383</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861 975</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6723414"/>
                  </a:ext>
                </a:extLst>
              </a:tr>
              <a:tr h="85280">
                <a:tc gridSpan="3">
                  <a:txBody>
                    <a:bodyPr/>
                    <a:lstStyle/>
                    <a:p>
                      <a:pPr algn="l" fontAlgn="t">
                        <a:buNone/>
                      </a:pPr>
                      <a:r>
                        <a:rPr lang="ru-RU" sz="1400" b="1" u="none" strike="noStrike" dirty="0">
                          <a:effectLst/>
                        </a:rPr>
                        <a:t>МОДУЛЬ 1: Диагностика, лечение и уход ТБ/ЛУ-ТБ</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lnL w="12700" cap="flat" cmpd="sng" algn="ctr">
                      <a:solidFill>
                        <a:schemeClr val="tx1"/>
                      </a:solidFill>
                      <a:prstDash val="solid"/>
                      <a:round/>
                      <a:headEnd type="none" w="med" len="med"/>
                      <a:tailEnd type="none" w="med" len="med"/>
                    </a:lnL>
                  </a:tcPr>
                </a:tc>
                <a:tc>
                  <a:txBody>
                    <a:bodyPr/>
                    <a:lstStyle/>
                    <a:p>
                      <a:pPr algn="r" fontAlgn="t">
                        <a:buNone/>
                      </a:pPr>
                      <a:r>
                        <a:rPr lang="ru-RU" sz="1200" u="none" strike="noStrike">
                          <a:effectLst/>
                        </a:rPr>
                        <a:t>2 729 195</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a:effectLst/>
                        </a:rPr>
                        <a:t>648 421</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a:effectLst/>
                        </a:rPr>
                        <a:t>2 222 424</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a:effectLst/>
                        </a:rPr>
                        <a:t>779 448</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dirty="0">
                          <a:effectLst/>
                        </a:rPr>
                        <a:t>2 525 168</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a:effectLst/>
                        </a:rPr>
                        <a:t>793 792</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a:effectLst/>
                        </a:rPr>
                        <a:t>7 476 788</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a:effectLst/>
                        </a:rPr>
                        <a:t>2 221 660</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a:effectLst/>
                        </a:rPr>
                        <a:t>370 750</a:t>
                      </a:r>
                      <a:endParaRPr lang="ru-RU" sz="1200" b="1" i="0" u="none" strike="noStrike">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083449"/>
                  </a:ext>
                </a:extLst>
              </a:tr>
              <a:tr h="959347">
                <a:tc rowSpan="3">
                  <a:txBody>
                    <a:bodyPr/>
                    <a:lstStyle/>
                    <a:p>
                      <a:pPr algn="l" fontAlgn="t">
                        <a:buNone/>
                      </a:pPr>
                      <a:r>
                        <a:rPr lang="ru-RU" sz="1200" b="0" i="0" u="none" strike="noStrike" dirty="0">
                          <a:solidFill>
                            <a:srgbClr val="C00000"/>
                          </a:solidFill>
                          <a:effectLst/>
                          <a:latin typeface="+mn-lt"/>
                        </a:rPr>
                        <a:t>Вмешательство 1.1</a:t>
                      </a:r>
                      <a:r>
                        <a:rPr lang="ru-RU" sz="1200" b="0" i="0" u="none" strike="noStrike" dirty="0">
                          <a:solidFill>
                            <a:srgbClr val="000000"/>
                          </a:solidFill>
                          <a:effectLst/>
                          <a:latin typeface="+mn-lt"/>
                        </a:rPr>
                        <a:t>. Диагностика лекарственно-устойчивого туберкулеза (ЛУ-ТБ) / определение лекарственной чувствительности (ОЛЧ)</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1.1.7</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Использование быстрых методов диагностики </a:t>
                      </a:r>
                      <a:r>
                        <a:rPr lang="ru-RU" sz="1200" b="0" i="0" u="none" strike="noStrike" dirty="0" err="1">
                          <a:solidFill>
                            <a:srgbClr val="000000"/>
                          </a:solidFill>
                          <a:effectLst/>
                          <a:latin typeface="Aptos Narrow" panose="020B0004020202020204" pitchFamily="34" charset="0"/>
                        </a:rPr>
                        <a:t>Xpert</a:t>
                      </a:r>
                      <a:r>
                        <a:rPr lang="ru-RU" sz="1200" b="0" i="0" u="none" strike="noStrike" dirty="0">
                          <a:solidFill>
                            <a:srgbClr val="000000"/>
                          </a:solidFill>
                          <a:effectLst/>
                          <a:latin typeface="Aptos Narrow" panose="020B0004020202020204" pitchFamily="34" charset="0"/>
                        </a:rPr>
                        <a:t> XDR, LPA для противотуберкулезных препаратов первого второго ряда, посевы и тестов лекарственной чувствительности (ТЛЧ), включая к новым препаратам. Закупка и распределение оборудования, реагентов и наборов ТЛЧ, включая ремонт и профилактику лабораторий (вкладка расчет по реагентам и расходам)</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ru-RU" sz="1200" b="0" i="0" u="none" strike="noStrike">
                          <a:solidFill>
                            <a:srgbClr val="000000"/>
                          </a:solidFill>
                          <a:effectLst/>
                          <a:latin typeface="Aptos Narrow" panose="020B0004020202020204" pitchFamily="34" charset="0"/>
                        </a:rPr>
                        <a:t>701 284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buNone/>
                      </a:pPr>
                      <a:r>
                        <a:rPr lang="ru-RU" sz="1200" b="0" i="0" u="none" strike="noStrike">
                          <a:solidFill>
                            <a:srgbClr val="000000"/>
                          </a:solidFill>
                          <a:effectLst/>
                          <a:latin typeface="Aptos Narrow" panose="020B0004020202020204" pitchFamily="34" charset="0"/>
                        </a:rPr>
                        <a:t>574 539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ru-RU" sz="1200" b="0" i="0" u="none" strike="noStrike">
                          <a:solidFill>
                            <a:srgbClr val="000000"/>
                          </a:solidFill>
                          <a:effectLst/>
                          <a:latin typeface="Aptos Narrow" panose="020B0004020202020204" pitchFamily="34" charset="0"/>
                        </a:rPr>
                        <a:t>664 165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buNone/>
                      </a:pPr>
                      <a:r>
                        <a:rPr lang="ru-RU" sz="1200" b="0" i="0" u="none" strike="noStrike">
                          <a:solidFill>
                            <a:srgbClr val="000000"/>
                          </a:solidFill>
                          <a:effectLst/>
                          <a:latin typeface="Aptos Narrow" panose="020B0004020202020204" pitchFamily="34" charset="0"/>
                        </a:rPr>
                        <a:t>680 000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ru-RU" sz="1200" b="0" i="0" u="none" strike="noStrike">
                          <a:solidFill>
                            <a:srgbClr val="000000"/>
                          </a:solidFill>
                          <a:effectLst/>
                          <a:latin typeface="Aptos Narrow" panose="020B0004020202020204" pitchFamily="34" charset="0"/>
                        </a:rPr>
                        <a:t>664 165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buNone/>
                      </a:pPr>
                      <a:r>
                        <a:rPr lang="ru-RU" sz="1200" b="0" i="0" u="none" strike="noStrike">
                          <a:solidFill>
                            <a:srgbClr val="000000"/>
                          </a:solidFill>
                          <a:effectLst/>
                          <a:latin typeface="Aptos Narrow" panose="020B0004020202020204" pitchFamily="34" charset="0"/>
                        </a:rPr>
                        <a:t>680 000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ru-RU" sz="1200" b="0" i="0" u="none" strike="noStrike">
                          <a:solidFill>
                            <a:srgbClr val="000000"/>
                          </a:solidFill>
                          <a:effectLst/>
                          <a:latin typeface="Aptos Display" panose="020B0004020202020204" pitchFamily="34" charset="0"/>
                        </a:rPr>
                        <a:t>2 029 613</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buNone/>
                      </a:pPr>
                      <a:r>
                        <a:rPr lang="ru-RU" sz="1200" b="0" i="0" u="none" strike="noStrike">
                          <a:solidFill>
                            <a:srgbClr val="000000"/>
                          </a:solidFill>
                          <a:effectLst/>
                          <a:latin typeface="Aptos Narrow" panose="020B0004020202020204" pitchFamily="34" charset="0"/>
                        </a:rPr>
                        <a:t>1 934 539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ru-RU" sz="1200" b="0" i="0" u="none" strike="noStrike">
                          <a:solidFill>
                            <a:srgbClr val="000000"/>
                          </a:solidFill>
                          <a:effectLst/>
                          <a:latin typeface="Aptos Narrow" panose="020B000402020202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10517065"/>
                  </a:ext>
                </a:extLst>
              </a:tr>
              <a:tr h="568531">
                <a:tc vMerge="1">
                  <a:txBody>
                    <a:bodyPr/>
                    <a:lstStyle/>
                    <a:p>
                      <a:endParaRPr lang="ru-RU"/>
                    </a:p>
                  </a:txBody>
                  <a:tcPr/>
                </a:tc>
                <a:tc>
                  <a:txBody>
                    <a:bodyPr/>
                    <a:lstStyle/>
                    <a:p>
                      <a:pPr algn="l" fontAlgn="t">
                        <a:buNone/>
                      </a:pPr>
                      <a:r>
                        <a:rPr lang="ru-RU" sz="1200" b="0" i="0" u="none" strike="noStrike">
                          <a:solidFill>
                            <a:srgbClr val="000000"/>
                          </a:solidFill>
                          <a:effectLst/>
                          <a:latin typeface="Aptos Narrow" panose="020B0004020202020204" pitchFamily="34" charset="0"/>
                        </a:rPr>
                        <a:t>1.1.8</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ru-RU" sz="1200" b="0" i="0" u="none" strike="noStrike" dirty="0">
                          <a:solidFill>
                            <a:srgbClr val="000000"/>
                          </a:solidFill>
                          <a:effectLst/>
                          <a:latin typeface="Aptos Narrow" panose="020B0004020202020204" pitchFamily="34" charset="0"/>
                        </a:rPr>
                        <a:t>Внедрение инновационной модели по скринингу  ТБ с использование  рекомендованного ВОЗ </a:t>
                      </a:r>
                      <a:r>
                        <a:rPr lang="ru-RU" sz="1200" b="0" i="0" u="none" strike="noStrike" dirty="0" err="1">
                          <a:solidFill>
                            <a:srgbClr val="000000"/>
                          </a:solidFill>
                          <a:effectLst/>
                          <a:latin typeface="Aptos Narrow" panose="020B0004020202020204" pitchFamily="34" charset="0"/>
                        </a:rPr>
                        <a:t>qXR</a:t>
                      </a:r>
                      <a:r>
                        <a:rPr lang="ru-RU" sz="1200" b="0" i="0" u="none" strike="noStrike" dirty="0">
                          <a:solidFill>
                            <a:srgbClr val="000000"/>
                          </a:solidFill>
                          <a:effectLst/>
                          <a:latin typeface="Aptos Narrow" panose="020B0004020202020204" pitchFamily="34" charset="0"/>
                        </a:rPr>
                        <a:t> ПО с использованием искусственного интеллекта (ИИ)для анализа цифровых рентген снимков на уровне стационаров третичного уровня, областных ЦСМ в Ошской, </a:t>
                      </a:r>
                      <a:r>
                        <a:rPr lang="ru-RU" sz="1200" b="0" i="0" u="none" strike="noStrike" dirty="0" err="1">
                          <a:solidFill>
                            <a:srgbClr val="000000"/>
                          </a:solidFill>
                          <a:effectLst/>
                          <a:latin typeface="Aptos Narrow" panose="020B0004020202020204" pitchFamily="34" charset="0"/>
                        </a:rPr>
                        <a:t>Жалалабадской</a:t>
                      </a:r>
                      <a:r>
                        <a:rPr lang="ru-RU" sz="1200" b="0" i="0" u="none" strike="noStrike" dirty="0">
                          <a:solidFill>
                            <a:srgbClr val="000000"/>
                          </a:solidFill>
                          <a:effectLst/>
                          <a:latin typeface="Aptos Narrow" panose="020B0004020202020204" pitchFamily="34" charset="0"/>
                        </a:rPr>
                        <a:t> и Чуйской областях , а также областных ТБ центров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193 500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dirty="0">
                          <a:solidFill>
                            <a:srgbClr val="000000"/>
                          </a:solidFill>
                          <a:effectLst/>
                          <a:latin typeface="Aptos Narrow" panose="020B0004020202020204" pitchFamily="34" charset="0"/>
                        </a:rPr>
                        <a:t>64 500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258 000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ru-RU" sz="1200" b="0" i="0" u="none" strike="noStrike">
                          <a:solidFill>
                            <a:srgbClr val="000000"/>
                          </a:solidFill>
                          <a:effectLst/>
                          <a:latin typeface="Aptos Narrow" panose="020B0004020202020204" pitchFamily="34" charset="0"/>
                        </a:rPr>
                        <a:t>193500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1341025"/>
                  </a:ext>
                </a:extLst>
              </a:tr>
              <a:tr h="568531">
                <a:tc vMerge="1">
                  <a:txBody>
                    <a:bodyPr/>
                    <a:lstStyle/>
                    <a:p>
                      <a:pPr algn="l" fontAlgn="t">
                        <a:buNone/>
                      </a:pP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1.1.9</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"True-</a:t>
                      </a:r>
                      <a:r>
                        <a:rPr lang="ru-RU" sz="1200" b="0" i="0" u="none" strike="noStrike" dirty="0" err="1">
                          <a:solidFill>
                            <a:srgbClr val="000000"/>
                          </a:solidFill>
                          <a:effectLst/>
                          <a:latin typeface="Aptos Narrow" panose="020B0004020202020204" pitchFamily="34" charset="0"/>
                        </a:rPr>
                        <a:t>Nat</a:t>
                      </a:r>
                      <a:r>
                        <a:rPr lang="ru-RU" sz="1200" b="0" i="0" u="none" strike="noStrike" dirty="0">
                          <a:solidFill>
                            <a:srgbClr val="000000"/>
                          </a:solidFill>
                          <a:effectLst/>
                          <a:latin typeface="Aptos Narrow" panose="020B0004020202020204" pitchFamily="34" charset="0"/>
                        </a:rPr>
                        <a:t>" аппарат</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ru-RU" sz="1200" b="0" i="0" u="none" strike="noStrike">
                          <a:solidFill>
                            <a:srgbClr val="000000"/>
                          </a:solidFill>
                          <a:effectLst/>
                          <a:latin typeface="Aptos Narrow" panose="020B0004020202020204" pitchFamily="34" charset="0"/>
                        </a:rPr>
                        <a:t>85 496</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buNone/>
                      </a:pPr>
                      <a:r>
                        <a:rPr lang="ru-RU" sz="1200" b="0" i="0" u="none" strike="noStrike">
                          <a:solidFill>
                            <a:srgbClr val="000000"/>
                          </a:solidFill>
                          <a:effectLst/>
                          <a:latin typeface="Aptos Narrow" panose="020B0004020202020204" pitchFamily="34" charset="0"/>
                        </a:rPr>
                        <a:t>5 000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ru-RU" sz="1200" b="0" i="0" u="none" strike="noStrike">
                          <a:solidFill>
                            <a:srgbClr val="000000"/>
                          </a:solidFill>
                          <a:effectLst/>
                          <a:latin typeface="Aptos Narrow" panose="020B0004020202020204" pitchFamily="34" charset="0"/>
                        </a:rPr>
                        <a:t>40 624</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buNone/>
                      </a:pPr>
                      <a:r>
                        <a:rPr lang="ru-RU" sz="1200" b="0" i="0" u="none" strike="noStrike">
                          <a:solidFill>
                            <a:srgbClr val="000000"/>
                          </a:solidFill>
                          <a:effectLst/>
                          <a:latin typeface="Aptos Narrow" panose="020B0004020202020204" pitchFamily="34" charset="0"/>
                        </a:rPr>
                        <a:t>12 000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ru-RU" sz="1200" b="0" i="0" u="none" strike="noStrike">
                          <a:solidFill>
                            <a:srgbClr val="000000"/>
                          </a:solidFill>
                          <a:effectLst/>
                          <a:latin typeface="Aptos Narrow" panose="020B0004020202020204" pitchFamily="34" charset="0"/>
                        </a:rPr>
                        <a:t>40 624</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buNone/>
                      </a:pPr>
                      <a:r>
                        <a:rPr lang="ru-RU" sz="1200" b="0" i="0" u="none" strike="noStrike">
                          <a:solidFill>
                            <a:srgbClr val="000000"/>
                          </a:solidFill>
                          <a:effectLst/>
                          <a:latin typeface="Aptos Narrow" panose="020B0004020202020204" pitchFamily="34" charset="0"/>
                        </a:rPr>
                        <a:t>15 000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Display" panose="020B0004020202020204" pitchFamily="34" charset="0"/>
                        </a:rPr>
                        <a:t>166 744</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buNone/>
                      </a:pPr>
                      <a:r>
                        <a:rPr lang="ru-RU" sz="1200" b="0" i="0" u="none" strike="noStrike">
                          <a:solidFill>
                            <a:srgbClr val="000000"/>
                          </a:solidFill>
                          <a:effectLst/>
                          <a:latin typeface="Aptos Narrow" panose="020B0004020202020204" pitchFamily="34" charset="0"/>
                        </a:rPr>
                        <a:t>32 000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ru-RU" sz="1200" b="0" i="0" u="none" strike="noStrike" dirty="0">
                          <a:solidFill>
                            <a:srgbClr val="000000"/>
                          </a:solidFill>
                          <a:effectLst/>
                          <a:latin typeface="Aptos Narrow" panose="020B0004020202020204" pitchFamily="34" charset="0"/>
                        </a:rPr>
                        <a:t>63200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420192"/>
                  </a:ext>
                </a:extLst>
              </a:tr>
            </a:tbl>
          </a:graphicData>
        </a:graphic>
      </p:graphicFrame>
    </p:spTree>
    <p:extLst>
      <p:ext uri="{BB962C8B-B14F-4D97-AF65-F5344CB8AC3E}">
        <p14:creationId xmlns:p14="http://schemas.microsoft.com/office/powerpoint/2010/main" val="447636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43CD07-9944-E3DC-7CE5-A0C464BCC5F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8742A16-C559-285B-2715-4819756DFB0F}"/>
              </a:ext>
            </a:extLst>
          </p:cNvPr>
          <p:cNvSpPr>
            <a:spLocks noGrp="1"/>
          </p:cNvSpPr>
          <p:nvPr>
            <p:ph type="title"/>
          </p:nvPr>
        </p:nvSpPr>
        <p:spPr>
          <a:xfrm>
            <a:off x="2231136" y="63562"/>
            <a:ext cx="7729728" cy="1188720"/>
          </a:xfrm>
        </p:spPr>
        <p:txBody>
          <a:bodyPr/>
          <a:lstStyle/>
          <a:p>
            <a:r>
              <a:rPr lang="ru-RU" b="1" dirty="0">
                <a:solidFill>
                  <a:srgbClr val="C00000"/>
                </a:solidFill>
              </a:rPr>
              <a:t>Особенности ГФГ-8</a:t>
            </a:r>
          </a:p>
        </p:txBody>
      </p:sp>
      <p:sp>
        <p:nvSpPr>
          <p:cNvPr id="3" name="Объект 2">
            <a:extLst>
              <a:ext uri="{FF2B5EF4-FFF2-40B4-BE49-F238E27FC236}">
                <a16:creationId xmlns:a16="http://schemas.microsoft.com/office/drawing/2014/main" id="{D26C5867-8896-0BB1-88EB-5AB0368DCBB6}"/>
              </a:ext>
            </a:extLst>
          </p:cNvPr>
          <p:cNvSpPr>
            <a:spLocks noGrp="1"/>
          </p:cNvSpPr>
          <p:nvPr>
            <p:ph idx="1"/>
          </p:nvPr>
        </p:nvSpPr>
        <p:spPr>
          <a:xfrm>
            <a:off x="676507" y="1252282"/>
            <a:ext cx="10838985" cy="5279991"/>
          </a:xfrm>
        </p:spPr>
        <p:txBody>
          <a:bodyPr>
            <a:noAutofit/>
          </a:bodyPr>
          <a:lstStyle/>
          <a:p>
            <a:r>
              <a:rPr lang="ru-RU" sz="2400" dirty="0"/>
              <a:t>Снижение суммы финансирования с </a:t>
            </a:r>
            <a:r>
              <a:rPr lang="en-US" sz="2400" dirty="0">
                <a:solidFill>
                  <a:srgbClr val="C00000"/>
                </a:solidFill>
              </a:rPr>
              <a:t>$ </a:t>
            </a:r>
            <a:r>
              <a:rPr lang="ru-RU" sz="2400" dirty="0"/>
              <a:t>27 млн 900 тыс. на 2024-2026 гг. до          </a:t>
            </a:r>
            <a:r>
              <a:rPr lang="en-US" sz="2400" dirty="0">
                <a:solidFill>
                  <a:srgbClr val="C00000"/>
                </a:solidFill>
              </a:rPr>
              <a:t>$</a:t>
            </a:r>
            <a:r>
              <a:rPr lang="ru-RU" sz="2400" dirty="0">
                <a:solidFill>
                  <a:srgbClr val="C00000"/>
                </a:solidFill>
              </a:rPr>
              <a:t>2</a:t>
            </a:r>
            <a:r>
              <a:rPr lang="ru-RU" sz="2400" b="1" dirty="0">
                <a:solidFill>
                  <a:srgbClr val="C00000"/>
                </a:solidFill>
              </a:rPr>
              <a:t>1 млн 823 тыс. </a:t>
            </a:r>
            <a:r>
              <a:rPr lang="ru-RU" sz="2400" dirty="0"/>
              <a:t>на 2027-2029 гг. </a:t>
            </a:r>
            <a:r>
              <a:rPr lang="ru-RU" sz="2400" b="1" dirty="0">
                <a:solidFill>
                  <a:srgbClr val="C00000"/>
                </a:solidFill>
              </a:rPr>
              <a:t>снижение суммы на 22%</a:t>
            </a:r>
          </a:p>
          <a:p>
            <a:r>
              <a:rPr lang="ru-RU" sz="2400" dirty="0"/>
              <a:t>Отсутствие дополнительных ресурсов на каталитическое финансирование</a:t>
            </a:r>
          </a:p>
          <a:p>
            <a:r>
              <a:rPr lang="ru-RU" sz="2400" dirty="0"/>
              <a:t>Требование увеличения финансирования на ВИЧ и ТБ на 8% те  на </a:t>
            </a:r>
            <a:r>
              <a:rPr lang="ru-RU" sz="2400" b="1" dirty="0">
                <a:solidFill>
                  <a:srgbClr val="C00000"/>
                </a:solidFill>
              </a:rPr>
              <a:t>4 364 606 </a:t>
            </a:r>
            <a:r>
              <a:rPr lang="ru-RU" sz="2400" dirty="0"/>
              <a:t>долларов (381 539,8 тыс. сом или приблизительно на </a:t>
            </a:r>
            <a:r>
              <a:rPr lang="ru-RU" sz="2400" b="1" dirty="0">
                <a:solidFill>
                  <a:srgbClr val="C00000"/>
                </a:solidFill>
              </a:rPr>
              <a:t>126 млн сом в год</a:t>
            </a:r>
            <a:r>
              <a:rPr lang="ru-RU" sz="2400" dirty="0"/>
              <a:t>)</a:t>
            </a:r>
          </a:p>
          <a:p>
            <a:r>
              <a:rPr lang="ru-RU" sz="2400" dirty="0"/>
              <a:t>Подача заявки через портал</a:t>
            </a:r>
          </a:p>
          <a:p>
            <a:r>
              <a:rPr lang="ru-RU" sz="2400" dirty="0"/>
              <a:t>Смена ОР - номинировано Министерство здравоохранения. В настоящее время МАФ проводит оценку МЗ </a:t>
            </a:r>
          </a:p>
          <a:p>
            <a:r>
              <a:rPr lang="ru-RU" sz="2400" dirty="0"/>
              <a:t>Заявка подается во </a:t>
            </a:r>
            <a:r>
              <a:rPr lang="ru-RU" sz="2400" b="1" dirty="0">
                <a:solidFill>
                  <a:srgbClr val="C00000"/>
                </a:solidFill>
              </a:rPr>
              <a:t>2 окно 27 июля </a:t>
            </a:r>
            <a:r>
              <a:rPr lang="ru-RU" sz="2400" dirty="0"/>
              <a:t>(предварительные приоритеты до 1 июня; Страновой диалог – в период 13-19 июня; окончание обсуждений и переход к переводу и редактированию – 1 июля</a:t>
            </a:r>
          </a:p>
          <a:p>
            <a:endParaRPr lang="ru-RU" sz="2400" dirty="0"/>
          </a:p>
          <a:p>
            <a:endParaRPr lang="ru-RU" sz="2400" dirty="0"/>
          </a:p>
          <a:p>
            <a:endParaRPr lang="ru-RU" sz="2400" dirty="0"/>
          </a:p>
          <a:p>
            <a:endParaRPr lang="ru-RU" sz="2400" dirty="0"/>
          </a:p>
          <a:p>
            <a:endParaRPr lang="ru-RU" sz="2400" dirty="0"/>
          </a:p>
        </p:txBody>
      </p:sp>
    </p:spTree>
    <p:extLst>
      <p:ext uri="{BB962C8B-B14F-4D97-AF65-F5344CB8AC3E}">
        <p14:creationId xmlns:p14="http://schemas.microsoft.com/office/powerpoint/2010/main" val="10133177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E2373D-C691-C419-6EFE-0FED1368F971}"/>
            </a:ext>
          </a:extLst>
        </p:cNvPr>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E6EB987B-46A6-1E13-4D3A-38404C66E290}"/>
              </a:ext>
            </a:extLst>
          </p:cNvPr>
          <p:cNvGraphicFramePr>
            <a:graphicFrameLocks noGrp="1"/>
          </p:cNvGraphicFramePr>
          <p:nvPr>
            <p:ph idx="1"/>
            <p:extLst>
              <p:ext uri="{D42A27DB-BD31-4B8C-83A1-F6EECF244321}">
                <p14:modId xmlns:p14="http://schemas.microsoft.com/office/powerpoint/2010/main" val="2779276045"/>
              </p:ext>
            </p:extLst>
          </p:nvPr>
        </p:nvGraphicFramePr>
        <p:xfrm>
          <a:off x="426720" y="631788"/>
          <a:ext cx="11487912" cy="5594424"/>
        </p:xfrm>
        <a:graphic>
          <a:graphicData uri="http://schemas.openxmlformats.org/drawingml/2006/table">
            <a:tbl>
              <a:tblPr>
                <a:tableStyleId>{5C22544A-7EE6-4342-B048-85BDC9FD1C3A}</a:tableStyleId>
              </a:tblPr>
              <a:tblGrid>
                <a:gridCol w="1539240">
                  <a:extLst>
                    <a:ext uri="{9D8B030D-6E8A-4147-A177-3AD203B41FA5}">
                      <a16:colId xmlns:a16="http://schemas.microsoft.com/office/drawing/2014/main" val="4214115624"/>
                    </a:ext>
                  </a:extLst>
                </a:gridCol>
                <a:gridCol w="432019">
                  <a:extLst>
                    <a:ext uri="{9D8B030D-6E8A-4147-A177-3AD203B41FA5}">
                      <a16:colId xmlns:a16="http://schemas.microsoft.com/office/drawing/2014/main" val="1724142292"/>
                    </a:ext>
                  </a:extLst>
                </a:gridCol>
                <a:gridCol w="3060989">
                  <a:extLst>
                    <a:ext uri="{9D8B030D-6E8A-4147-A177-3AD203B41FA5}">
                      <a16:colId xmlns:a16="http://schemas.microsoft.com/office/drawing/2014/main" val="265776424"/>
                    </a:ext>
                  </a:extLst>
                </a:gridCol>
                <a:gridCol w="658368">
                  <a:extLst>
                    <a:ext uri="{9D8B030D-6E8A-4147-A177-3AD203B41FA5}">
                      <a16:colId xmlns:a16="http://schemas.microsoft.com/office/drawing/2014/main" val="3210363481"/>
                    </a:ext>
                  </a:extLst>
                </a:gridCol>
                <a:gridCol w="667512">
                  <a:extLst>
                    <a:ext uri="{9D8B030D-6E8A-4147-A177-3AD203B41FA5}">
                      <a16:colId xmlns:a16="http://schemas.microsoft.com/office/drawing/2014/main" val="2275896378"/>
                    </a:ext>
                  </a:extLst>
                </a:gridCol>
                <a:gridCol w="768096">
                  <a:extLst>
                    <a:ext uri="{9D8B030D-6E8A-4147-A177-3AD203B41FA5}">
                      <a16:colId xmlns:a16="http://schemas.microsoft.com/office/drawing/2014/main" val="3465319505"/>
                    </a:ext>
                  </a:extLst>
                </a:gridCol>
                <a:gridCol w="749808">
                  <a:extLst>
                    <a:ext uri="{9D8B030D-6E8A-4147-A177-3AD203B41FA5}">
                      <a16:colId xmlns:a16="http://schemas.microsoft.com/office/drawing/2014/main" val="1598198967"/>
                    </a:ext>
                  </a:extLst>
                </a:gridCol>
                <a:gridCol w="737041">
                  <a:extLst>
                    <a:ext uri="{9D8B030D-6E8A-4147-A177-3AD203B41FA5}">
                      <a16:colId xmlns:a16="http://schemas.microsoft.com/office/drawing/2014/main" val="2330776143"/>
                    </a:ext>
                  </a:extLst>
                </a:gridCol>
                <a:gridCol w="661991">
                  <a:extLst>
                    <a:ext uri="{9D8B030D-6E8A-4147-A177-3AD203B41FA5}">
                      <a16:colId xmlns:a16="http://schemas.microsoft.com/office/drawing/2014/main" val="3080346813"/>
                    </a:ext>
                  </a:extLst>
                </a:gridCol>
                <a:gridCol w="859536">
                  <a:extLst>
                    <a:ext uri="{9D8B030D-6E8A-4147-A177-3AD203B41FA5}">
                      <a16:colId xmlns:a16="http://schemas.microsoft.com/office/drawing/2014/main" val="627671207"/>
                    </a:ext>
                  </a:extLst>
                </a:gridCol>
                <a:gridCol w="704088">
                  <a:extLst>
                    <a:ext uri="{9D8B030D-6E8A-4147-A177-3AD203B41FA5}">
                      <a16:colId xmlns:a16="http://schemas.microsoft.com/office/drawing/2014/main" val="3950746526"/>
                    </a:ext>
                  </a:extLst>
                </a:gridCol>
                <a:gridCol w="649224">
                  <a:extLst>
                    <a:ext uri="{9D8B030D-6E8A-4147-A177-3AD203B41FA5}">
                      <a16:colId xmlns:a16="http://schemas.microsoft.com/office/drawing/2014/main" val="1829610948"/>
                    </a:ext>
                  </a:extLst>
                </a:gridCol>
              </a:tblGrid>
              <a:tr h="48858">
                <a:tc rowSpan="2">
                  <a:txBody>
                    <a:bodyPr/>
                    <a:lstStyle/>
                    <a:p>
                      <a:pPr algn="l" fontAlgn="t">
                        <a:buNone/>
                      </a:pPr>
                      <a:r>
                        <a:rPr lang="ru-RU" sz="1400" b="1" u="none" strike="noStrike" dirty="0">
                          <a:effectLst/>
                        </a:rPr>
                        <a:t>Мероприятия</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gridSpan="2">
                  <a:txBody>
                    <a:bodyPr/>
                    <a:lstStyle/>
                    <a:p>
                      <a:pPr algn="l" fontAlgn="t">
                        <a:buNone/>
                      </a:pPr>
                      <a:r>
                        <a:rPr lang="ru-RU" sz="1400" b="1" u="none" strike="noStrike" dirty="0">
                          <a:effectLst/>
                        </a:rPr>
                        <a:t>Года и источник</a:t>
                      </a:r>
                    </a:p>
                    <a:p>
                      <a:pPr algn="l" fontAlgn="t">
                        <a:buNone/>
                      </a:pPr>
                      <a:r>
                        <a:rPr lang="ru-RU" sz="1400" b="1" u="none" strike="noStrike" dirty="0">
                          <a:effectLst/>
                        </a:rPr>
                        <a:t> </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pPr algn="l" fontAlgn="t">
                        <a:buNone/>
                      </a:pPr>
                      <a:endParaRPr lang="ru-RU" sz="300" b="0"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tcPr>
                </a:tc>
                <a:tc gridSpan="2">
                  <a:txBody>
                    <a:bodyPr/>
                    <a:lstStyle/>
                    <a:p>
                      <a:pPr algn="ctr" fontAlgn="t">
                        <a:buNone/>
                      </a:pPr>
                      <a:r>
                        <a:rPr lang="ru-RU" sz="1200" u="none" strike="noStrike" dirty="0">
                          <a:effectLst/>
                        </a:rPr>
                        <a:t>2027</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2028</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2029</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Всего</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a:txBody>
                    <a:bodyPr/>
                    <a:lstStyle/>
                    <a:p>
                      <a:pPr algn="ctr" fontAlgn="t">
                        <a:buNone/>
                      </a:pPr>
                      <a:r>
                        <a:rPr lang="ru-RU" sz="1200" u="none" strike="noStrike">
                          <a:effectLst/>
                        </a:rPr>
                        <a:t>PAAR</a:t>
                      </a:r>
                      <a:endParaRPr lang="ru-RU" sz="1200" b="1" i="0" u="none" strike="noStrike">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223908331"/>
                  </a:ext>
                </a:extLst>
              </a:tr>
              <a:tr h="48858">
                <a:tc vMerge="1">
                  <a:txBody>
                    <a:bodyPr/>
                    <a:lstStyle/>
                    <a:p>
                      <a:endParaRPr lang="ru-RU"/>
                    </a:p>
                  </a:txBody>
                  <a:tcPr/>
                </a:tc>
                <a:tc gridSpan="2" vMerge="1">
                  <a:txBody>
                    <a:bodyPr/>
                    <a:lstStyle/>
                    <a:p>
                      <a:endParaRPr lang="ru-RU"/>
                    </a:p>
                  </a:txBody>
                  <a:tcPr/>
                </a:tc>
                <a:tc hMerge="1" vMerge="1">
                  <a:txBody>
                    <a:bodyPr/>
                    <a:lstStyle/>
                    <a:p>
                      <a:endParaRPr lang="ru-RU"/>
                    </a:p>
                  </a:txBody>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dirty="0">
                          <a:effectLst/>
                        </a:rPr>
                        <a:t>МЗ КР</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dirty="0">
                          <a:effectLst/>
                        </a:rPr>
                        <a:t> </a:t>
                      </a:r>
                      <a:endParaRPr lang="ru-RU" sz="1200" b="1" i="0" u="none" strike="noStrike" dirty="0">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647453996"/>
                  </a:ext>
                </a:extLst>
              </a:tr>
              <a:tr h="0">
                <a:tc gridSpan="3">
                  <a:txBody>
                    <a:bodyPr/>
                    <a:lstStyle/>
                    <a:p>
                      <a:pPr algn="l" fontAlgn="ctr">
                        <a:buNone/>
                      </a:pPr>
                      <a:r>
                        <a:rPr lang="ru-RU" sz="1400" b="1" u="none" strike="noStrike" dirty="0">
                          <a:effectLst/>
                        </a:rPr>
                        <a:t>Направление (компонент) ТУБЕРКУЛЕЗ, Бюджет по годам</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pPr algn="l" fontAlgn="ctr">
                        <a:buNone/>
                      </a:pPr>
                      <a:endParaRPr lang="ru-RU" sz="3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tcPr>
                </a:tc>
                <a:tc>
                  <a:txBody>
                    <a:bodyPr/>
                    <a:lstStyle/>
                    <a:p>
                      <a:pPr algn="r" fontAlgn="ctr">
                        <a:buNone/>
                      </a:pPr>
                      <a:r>
                        <a:rPr lang="ru-RU" sz="1200" u="none" strike="noStrike" dirty="0">
                          <a:effectLst/>
                        </a:rPr>
                        <a:t>4 083 293</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dirty="0">
                          <a:effectLst/>
                        </a:rPr>
                        <a:t> </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3 966 051</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3 719 039</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11 768 383</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861 975</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6723414"/>
                  </a:ext>
                </a:extLst>
              </a:tr>
              <a:tr h="85280">
                <a:tc gridSpan="3">
                  <a:txBody>
                    <a:bodyPr/>
                    <a:lstStyle/>
                    <a:p>
                      <a:pPr algn="l" fontAlgn="t">
                        <a:buNone/>
                      </a:pPr>
                      <a:r>
                        <a:rPr lang="ru-RU" sz="1400" b="1" u="none" strike="noStrike" dirty="0">
                          <a:effectLst/>
                        </a:rPr>
                        <a:t>МОДУЛЬ 1: Диагностика, лечение и уход ТБ/ЛУ-ТБ</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lnL w="12700" cap="flat" cmpd="sng" algn="ctr">
                      <a:solidFill>
                        <a:schemeClr val="tx1"/>
                      </a:solidFill>
                      <a:prstDash val="solid"/>
                      <a:round/>
                      <a:headEnd type="none" w="med" len="med"/>
                      <a:tailEnd type="none" w="med" len="med"/>
                    </a:lnL>
                  </a:tcPr>
                </a:tc>
                <a:tc>
                  <a:txBody>
                    <a:bodyPr/>
                    <a:lstStyle/>
                    <a:p>
                      <a:pPr algn="r" fontAlgn="t">
                        <a:buNone/>
                      </a:pPr>
                      <a:r>
                        <a:rPr lang="ru-RU" sz="1200" u="none" strike="noStrike">
                          <a:effectLst/>
                        </a:rPr>
                        <a:t>2 729 195</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a:effectLst/>
                        </a:rPr>
                        <a:t>648 421</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a:effectLst/>
                        </a:rPr>
                        <a:t>2 222 424</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a:effectLst/>
                        </a:rPr>
                        <a:t>779 448</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dirty="0">
                          <a:effectLst/>
                        </a:rPr>
                        <a:t>2 525 168</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a:effectLst/>
                        </a:rPr>
                        <a:t>793 792</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a:effectLst/>
                        </a:rPr>
                        <a:t>7 476 788</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a:effectLst/>
                        </a:rPr>
                        <a:t>2 221 660</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a:effectLst/>
                        </a:rPr>
                        <a:t>370 750</a:t>
                      </a:r>
                      <a:endParaRPr lang="ru-RU" sz="1200" b="1" i="0" u="none" strike="noStrike">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083449"/>
                  </a:ext>
                </a:extLst>
              </a:tr>
              <a:tr h="959347">
                <a:tc rowSpan="5">
                  <a:txBody>
                    <a:bodyPr/>
                    <a:lstStyle/>
                    <a:p>
                      <a:pPr algn="l" fontAlgn="t">
                        <a:buNone/>
                      </a:pPr>
                      <a:r>
                        <a:rPr lang="ru-RU" sz="1200" b="0" i="0" u="none" strike="noStrike" dirty="0">
                          <a:solidFill>
                            <a:srgbClr val="FF0000"/>
                          </a:solidFill>
                          <a:effectLst/>
                          <a:latin typeface="Aptos Narrow" panose="020B0004020202020204" pitchFamily="34" charset="0"/>
                        </a:rPr>
                        <a:t>Вмешательство 1.2. </a:t>
                      </a:r>
                      <a:r>
                        <a:rPr lang="ru-RU" sz="1200" b="0" i="0" u="none" strike="noStrike" dirty="0">
                          <a:solidFill>
                            <a:srgbClr val="000000"/>
                          </a:solidFill>
                          <a:effectLst/>
                          <a:latin typeface="Aptos Narrow" panose="020B0004020202020204" pitchFamily="34" charset="0"/>
                        </a:rPr>
                        <a:t>Лечение, уход и поддержка при лекарственно-устойчивом туберкулезе</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1.2.1</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Закупка и обеспечение лечения препаратами для  пациентов с ЛУ-ТБ в рамках амбулаторных, децентрализованных моделей, ориентированных на пациента. Внедрение и расширение полностью пероральных схем (включая 6-месячные схемы </a:t>
                      </a:r>
                      <a:r>
                        <a:rPr lang="ru-RU" sz="1200" b="0" i="0" u="none" strike="noStrike" dirty="0" err="1">
                          <a:solidFill>
                            <a:srgbClr val="000000"/>
                          </a:solidFill>
                          <a:effectLst/>
                          <a:latin typeface="Aptos Narrow" panose="020B0004020202020204" pitchFamily="34" charset="0"/>
                        </a:rPr>
                        <a:t>BPaL</a:t>
                      </a:r>
                      <a:r>
                        <a:rPr lang="ru-RU" sz="1200" b="0" i="0" u="none" strike="noStrike" dirty="0">
                          <a:solidFill>
                            <a:srgbClr val="000000"/>
                          </a:solidFill>
                          <a:effectLst/>
                          <a:latin typeface="Aptos Narrow" panose="020B0004020202020204" pitchFamily="34" charset="0"/>
                        </a:rPr>
                        <a:t> и </a:t>
                      </a:r>
                      <a:r>
                        <a:rPr lang="ru-RU" sz="1200" b="0" i="0" u="none" strike="noStrike" dirty="0" err="1">
                          <a:solidFill>
                            <a:srgbClr val="000000"/>
                          </a:solidFill>
                          <a:effectLst/>
                          <a:latin typeface="Aptos Narrow" panose="020B0004020202020204" pitchFamily="34" charset="0"/>
                        </a:rPr>
                        <a:t>BPaLM</a:t>
                      </a:r>
                      <a:r>
                        <a:rPr lang="ru-RU" sz="1200" b="0" i="0" u="none" strike="noStrike" dirty="0">
                          <a:solidFill>
                            <a:srgbClr val="000000"/>
                          </a:solidFill>
                          <a:effectLst/>
                          <a:latin typeface="Aptos Narrow" panose="020B0004020202020204" pitchFamily="34" charset="0"/>
                        </a:rPr>
                        <a:t>, </a:t>
                      </a:r>
                      <a:r>
                        <a:rPr lang="ru-RU" sz="1200" b="0" i="0" u="none" strike="noStrike" dirty="0" err="1">
                          <a:solidFill>
                            <a:srgbClr val="000000"/>
                          </a:solidFill>
                          <a:effectLst/>
                          <a:latin typeface="Aptos Narrow" panose="020B0004020202020204" pitchFamily="34" charset="0"/>
                        </a:rPr>
                        <a:t>mSTR</a:t>
                      </a:r>
                      <a:r>
                        <a:rPr lang="ru-RU" sz="1200" b="0" i="0" u="none" strike="noStrike" dirty="0">
                          <a:solidFill>
                            <a:srgbClr val="000000"/>
                          </a:solidFill>
                          <a:effectLst/>
                          <a:latin typeface="Aptos Narrow" panose="020B0004020202020204" pitchFamily="34" charset="0"/>
                        </a:rPr>
                        <a:t> и 9-месячные полностью пероральные схемы) на программных условиях) для больных ЛУ-ТБ в соответствии с рекомендациями ВОЗ. Общая сумма препаратов, включенная в заявку ГФ с учетом логистических расходов. Доля краткосрочных режимов 45% в 2027 г., 50% в 2028 г., 60% в 2029 г.  (вкладка расчеты ПТП)</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1 081 215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dirty="0">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788 448</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575 226</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dirty="0">
                          <a:solidFill>
                            <a:srgbClr val="000000"/>
                          </a:solidFill>
                          <a:effectLst/>
                          <a:latin typeface="Aptos Narrow" panose="020B0004020202020204" pitchFamily="34" charset="0"/>
                        </a:rPr>
                        <a:t>2 444 888</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10517065"/>
                  </a:ext>
                </a:extLst>
              </a:tr>
              <a:tr h="312082">
                <a:tc vMerge="1">
                  <a:txBody>
                    <a:bodyPr/>
                    <a:lstStyle/>
                    <a:p>
                      <a:endParaRPr lang="ru-RU"/>
                    </a:p>
                  </a:txBody>
                  <a:tcPr/>
                </a:tc>
                <a:tc>
                  <a:txBody>
                    <a:bodyPr/>
                    <a:lstStyle/>
                    <a:p>
                      <a:pPr algn="l" fontAlgn="t">
                        <a:buNone/>
                      </a:pPr>
                      <a:r>
                        <a:rPr lang="ru-RU" sz="1200" b="0" i="0" u="none" strike="noStrike">
                          <a:solidFill>
                            <a:srgbClr val="000000"/>
                          </a:solidFill>
                          <a:effectLst/>
                          <a:latin typeface="Aptos Narrow" panose="020B0004020202020204" pitchFamily="34" charset="0"/>
                        </a:rPr>
                        <a:t>1.2.2</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Закуп ПТП на 2030 г (буфер)</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FF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FF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FF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FF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602 404</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FF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602 404</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1341025"/>
                  </a:ext>
                </a:extLst>
              </a:tr>
              <a:tr h="568531">
                <a:tc vMerge="1">
                  <a:txBody>
                    <a:bodyPr/>
                    <a:lstStyle/>
                    <a:p>
                      <a:pPr algn="l" fontAlgn="t">
                        <a:buNone/>
                      </a:pP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1.2.3</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 - Расширение применения укороченных режимов лечения (ЛЧ-ТБ и ЛУ-ТБ). Обучение на базе </a:t>
                      </a:r>
                      <a:r>
                        <a:rPr lang="ru-RU" sz="1200" b="0" i="0" u="none" strike="noStrike" dirty="0" err="1">
                          <a:solidFill>
                            <a:srgbClr val="000000"/>
                          </a:solidFill>
                          <a:effectLst/>
                          <a:latin typeface="Aptos Narrow" panose="020B0004020202020204" pitchFamily="34" charset="0"/>
                        </a:rPr>
                        <a:t>КГМИПиПК</a:t>
                      </a:r>
                      <a:r>
                        <a:rPr lang="ru-RU" sz="1200" b="0" i="0" u="none" strike="noStrike" dirty="0">
                          <a:solidFill>
                            <a:srgbClr val="000000"/>
                          </a:solidFill>
                          <a:effectLst/>
                          <a:latin typeface="Aptos Narrow" panose="020B0004020202020204" pitchFamily="34" charset="0"/>
                        </a:rPr>
                        <a:t> для фтизиатров.</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9 350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18 700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18 700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46 750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FF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420192"/>
                  </a:ext>
                </a:extLst>
              </a:tr>
              <a:tr h="568531">
                <a:tc vMerge="1">
                  <a:txBody>
                    <a:bodyPr/>
                    <a:lstStyle/>
                    <a:p>
                      <a:pPr algn="l" fontAlgn="t">
                        <a:buNone/>
                      </a:pPr>
                      <a:endParaRPr lang="ru-RU" sz="1200" b="0" i="0" u="none" strike="noStrike" dirty="0">
                        <a:solidFill>
                          <a:srgbClr val="000000"/>
                        </a:solidFill>
                        <a:effectLst/>
                        <a:latin typeface="+mn-l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1.2.4</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Закуп детских дозировок ПТП</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dirty="0">
                          <a:solidFill>
                            <a:srgbClr val="000000"/>
                          </a:solidFill>
                          <a:effectLst/>
                          <a:latin typeface="Aptos Narrow" panose="020B0004020202020204" pitchFamily="34" charset="0"/>
                        </a:rPr>
                        <a:t>56 647</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dirty="0">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75 046</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75 046</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206 739</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1" i="0" u="none" strike="noStrike" dirty="0">
                          <a:solidFill>
                            <a:srgbClr val="FF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02303101"/>
                  </a:ext>
                </a:extLst>
              </a:tr>
              <a:tr h="568531">
                <a:tc vMerge="1">
                  <a:txBody>
                    <a:bodyPr/>
                    <a:lstStyle/>
                    <a:p>
                      <a:pPr algn="l" fontAlgn="t">
                        <a:buNone/>
                      </a:pP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1.2.5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Управление нежелательными явлениями и надлежащим контролем лекарственной переносимости, включая совершенствование системы регистрации и анализа НЯ, с включением в систему ЛЧ-ТБ и ЛУ-ТБ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9 350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9 350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9 350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28 050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2006629"/>
                  </a:ext>
                </a:extLst>
              </a:tr>
            </a:tbl>
          </a:graphicData>
        </a:graphic>
      </p:graphicFrame>
    </p:spTree>
    <p:extLst>
      <p:ext uri="{BB962C8B-B14F-4D97-AF65-F5344CB8AC3E}">
        <p14:creationId xmlns:p14="http://schemas.microsoft.com/office/powerpoint/2010/main" val="3960867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52095-44C6-4EC1-A36A-FE90CB8C2BFF}"/>
            </a:ext>
          </a:extLst>
        </p:cNvPr>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1AC2509D-2118-40C9-0288-EDFB9BD74A73}"/>
              </a:ext>
            </a:extLst>
          </p:cNvPr>
          <p:cNvGraphicFramePr>
            <a:graphicFrameLocks noGrp="1"/>
          </p:cNvGraphicFramePr>
          <p:nvPr>
            <p:ph idx="1"/>
            <p:extLst>
              <p:ext uri="{D42A27DB-BD31-4B8C-83A1-F6EECF244321}">
                <p14:modId xmlns:p14="http://schemas.microsoft.com/office/powerpoint/2010/main" val="3378918566"/>
              </p:ext>
            </p:extLst>
          </p:nvPr>
        </p:nvGraphicFramePr>
        <p:xfrm>
          <a:off x="426720" y="631788"/>
          <a:ext cx="11487912" cy="5194543"/>
        </p:xfrm>
        <a:graphic>
          <a:graphicData uri="http://schemas.openxmlformats.org/drawingml/2006/table">
            <a:tbl>
              <a:tblPr>
                <a:tableStyleId>{5C22544A-7EE6-4342-B048-85BDC9FD1C3A}</a:tableStyleId>
              </a:tblPr>
              <a:tblGrid>
                <a:gridCol w="1539240">
                  <a:extLst>
                    <a:ext uri="{9D8B030D-6E8A-4147-A177-3AD203B41FA5}">
                      <a16:colId xmlns:a16="http://schemas.microsoft.com/office/drawing/2014/main" val="4214115624"/>
                    </a:ext>
                  </a:extLst>
                </a:gridCol>
                <a:gridCol w="432019">
                  <a:extLst>
                    <a:ext uri="{9D8B030D-6E8A-4147-A177-3AD203B41FA5}">
                      <a16:colId xmlns:a16="http://schemas.microsoft.com/office/drawing/2014/main" val="1724142292"/>
                    </a:ext>
                  </a:extLst>
                </a:gridCol>
                <a:gridCol w="3060989">
                  <a:extLst>
                    <a:ext uri="{9D8B030D-6E8A-4147-A177-3AD203B41FA5}">
                      <a16:colId xmlns:a16="http://schemas.microsoft.com/office/drawing/2014/main" val="265776424"/>
                    </a:ext>
                  </a:extLst>
                </a:gridCol>
                <a:gridCol w="658368">
                  <a:extLst>
                    <a:ext uri="{9D8B030D-6E8A-4147-A177-3AD203B41FA5}">
                      <a16:colId xmlns:a16="http://schemas.microsoft.com/office/drawing/2014/main" val="3210363481"/>
                    </a:ext>
                  </a:extLst>
                </a:gridCol>
                <a:gridCol w="667512">
                  <a:extLst>
                    <a:ext uri="{9D8B030D-6E8A-4147-A177-3AD203B41FA5}">
                      <a16:colId xmlns:a16="http://schemas.microsoft.com/office/drawing/2014/main" val="2275896378"/>
                    </a:ext>
                  </a:extLst>
                </a:gridCol>
                <a:gridCol w="768096">
                  <a:extLst>
                    <a:ext uri="{9D8B030D-6E8A-4147-A177-3AD203B41FA5}">
                      <a16:colId xmlns:a16="http://schemas.microsoft.com/office/drawing/2014/main" val="3465319505"/>
                    </a:ext>
                  </a:extLst>
                </a:gridCol>
                <a:gridCol w="749808">
                  <a:extLst>
                    <a:ext uri="{9D8B030D-6E8A-4147-A177-3AD203B41FA5}">
                      <a16:colId xmlns:a16="http://schemas.microsoft.com/office/drawing/2014/main" val="1598198967"/>
                    </a:ext>
                  </a:extLst>
                </a:gridCol>
                <a:gridCol w="737041">
                  <a:extLst>
                    <a:ext uri="{9D8B030D-6E8A-4147-A177-3AD203B41FA5}">
                      <a16:colId xmlns:a16="http://schemas.microsoft.com/office/drawing/2014/main" val="2330776143"/>
                    </a:ext>
                  </a:extLst>
                </a:gridCol>
                <a:gridCol w="661991">
                  <a:extLst>
                    <a:ext uri="{9D8B030D-6E8A-4147-A177-3AD203B41FA5}">
                      <a16:colId xmlns:a16="http://schemas.microsoft.com/office/drawing/2014/main" val="3080346813"/>
                    </a:ext>
                  </a:extLst>
                </a:gridCol>
                <a:gridCol w="859536">
                  <a:extLst>
                    <a:ext uri="{9D8B030D-6E8A-4147-A177-3AD203B41FA5}">
                      <a16:colId xmlns:a16="http://schemas.microsoft.com/office/drawing/2014/main" val="627671207"/>
                    </a:ext>
                  </a:extLst>
                </a:gridCol>
                <a:gridCol w="704088">
                  <a:extLst>
                    <a:ext uri="{9D8B030D-6E8A-4147-A177-3AD203B41FA5}">
                      <a16:colId xmlns:a16="http://schemas.microsoft.com/office/drawing/2014/main" val="3950746526"/>
                    </a:ext>
                  </a:extLst>
                </a:gridCol>
                <a:gridCol w="649224">
                  <a:extLst>
                    <a:ext uri="{9D8B030D-6E8A-4147-A177-3AD203B41FA5}">
                      <a16:colId xmlns:a16="http://schemas.microsoft.com/office/drawing/2014/main" val="1829610948"/>
                    </a:ext>
                  </a:extLst>
                </a:gridCol>
              </a:tblGrid>
              <a:tr h="48858">
                <a:tc rowSpan="2">
                  <a:txBody>
                    <a:bodyPr/>
                    <a:lstStyle/>
                    <a:p>
                      <a:pPr algn="l" fontAlgn="t">
                        <a:buNone/>
                      </a:pPr>
                      <a:r>
                        <a:rPr lang="ru-RU" sz="1400" b="1" u="none" strike="noStrike" dirty="0">
                          <a:effectLst/>
                        </a:rPr>
                        <a:t>Мероприятия</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gridSpan="2">
                  <a:txBody>
                    <a:bodyPr/>
                    <a:lstStyle/>
                    <a:p>
                      <a:pPr algn="l" fontAlgn="t">
                        <a:buNone/>
                      </a:pPr>
                      <a:r>
                        <a:rPr lang="ru-RU" sz="1400" b="1" u="none" strike="noStrike" dirty="0">
                          <a:effectLst/>
                        </a:rPr>
                        <a:t>Года и источник</a:t>
                      </a:r>
                    </a:p>
                    <a:p>
                      <a:pPr algn="l" fontAlgn="t">
                        <a:buNone/>
                      </a:pPr>
                      <a:r>
                        <a:rPr lang="ru-RU" sz="1400" b="1" u="none" strike="noStrike" dirty="0">
                          <a:effectLst/>
                        </a:rPr>
                        <a:t> </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pPr algn="l" fontAlgn="t">
                        <a:buNone/>
                      </a:pPr>
                      <a:endParaRPr lang="ru-RU" sz="300" b="0"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tcPr>
                </a:tc>
                <a:tc gridSpan="2">
                  <a:txBody>
                    <a:bodyPr/>
                    <a:lstStyle/>
                    <a:p>
                      <a:pPr algn="ctr" fontAlgn="t">
                        <a:buNone/>
                      </a:pPr>
                      <a:r>
                        <a:rPr lang="ru-RU" sz="1200" u="none" strike="noStrike" dirty="0">
                          <a:effectLst/>
                        </a:rPr>
                        <a:t>2027</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2028</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2029</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Всего</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a:txBody>
                    <a:bodyPr/>
                    <a:lstStyle/>
                    <a:p>
                      <a:pPr algn="ctr" fontAlgn="t">
                        <a:buNone/>
                      </a:pPr>
                      <a:r>
                        <a:rPr lang="ru-RU" sz="1200" u="none" strike="noStrike">
                          <a:effectLst/>
                        </a:rPr>
                        <a:t>PAAR</a:t>
                      </a:r>
                      <a:endParaRPr lang="ru-RU" sz="1200" b="1" i="0" u="none" strike="noStrike">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223908331"/>
                  </a:ext>
                </a:extLst>
              </a:tr>
              <a:tr h="48858">
                <a:tc vMerge="1">
                  <a:txBody>
                    <a:bodyPr/>
                    <a:lstStyle/>
                    <a:p>
                      <a:endParaRPr lang="ru-RU"/>
                    </a:p>
                  </a:txBody>
                  <a:tcPr/>
                </a:tc>
                <a:tc gridSpan="2" vMerge="1">
                  <a:txBody>
                    <a:bodyPr/>
                    <a:lstStyle/>
                    <a:p>
                      <a:endParaRPr lang="ru-RU"/>
                    </a:p>
                  </a:txBody>
                  <a:tcPr/>
                </a:tc>
                <a:tc hMerge="1" vMerge="1">
                  <a:txBody>
                    <a:bodyPr/>
                    <a:lstStyle/>
                    <a:p>
                      <a:endParaRPr lang="ru-RU"/>
                    </a:p>
                  </a:txBody>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dirty="0">
                          <a:effectLst/>
                        </a:rPr>
                        <a:t>МЗ КР</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dirty="0">
                          <a:effectLst/>
                        </a:rPr>
                        <a:t> </a:t>
                      </a:r>
                      <a:endParaRPr lang="ru-RU" sz="1200" b="1" i="0" u="none" strike="noStrike" dirty="0">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647453996"/>
                  </a:ext>
                </a:extLst>
              </a:tr>
              <a:tr h="0">
                <a:tc gridSpan="3">
                  <a:txBody>
                    <a:bodyPr/>
                    <a:lstStyle/>
                    <a:p>
                      <a:pPr algn="l" fontAlgn="ctr">
                        <a:buNone/>
                      </a:pPr>
                      <a:r>
                        <a:rPr lang="ru-RU" sz="1400" b="1" u="none" strike="noStrike" dirty="0">
                          <a:effectLst/>
                        </a:rPr>
                        <a:t>Направление (компонент) ТУБЕРКУЛЕЗ, Бюджет по годам</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pPr algn="l" fontAlgn="ctr">
                        <a:buNone/>
                      </a:pPr>
                      <a:endParaRPr lang="ru-RU" sz="3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tcPr>
                </a:tc>
                <a:tc>
                  <a:txBody>
                    <a:bodyPr/>
                    <a:lstStyle/>
                    <a:p>
                      <a:pPr algn="r" fontAlgn="ctr">
                        <a:buNone/>
                      </a:pPr>
                      <a:r>
                        <a:rPr lang="ru-RU" sz="1200" u="none" strike="noStrike" dirty="0">
                          <a:effectLst/>
                        </a:rPr>
                        <a:t>4 083 293</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dirty="0">
                          <a:effectLst/>
                        </a:rPr>
                        <a:t> </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3 966 051</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3 719 039</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11 768 383</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861 975</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6723414"/>
                  </a:ext>
                </a:extLst>
              </a:tr>
              <a:tr h="85280">
                <a:tc gridSpan="3">
                  <a:txBody>
                    <a:bodyPr/>
                    <a:lstStyle/>
                    <a:p>
                      <a:pPr algn="l" fontAlgn="t">
                        <a:buNone/>
                      </a:pPr>
                      <a:r>
                        <a:rPr lang="ru-RU" sz="1400" b="1" u="none" strike="noStrike" dirty="0">
                          <a:effectLst/>
                        </a:rPr>
                        <a:t>МОДУЛЬ 1: Диагностика, лечение и уход ТБ/ЛУ-ТБ</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lnL w="12700" cap="flat" cmpd="sng" algn="ctr">
                      <a:solidFill>
                        <a:schemeClr val="tx1"/>
                      </a:solidFill>
                      <a:prstDash val="solid"/>
                      <a:round/>
                      <a:headEnd type="none" w="med" len="med"/>
                      <a:tailEnd type="none" w="med" len="med"/>
                    </a:lnL>
                  </a:tcPr>
                </a:tc>
                <a:tc>
                  <a:txBody>
                    <a:bodyPr/>
                    <a:lstStyle/>
                    <a:p>
                      <a:pPr algn="r" fontAlgn="t">
                        <a:buNone/>
                      </a:pPr>
                      <a:r>
                        <a:rPr lang="ru-RU" sz="1200" u="none" strike="noStrike">
                          <a:effectLst/>
                        </a:rPr>
                        <a:t>2 729 195</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a:effectLst/>
                        </a:rPr>
                        <a:t>648 421</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a:effectLst/>
                        </a:rPr>
                        <a:t>2 222 424</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a:effectLst/>
                        </a:rPr>
                        <a:t>779 448</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dirty="0">
                          <a:effectLst/>
                        </a:rPr>
                        <a:t>2 525 168</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a:effectLst/>
                        </a:rPr>
                        <a:t>793 792</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a:effectLst/>
                        </a:rPr>
                        <a:t>7 476 788</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u="none" strike="noStrike">
                          <a:effectLst/>
                        </a:rPr>
                        <a:t>2 221 660</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u="none" strike="noStrike">
                          <a:effectLst/>
                        </a:rPr>
                        <a:t>370 750</a:t>
                      </a:r>
                      <a:endParaRPr lang="ru-RU" sz="1200" b="1" i="0" u="none" strike="noStrike">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083449"/>
                  </a:ext>
                </a:extLst>
              </a:tr>
              <a:tr h="435012">
                <a:tc rowSpan="6">
                  <a:txBody>
                    <a:bodyPr/>
                    <a:lstStyle/>
                    <a:p>
                      <a:pPr algn="l" fontAlgn="t">
                        <a:buNone/>
                      </a:pPr>
                      <a:r>
                        <a:rPr lang="ru-RU" sz="1200" b="0" i="0" u="none" strike="noStrike" dirty="0">
                          <a:solidFill>
                            <a:srgbClr val="FF0000"/>
                          </a:solidFill>
                          <a:effectLst/>
                          <a:latin typeface="Aptos Narrow" panose="020B0004020202020204" pitchFamily="34" charset="0"/>
                        </a:rPr>
                        <a:t>Вмешательство 1.2. </a:t>
                      </a:r>
                      <a:r>
                        <a:rPr lang="ru-RU" sz="1200" b="0" i="0" u="none" strike="noStrike" dirty="0">
                          <a:solidFill>
                            <a:srgbClr val="000000"/>
                          </a:solidFill>
                          <a:effectLst/>
                          <a:latin typeface="Aptos Narrow" panose="020B0004020202020204" pitchFamily="34" charset="0"/>
                        </a:rPr>
                        <a:t>Лечение, уход и поддержка при лекарственно-устойчивом туберкулезе</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1.2.6</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GSZ: Мероприятия по социальной поддержке пациентов (для 5% уязвимых пациентов)</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24 300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25 500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14 580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64 380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10517065"/>
                  </a:ext>
                </a:extLst>
              </a:tr>
              <a:tr h="312082">
                <a:tc vMerge="1">
                  <a:txBody>
                    <a:bodyPr/>
                    <a:lstStyle/>
                    <a:p>
                      <a:endParaRPr lang="ru-RU"/>
                    </a:p>
                  </a:txBody>
                  <a:tcPr/>
                </a:tc>
                <a:tc>
                  <a:txBody>
                    <a:bodyPr/>
                    <a:lstStyle/>
                    <a:p>
                      <a:pPr algn="l" fontAlgn="t">
                        <a:buNone/>
                      </a:pPr>
                      <a:r>
                        <a:rPr lang="ru-RU" sz="1200" b="0" i="0" u="none" strike="noStrike">
                          <a:solidFill>
                            <a:srgbClr val="000000"/>
                          </a:solidFill>
                          <a:effectLst/>
                          <a:latin typeface="Aptos Narrow" panose="020B0004020202020204" pitchFamily="34" charset="0"/>
                        </a:rPr>
                        <a:t>1.2.7</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Видеосопровождение лечения - включает приобретение мобильных единиц для пациентов</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13 000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17 500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22 500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53 000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1341025"/>
                  </a:ext>
                </a:extLst>
              </a:tr>
              <a:tr h="568531">
                <a:tc vMerge="1">
                  <a:txBody>
                    <a:bodyPr/>
                    <a:lstStyle/>
                    <a:p>
                      <a:pPr algn="l" fontAlgn="t">
                        <a:buNone/>
                      </a:pP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1.2.8</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Обновить учебные материалы и стандарты практики по лечению и профилактики, проводить регулярное обучение по новым стандартам и внедрить регулярную супервизию</a:t>
                      </a:r>
                      <a:br>
                        <a:rPr lang="ru-RU" sz="1200" b="0" i="0" u="none" strike="noStrike" dirty="0">
                          <a:solidFill>
                            <a:srgbClr val="000000"/>
                          </a:solidFill>
                          <a:effectLst/>
                          <a:latin typeface="Aptos Narrow" panose="020B0004020202020204" pitchFamily="34" charset="0"/>
                        </a:rPr>
                      </a:br>
                      <a:br>
                        <a:rPr lang="ru-RU" sz="1200" b="0" i="0" u="none" strike="noStrike" dirty="0">
                          <a:solidFill>
                            <a:srgbClr val="000000"/>
                          </a:solidFill>
                          <a:effectLst/>
                          <a:latin typeface="Aptos Narrow" panose="020B0004020202020204" pitchFamily="34" charset="0"/>
                        </a:rPr>
                      </a:br>
                      <a:r>
                        <a:rPr lang="ru-RU" sz="1200" b="0" i="0" u="none" strike="noStrike" dirty="0">
                          <a:solidFill>
                            <a:srgbClr val="000000"/>
                          </a:solidFill>
                          <a:effectLst/>
                          <a:latin typeface="Aptos Narrow" panose="020B0004020202020204" pitchFamily="34" charset="0"/>
                        </a:rPr>
                        <a:t>Обеспечить подготовку медицинского персонала для выполнения новых функций в условиях интеграции противотуберкулезной и пульмонологической служб</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b="0" i="0" u="none" strike="noStrike">
                          <a:solidFill>
                            <a:srgbClr val="000000"/>
                          </a:solidFill>
                          <a:effectLst/>
                          <a:latin typeface="Aptos Narrow" panose="020B0004020202020204" pitchFamily="34" charset="0"/>
                        </a:rPr>
                        <a:t>6 900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b="0" i="0" u="none" strike="noStrike">
                          <a:solidFill>
                            <a:srgbClr val="000000"/>
                          </a:solidFill>
                          <a:effectLst/>
                          <a:latin typeface="Aptos Narrow" panose="020B0004020202020204" pitchFamily="34" charset="0"/>
                        </a:rPr>
                        <a:t>9 350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b="0" i="0" u="none" strike="noStrike">
                          <a:solidFill>
                            <a:srgbClr val="000000"/>
                          </a:solidFill>
                          <a:effectLst/>
                          <a:latin typeface="Aptos Narrow" panose="020B0004020202020204" pitchFamily="34" charset="0"/>
                        </a:rPr>
                        <a:t>9 350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b="0" i="0" u="none" strike="noStrike">
                          <a:solidFill>
                            <a:srgbClr val="000000"/>
                          </a:solidFill>
                          <a:effectLst/>
                          <a:latin typeface="Aptos Narrow" panose="020B0004020202020204" pitchFamily="34" charset="0"/>
                        </a:rPr>
                        <a:t>25 600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420192"/>
                  </a:ext>
                </a:extLst>
              </a:tr>
              <a:tr h="568531">
                <a:tc vMerge="1">
                  <a:txBody>
                    <a:bodyPr/>
                    <a:lstStyle/>
                    <a:p>
                      <a:pPr algn="l" fontAlgn="t">
                        <a:buNone/>
                      </a:pPr>
                      <a:endParaRPr lang="ru-RU" sz="1200" b="0" i="0" u="none" strike="noStrike" dirty="0">
                        <a:solidFill>
                          <a:srgbClr val="000000"/>
                        </a:solidFill>
                        <a:effectLst/>
                        <a:latin typeface="+mn-lt"/>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1.2.9</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1" i="0" u="none" strike="noStrike" dirty="0">
                          <a:solidFill>
                            <a:srgbClr val="000000"/>
                          </a:solidFill>
                          <a:effectLst/>
                          <a:latin typeface="Aptos Narrow" panose="020B0004020202020204" pitchFamily="34" charset="0"/>
                        </a:rPr>
                        <a:t>ГСЗ: </a:t>
                      </a:r>
                      <a:r>
                        <a:rPr lang="ru-RU" sz="1200" b="0" i="0" u="none" strike="noStrike" dirty="0">
                          <a:solidFill>
                            <a:srgbClr val="000000"/>
                          </a:solidFill>
                          <a:effectLst/>
                          <a:latin typeface="Aptos Narrow" panose="020B0004020202020204" pitchFamily="34" charset="0"/>
                        </a:rPr>
                        <a:t>Поддержка центров временного пребывания для людей, попавших в трудную жизненную ситуацию и проходящих лечение по туберкулезу в гг. Бишкек и Ош на 8 коек</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123 713</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123 713</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123 713</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371 140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02303101"/>
                  </a:ext>
                </a:extLst>
              </a:tr>
              <a:tr h="411480">
                <a:tc vMerge="1">
                  <a:txBody>
                    <a:bodyPr/>
                    <a:lstStyle/>
                    <a:p>
                      <a:pPr algn="l" fontAlgn="t">
                        <a:buNone/>
                      </a:pP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1.2.10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Обучение медработников </a:t>
                      </a:r>
                      <a:r>
                        <a:rPr lang="ru-RU" sz="1200" b="0" i="0" u="none" strike="noStrike" dirty="0" err="1">
                          <a:solidFill>
                            <a:srgbClr val="000000"/>
                          </a:solidFill>
                          <a:effectLst/>
                          <a:latin typeface="Aptos Narrow" panose="020B0004020202020204" pitchFamily="34" charset="0"/>
                        </a:rPr>
                        <a:t>вкл</a:t>
                      </a:r>
                      <a:r>
                        <a:rPr lang="ru-RU" sz="1200" b="0" i="0" u="none" strike="noStrike" dirty="0">
                          <a:solidFill>
                            <a:srgbClr val="000000"/>
                          </a:solidFill>
                          <a:effectLst/>
                          <a:latin typeface="Aptos Narrow" panose="020B0004020202020204" pitchFamily="34" charset="0"/>
                        </a:rPr>
                        <a:t> ГСИН по лечению МЛУ-ТБ, по 25 чел. Тренинг 3-х дневный</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12 400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12 400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12 400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37 200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2006629"/>
                  </a:ext>
                </a:extLst>
              </a:tr>
              <a:tr h="568531">
                <a:tc vMerge="1">
                  <a:txBody>
                    <a:bodyPr/>
                    <a:lstStyle/>
                    <a:p>
                      <a:pPr algn="l" fontAlgn="t">
                        <a:buNone/>
                      </a:pP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1.2.11</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Проведение обучения на рабочих местах для сотрудников ПМСП по хранению, выдаче ПТП и отчетности по 25 чел 2-х дневный 4 тренинга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b="0" i="0" u="none" strike="noStrike">
                          <a:solidFill>
                            <a:srgbClr val="000000"/>
                          </a:solidFill>
                          <a:effectLst/>
                          <a:latin typeface="Aptos Narrow" panose="020B0004020202020204" pitchFamily="34" charset="0"/>
                        </a:rPr>
                        <a:t>9 350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b="0" i="0" u="none" strike="noStrike">
                          <a:solidFill>
                            <a:srgbClr val="000000"/>
                          </a:solidFill>
                          <a:effectLst/>
                          <a:latin typeface="Aptos Narrow" panose="020B0004020202020204" pitchFamily="34" charset="0"/>
                        </a:rPr>
                        <a:t>14 025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b="0" i="0" u="none" strike="noStrike">
                          <a:solidFill>
                            <a:srgbClr val="000000"/>
                          </a:solidFill>
                          <a:effectLst/>
                          <a:latin typeface="Aptos Narrow" panose="020B0004020202020204" pitchFamily="34" charset="0"/>
                        </a:rPr>
                        <a:t>9 350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b="0" i="0" u="none" strike="noStrike">
                          <a:solidFill>
                            <a:srgbClr val="000000"/>
                          </a:solidFill>
                          <a:effectLst/>
                          <a:latin typeface="Aptos Narrow" panose="020B0004020202020204" pitchFamily="34" charset="0"/>
                        </a:rPr>
                        <a:t>32 725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16890303"/>
                  </a:ext>
                </a:extLst>
              </a:tr>
            </a:tbl>
          </a:graphicData>
        </a:graphic>
      </p:graphicFrame>
    </p:spTree>
    <p:extLst>
      <p:ext uri="{BB962C8B-B14F-4D97-AF65-F5344CB8AC3E}">
        <p14:creationId xmlns:p14="http://schemas.microsoft.com/office/powerpoint/2010/main" val="11454699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6BB98-8037-7E40-45A1-3A5768F7A017}"/>
            </a:ext>
          </a:extLst>
        </p:cNvPr>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E92EFBA7-C066-4C3E-7889-5339014142FA}"/>
              </a:ext>
            </a:extLst>
          </p:cNvPr>
          <p:cNvGraphicFramePr>
            <a:graphicFrameLocks noGrp="1"/>
          </p:cNvGraphicFramePr>
          <p:nvPr>
            <p:ph idx="1"/>
            <p:extLst>
              <p:ext uri="{D42A27DB-BD31-4B8C-83A1-F6EECF244321}">
                <p14:modId xmlns:p14="http://schemas.microsoft.com/office/powerpoint/2010/main" val="4195527955"/>
              </p:ext>
            </p:extLst>
          </p:nvPr>
        </p:nvGraphicFramePr>
        <p:xfrm>
          <a:off x="426720" y="631788"/>
          <a:ext cx="11487912" cy="5145182"/>
        </p:xfrm>
        <a:graphic>
          <a:graphicData uri="http://schemas.openxmlformats.org/drawingml/2006/table">
            <a:tbl>
              <a:tblPr>
                <a:tableStyleId>{5C22544A-7EE6-4342-B048-85BDC9FD1C3A}</a:tableStyleId>
              </a:tblPr>
              <a:tblGrid>
                <a:gridCol w="1539240">
                  <a:extLst>
                    <a:ext uri="{9D8B030D-6E8A-4147-A177-3AD203B41FA5}">
                      <a16:colId xmlns:a16="http://schemas.microsoft.com/office/drawing/2014/main" val="4214115624"/>
                    </a:ext>
                  </a:extLst>
                </a:gridCol>
                <a:gridCol w="432019">
                  <a:extLst>
                    <a:ext uri="{9D8B030D-6E8A-4147-A177-3AD203B41FA5}">
                      <a16:colId xmlns:a16="http://schemas.microsoft.com/office/drawing/2014/main" val="1724142292"/>
                    </a:ext>
                  </a:extLst>
                </a:gridCol>
                <a:gridCol w="3060989">
                  <a:extLst>
                    <a:ext uri="{9D8B030D-6E8A-4147-A177-3AD203B41FA5}">
                      <a16:colId xmlns:a16="http://schemas.microsoft.com/office/drawing/2014/main" val="265776424"/>
                    </a:ext>
                  </a:extLst>
                </a:gridCol>
                <a:gridCol w="658368">
                  <a:extLst>
                    <a:ext uri="{9D8B030D-6E8A-4147-A177-3AD203B41FA5}">
                      <a16:colId xmlns:a16="http://schemas.microsoft.com/office/drawing/2014/main" val="3210363481"/>
                    </a:ext>
                  </a:extLst>
                </a:gridCol>
                <a:gridCol w="667512">
                  <a:extLst>
                    <a:ext uri="{9D8B030D-6E8A-4147-A177-3AD203B41FA5}">
                      <a16:colId xmlns:a16="http://schemas.microsoft.com/office/drawing/2014/main" val="2275896378"/>
                    </a:ext>
                  </a:extLst>
                </a:gridCol>
                <a:gridCol w="768096">
                  <a:extLst>
                    <a:ext uri="{9D8B030D-6E8A-4147-A177-3AD203B41FA5}">
                      <a16:colId xmlns:a16="http://schemas.microsoft.com/office/drawing/2014/main" val="3465319505"/>
                    </a:ext>
                  </a:extLst>
                </a:gridCol>
                <a:gridCol w="749808">
                  <a:extLst>
                    <a:ext uri="{9D8B030D-6E8A-4147-A177-3AD203B41FA5}">
                      <a16:colId xmlns:a16="http://schemas.microsoft.com/office/drawing/2014/main" val="1598198967"/>
                    </a:ext>
                  </a:extLst>
                </a:gridCol>
                <a:gridCol w="737041">
                  <a:extLst>
                    <a:ext uri="{9D8B030D-6E8A-4147-A177-3AD203B41FA5}">
                      <a16:colId xmlns:a16="http://schemas.microsoft.com/office/drawing/2014/main" val="2330776143"/>
                    </a:ext>
                  </a:extLst>
                </a:gridCol>
                <a:gridCol w="661991">
                  <a:extLst>
                    <a:ext uri="{9D8B030D-6E8A-4147-A177-3AD203B41FA5}">
                      <a16:colId xmlns:a16="http://schemas.microsoft.com/office/drawing/2014/main" val="3080346813"/>
                    </a:ext>
                  </a:extLst>
                </a:gridCol>
                <a:gridCol w="859536">
                  <a:extLst>
                    <a:ext uri="{9D8B030D-6E8A-4147-A177-3AD203B41FA5}">
                      <a16:colId xmlns:a16="http://schemas.microsoft.com/office/drawing/2014/main" val="627671207"/>
                    </a:ext>
                  </a:extLst>
                </a:gridCol>
                <a:gridCol w="704088">
                  <a:extLst>
                    <a:ext uri="{9D8B030D-6E8A-4147-A177-3AD203B41FA5}">
                      <a16:colId xmlns:a16="http://schemas.microsoft.com/office/drawing/2014/main" val="3950746526"/>
                    </a:ext>
                  </a:extLst>
                </a:gridCol>
                <a:gridCol w="649224">
                  <a:extLst>
                    <a:ext uri="{9D8B030D-6E8A-4147-A177-3AD203B41FA5}">
                      <a16:colId xmlns:a16="http://schemas.microsoft.com/office/drawing/2014/main" val="1829610948"/>
                    </a:ext>
                  </a:extLst>
                </a:gridCol>
              </a:tblGrid>
              <a:tr h="48858">
                <a:tc rowSpan="2">
                  <a:txBody>
                    <a:bodyPr/>
                    <a:lstStyle/>
                    <a:p>
                      <a:pPr algn="l" fontAlgn="t">
                        <a:buNone/>
                      </a:pPr>
                      <a:r>
                        <a:rPr lang="ru-RU" sz="1400" b="1" u="none" strike="noStrike" dirty="0">
                          <a:effectLst/>
                        </a:rPr>
                        <a:t>Мероприятия</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gridSpan="2">
                  <a:txBody>
                    <a:bodyPr/>
                    <a:lstStyle/>
                    <a:p>
                      <a:pPr algn="l" fontAlgn="t">
                        <a:buNone/>
                      </a:pPr>
                      <a:r>
                        <a:rPr lang="ru-RU" sz="1400" b="1" u="none" strike="noStrike" dirty="0">
                          <a:effectLst/>
                        </a:rPr>
                        <a:t>Года и источник</a:t>
                      </a:r>
                    </a:p>
                    <a:p>
                      <a:pPr algn="l" fontAlgn="t">
                        <a:buNone/>
                      </a:pPr>
                      <a:r>
                        <a:rPr lang="ru-RU" sz="1400" b="1" u="none" strike="noStrike" dirty="0">
                          <a:effectLst/>
                        </a:rPr>
                        <a:t> </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pPr algn="l" fontAlgn="t">
                        <a:buNone/>
                      </a:pPr>
                      <a:endParaRPr lang="ru-RU" sz="300" b="0"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tcPr>
                </a:tc>
                <a:tc gridSpan="2">
                  <a:txBody>
                    <a:bodyPr/>
                    <a:lstStyle/>
                    <a:p>
                      <a:pPr algn="ctr" fontAlgn="t">
                        <a:buNone/>
                      </a:pPr>
                      <a:r>
                        <a:rPr lang="ru-RU" sz="1200" u="none" strike="noStrike" dirty="0">
                          <a:effectLst/>
                        </a:rPr>
                        <a:t>2027</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2028</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2029</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Всего</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a:txBody>
                    <a:bodyPr/>
                    <a:lstStyle/>
                    <a:p>
                      <a:pPr algn="ctr" fontAlgn="t">
                        <a:buNone/>
                      </a:pPr>
                      <a:r>
                        <a:rPr lang="ru-RU" sz="1200" u="none" strike="noStrike">
                          <a:effectLst/>
                        </a:rPr>
                        <a:t>PAAR</a:t>
                      </a:r>
                      <a:endParaRPr lang="ru-RU" sz="1200" b="1" i="0" u="none" strike="noStrike">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223908331"/>
                  </a:ext>
                </a:extLst>
              </a:tr>
              <a:tr h="48858">
                <a:tc vMerge="1">
                  <a:txBody>
                    <a:bodyPr/>
                    <a:lstStyle/>
                    <a:p>
                      <a:endParaRPr lang="ru-RU"/>
                    </a:p>
                  </a:txBody>
                  <a:tcPr/>
                </a:tc>
                <a:tc gridSpan="2" vMerge="1">
                  <a:txBody>
                    <a:bodyPr/>
                    <a:lstStyle/>
                    <a:p>
                      <a:endParaRPr lang="ru-RU"/>
                    </a:p>
                  </a:txBody>
                  <a:tcPr/>
                </a:tc>
                <a:tc hMerge="1" vMerge="1">
                  <a:txBody>
                    <a:bodyPr/>
                    <a:lstStyle/>
                    <a:p>
                      <a:endParaRPr lang="ru-RU"/>
                    </a:p>
                  </a:txBody>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dirty="0">
                          <a:effectLst/>
                        </a:rPr>
                        <a:t>МЗ КР</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dirty="0">
                          <a:effectLst/>
                        </a:rPr>
                        <a:t> </a:t>
                      </a:r>
                      <a:endParaRPr lang="ru-RU" sz="1200" b="1" i="0" u="none" strike="noStrike" dirty="0">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647453996"/>
                  </a:ext>
                </a:extLst>
              </a:tr>
              <a:tr h="0">
                <a:tc gridSpan="3">
                  <a:txBody>
                    <a:bodyPr/>
                    <a:lstStyle/>
                    <a:p>
                      <a:pPr algn="l" fontAlgn="ctr">
                        <a:buNone/>
                      </a:pPr>
                      <a:r>
                        <a:rPr lang="ru-RU" sz="1400" b="1" u="none" strike="noStrike" dirty="0">
                          <a:effectLst/>
                        </a:rPr>
                        <a:t>Направление (компонент) ТУБЕРКУЛЕЗ, Бюджет по годам</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pPr algn="l" fontAlgn="ctr">
                        <a:buNone/>
                      </a:pPr>
                      <a:endParaRPr lang="ru-RU" sz="3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tcPr>
                </a:tc>
                <a:tc>
                  <a:txBody>
                    <a:bodyPr/>
                    <a:lstStyle/>
                    <a:p>
                      <a:pPr algn="r" fontAlgn="ctr">
                        <a:buNone/>
                      </a:pPr>
                      <a:r>
                        <a:rPr lang="ru-RU" sz="1200" u="none" strike="noStrike" dirty="0">
                          <a:effectLst/>
                        </a:rPr>
                        <a:t>4 083 293</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dirty="0">
                          <a:effectLst/>
                        </a:rPr>
                        <a:t> </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3 966 051</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3 719 039</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11 768 383</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861 975</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6723414"/>
                  </a:ext>
                </a:extLst>
              </a:tr>
              <a:tr h="85280">
                <a:tc gridSpan="3">
                  <a:txBody>
                    <a:bodyPr/>
                    <a:lstStyle/>
                    <a:p>
                      <a:pPr algn="l" fontAlgn="t">
                        <a:buNone/>
                      </a:pPr>
                      <a:r>
                        <a:rPr lang="ru-RU" sz="1400" b="1" i="0" u="none" strike="noStrike" dirty="0">
                          <a:solidFill>
                            <a:srgbClr val="000000"/>
                          </a:solidFill>
                          <a:effectLst/>
                          <a:latin typeface="Aptos Narrow" panose="020B0004020202020204" pitchFamily="34" charset="0"/>
                        </a:rPr>
                        <a:t>МОДУЛЬ 2: Профилактическое лечение ТБ и ЛУ-ТБ</a:t>
                      </a:r>
                    </a:p>
                  </a:txBody>
                  <a:tcPr marL="0" marR="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a:p>
                  </a:txBody>
                  <a:tcPr marL="0" marR="0" marT="0" marB="0"/>
                </a:tc>
                <a:tc hMerge="1">
                  <a:txBody>
                    <a:bodyPr/>
                    <a:lstStyle/>
                    <a:p>
                      <a:endParaRPr dirty="0"/>
                    </a:p>
                  </a:txBody>
                  <a:tcPr marL="0" marR="0" marT="0" marB="0">
                    <a:lnL w="12700" cap="flat" cmpd="sng" algn="ctr">
                      <a:solidFill>
                        <a:schemeClr val="tx1"/>
                      </a:solidFill>
                      <a:prstDash val="solid"/>
                      <a:round/>
                      <a:headEnd type="none" w="med" len="med"/>
                      <a:tailEnd type="none" w="med" len="med"/>
                    </a:lnL>
                  </a:tcPr>
                </a:tc>
                <a:tc>
                  <a:txBody>
                    <a:bodyPr/>
                    <a:lstStyle/>
                    <a:p>
                      <a:pPr algn="r" fontAlgn="t">
                        <a:buNone/>
                      </a:pPr>
                      <a:r>
                        <a:rPr lang="ru-RU" sz="1200" b="1" i="0" u="none" strike="noStrike">
                          <a:solidFill>
                            <a:srgbClr val="000000"/>
                          </a:solidFill>
                          <a:effectLst/>
                          <a:latin typeface="Aptos Narrow" panose="020B0004020202020204" pitchFamily="34" charset="0"/>
                        </a:rPr>
                        <a:t>15 000</a:t>
                      </a:r>
                    </a:p>
                  </a:txBody>
                  <a:tcPr marL="0" marR="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1"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1" i="0" u="none" strike="noStrike">
                          <a:solidFill>
                            <a:srgbClr val="000000"/>
                          </a:solidFill>
                          <a:effectLst/>
                          <a:latin typeface="Aptos Narrow" panose="020B0004020202020204" pitchFamily="34" charset="0"/>
                        </a:rPr>
                        <a:t>22 880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1"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1" i="0" u="none" strike="noStrike">
                          <a:solidFill>
                            <a:srgbClr val="000000"/>
                          </a:solidFill>
                          <a:effectLst/>
                          <a:latin typeface="Aptos Narrow" panose="020B0004020202020204" pitchFamily="34" charset="0"/>
                        </a:rPr>
                        <a:t>30 373</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1"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1" i="0" u="none" strike="noStrike">
                          <a:solidFill>
                            <a:srgbClr val="000000"/>
                          </a:solidFill>
                          <a:effectLst/>
                          <a:latin typeface="Aptos Narrow" panose="020B0004020202020204" pitchFamily="34" charset="0"/>
                        </a:rPr>
                        <a:t>68 253</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1"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1" i="0" u="none" strike="noStrike">
                          <a:solidFill>
                            <a:srgbClr val="000000"/>
                          </a:solidFill>
                          <a:effectLst/>
                          <a:latin typeface="Aptos Narrow" panose="020B0004020202020204" pitchFamily="34" charset="0"/>
                        </a:rPr>
                        <a:t>30 000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083449"/>
                  </a:ext>
                </a:extLst>
              </a:tr>
              <a:tr h="435012">
                <a:tc>
                  <a:txBody>
                    <a:bodyPr/>
                    <a:lstStyle/>
                    <a:p>
                      <a:pPr algn="l" fontAlgn="t">
                        <a:buNone/>
                      </a:pPr>
                      <a:r>
                        <a:rPr lang="ru-RU" sz="1200" b="0" i="0" u="none" strike="noStrike" dirty="0">
                          <a:solidFill>
                            <a:srgbClr val="000000"/>
                          </a:solidFill>
                          <a:effectLst/>
                          <a:latin typeface="Aptos Narrow" panose="020B0004020202020204" pitchFamily="34" charset="0"/>
                        </a:rPr>
                        <a:t>Вмешательство 2.1 Расширение охвата профилактическим лечением (ПЛТ)</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2.1.1</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Обеспечение профилактическим лечением ТБ лиц из очагов контактов на 3 года (вкладка расчеты ПТП) включая буфер на 9 мес (2030)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15 000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22 880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30 373</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68 253</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70C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10517065"/>
                  </a:ext>
                </a:extLst>
              </a:tr>
              <a:tr h="312082">
                <a:tc>
                  <a:txBody>
                    <a:bodyPr/>
                    <a:lstStyle/>
                    <a:p>
                      <a:pPr algn="l" fontAlgn="t">
                        <a:buNone/>
                      </a:pPr>
                      <a:r>
                        <a:rPr lang="ru-RU" sz="1200" b="0" i="0" u="none" strike="noStrike" dirty="0">
                          <a:solidFill>
                            <a:srgbClr val="000000"/>
                          </a:solidFill>
                          <a:effectLst/>
                          <a:latin typeface="Aptos Narrow" panose="020B0004020202020204" pitchFamily="34" charset="0"/>
                        </a:rPr>
                        <a:t>Вмешательство 2.2. Инновации в профилактике туберкулеза и лечении латентной туберкулезной инфекции</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2.2.1</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 Провести оценку готовности страны по внедрению ТБ вакцины</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30 000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1341025"/>
                  </a:ext>
                </a:extLst>
              </a:tr>
              <a:tr h="568531">
                <a:tc gridSpan="3">
                  <a:txBody>
                    <a:bodyPr/>
                    <a:lstStyle/>
                    <a:p>
                      <a:pPr algn="l" fontAlgn="t">
                        <a:buNone/>
                      </a:pPr>
                      <a:r>
                        <a:rPr lang="ru-RU" sz="1400" b="1" i="0" u="none" strike="noStrike" dirty="0">
                          <a:solidFill>
                            <a:srgbClr val="000000"/>
                          </a:solidFill>
                          <a:effectLst/>
                          <a:latin typeface="Aptos Narrow" panose="020B0004020202020204" pitchFamily="34" charset="0"/>
                        </a:rPr>
                        <a:t>МОДУЛЬ 3: RSSH: Инновации в диагностике и лабораторные системы (включая национальные и периферийные)</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1" i="0" u="none" strike="noStrike">
                          <a:solidFill>
                            <a:srgbClr val="000000"/>
                          </a:solidFill>
                          <a:effectLst/>
                          <a:latin typeface="Aptos Narrow" panose="020B0004020202020204" pitchFamily="34" charset="0"/>
                        </a:rPr>
                        <a:t>12 400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1"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1" i="0" u="none" strike="noStrike">
                          <a:solidFill>
                            <a:srgbClr val="000000"/>
                          </a:solidFill>
                          <a:effectLst/>
                          <a:latin typeface="Aptos Narrow" panose="020B0004020202020204" pitchFamily="34" charset="0"/>
                        </a:rPr>
                        <a:t>687 400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1"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1" i="0" u="none" strike="noStrike">
                          <a:solidFill>
                            <a:srgbClr val="000000"/>
                          </a:solidFill>
                          <a:effectLst/>
                          <a:latin typeface="Aptos Narrow" panose="020B0004020202020204" pitchFamily="34" charset="0"/>
                        </a:rPr>
                        <a:t>12 400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1"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1" i="0" u="none" strike="noStrike">
                          <a:solidFill>
                            <a:srgbClr val="000000"/>
                          </a:solidFill>
                          <a:effectLst/>
                          <a:latin typeface="Aptos Narrow" panose="020B0004020202020204" pitchFamily="34" charset="0"/>
                        </a:rPr>
                        <a:t>712 200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b="1" i="0" u="none" strike="noStrike">
                          <a:solidFill>
                            <a:srgbClr val="000000"/>
                          </a:solidFill>
                          <a:effectLst/>
                          <a:latin typeface="Aptos Narrow" panose="020B0004020202020204" pitchFamily="34" charset="0"/>
                        </a:rPr>
                        <a:t>287 960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1" i="0" u="none" strike="noStrike">
                          <a:solidFill>
                            <a:srgbClr val="000000"/>
                          </a:solidFill>
                          <a:effectLst/>
                          <a:latin typeface="Aptos Narrow" panose="020B0004020202020204" pitchFamily="34" charset="0"/>
                        </a:rPr>
                        <a:t>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420192"/>
                  </a:ext>
                </a:extLst>
              </a:tr>
              <a:tr h="568531">
                <a:tc rowSpan="3">
                  <a:txBody>
                    <a:bodyPr/>
                    <a:lstStyle/>
                    <a:p>
                      <a:pPr algn="l" fontAlgn="t">
                        <a:buNone/>
                      </a:pPr>
                      <a:r>
                        <a:rPr lang="ru-RU" sz="1200" b="0" i="0" u="none" strike="noStrike" dirty="0">
                          <a:solidFill>
                            <a:srgbClr val="000000"/>
                          </a:solidFill>
                          <a:effectLst/>
                          <a:latin typeface="Aptos Narrow" panose="020B0004020202020204" pitchFamily="34" charset="0"/>
                        </a:rPr>
                        <a:t>Вмешательство 3.2. Усиление существующих лабораторных услуг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3.2.1</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BOK, закуп панелей из СНРЛ, их анализ и сертификация.</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ru-RU" sz="1200" b="0" i="0" u="none" strike="noStrike">
                          <a:solidFill>
                            <a:srgbClr val="000000"/>
                          </a:solidFill>
                          <a:effectLst/>
                          <a:latin typeface="Aptos Narrow" panose="020B0004020202020204" pitchFamily="34" charset="0"/>
                        </a:rPr>
                        <a:t>12 400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b">
                        <a:buNone/>
                      </a:pPr>
                      <a:r>
                        <a:rPr lang="ru-RU" sz="1200" b="0" i="0" u="none" strike="noStrike">
                          <a:solidFill>
                            <a:srgbClr val="000000"/>
                          </a:solidFill>
                          <a:effectLst/>
                          <a:latin typeface="Aptos Narrow" panose="020B000402020202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ru-RU" sz="1200" b="0" i="0" u="none" strike="noStrike">
                          <a:solidFill>
                            <a:srgbClr val="000000"/>
                          </a:solidFill>
                          <a:effectLst/>
                          <a:latin typeface="Aptos Narrow" panose="020B0004020202020204" pitchFamily="34" charset="0"/>
                        </a:rPr>
                        <a:t>12 400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b">
                        <a:buNone/>
                      </a:pPr>
                      <a:r>
                        <a:rPr lang="ru-RU" sz="1200" b="0" i="0" u="none" strike="noStrike">
                          <a:solidFill>
                            <a:srgbClr val="000000"/>
                          </a:solidFill>
                          <a:effectLst/>
                          <a:latin typeface="Aptos Narrow" panose="020B000402020202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buNone/>
                      </a:pPr>
                      <a:r>
                        <a:rPr lang="ru-RU" sz="1200" b="0" i="0" u="none" strike="noStrike">
                          <a:solidFill>
                            <a:srgbClr val="000000"/>
                          </a:solidFill>
                          <a:effectLst/>
                          <a:latin typeface="Aptos Narrow" panose="020B0004020202020204" pitchFamily="34" charset="0"/>
                        </a:rPr>
                        <a:t>12 400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b">
                        <a:buNone/>
                      </a:pPr>
                      <a:r>
                        <a:rPr lang="ru-RU" sz="1200" b="0" i="0" u="none" strike="noStrike">
                          <a:solidFill>
                            <a:srgbClr val="000000"/>
                          </a:solidFill>
                          <a:effectLst/>
                          <a:latin typeface="Aptos Narrow" panose="020B000402020202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Display" panose="020B0004020202020204" pitchFamily="34" charset="0"/>
                        </a:rPr>
                        <a:t>37 200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buNone/>
                      </a:pPr>
                      <a:r>
                        <a:rPr lang="ru-RU" sz="1200" b="0" i="0" u="none" strike="noStrike">
                          <a:solidFill>
                            <a:srgbClr val="000000"/>
                          </a:solidFill>
                          <a:effectLst/>
                          <a:latin typeface="Aptos Narrow" panose="020B000402020202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FF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02303101"/>
                  </a:ext>
                </a:extLst>
              </a:tr>
              <a:tr h="411480">
                <a:tc vMerge="1">
                  <a:txBody>
                    <a:bodyPr/>
                    <a:lstStyle/>
                    <a:p>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3.2.2</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ru-RU" sz="1200" b="0" i="0" u="none" strike="noStrike">
                          <a:solidFill>
                            <a:srgbClr val="000000"/>
                          </a:solidFill>
                          <a:effectLst/>
                          <a:latin typeface="Aptos Narrow" panose="020B0004020202020204" pitchFamily="34" charset="0"/>
                        </a:rPr>
                        <a:t>Повышение потенциала и качества услуг лабслужбы, включая тренинги и совещании</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ru-RU" sz="1200" b="0"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ctr">
                        <a:buNone/>
                      </a:pPr>
                      <a:r>
                        <a:rPr lang="ru-RU" sz="1200" b="0" i="0" u="none" strike="noStrike">
                          <a:solidFill>
                            <a:srgbClr val="000000"/>
                          </a:solidFill>
                          <a:effectLst/>
                          <a:latin typeface="Aptos Narrow" panose="020B0004020202020204" pitchFamily="34" charset="0"/>
                        </a:rPr>
                        <a:t>95 000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ru-RU" sz="1200" b="0"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ctr">
                        <a:buNone/>
                      </a:pPr>
                      <a:r>
                        <a:rPr lang="ru-RU" sz="1200" b="0" i="0" u="none" strike="noStrike">
                          <a:solidFill>
                            <a:srgbClr val="000000"/>
                          </a:solidFill>
                          <a:effectLst/>
                          <a:latin typeface="Aptos Narrow" panose="020B0004020202020204" pitchFamily="34" charset="0"/>
                        </a:rPr>
                        <a:t>45 000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ru-RU" sz="1200" b="0"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ctr">
                        <a:buNone/>
                      </a:pPr>
                      <a:r>
                        <a:rPr lang="ru-RU" sz="1200" b="0" i="0" u="none" strike="noStrike">
                          <a:solidFill>
                            <a:srgbClr val="000000"/>
                          </a:solidFill>
                          <a:effectLst/>
                          <a:latin typeface="Aptos Narrow" panose="020B0004020202020204" pitchFamily="34" charset="0"/>
                        </a:rPr>
                        <a:t>45 000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Display" panose="020B0004020202020204" pitchFamily="34" charset="0"/>
                        </a:rPr>
                        <a:t>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ctr">
                        <a:buNone/>
                      </a:pPr>
                      <a:r>
                        <a:rPr lang="ru-RU" sz="1200" b="0" i="0" u="none" strike="noStrike">
                          <a:solidFill>
                            <a:srgbClr val="000000"/>
                          </a:solidFill>
                          <a:effectLst/>
                          <a:latin typeface="Aptos Narrow" panose="020B0004020202020204" pitchFamily="34" charset="0"/>
                        </a:rPr>
                        <a:t>185 000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ru-RU" sz="1200" b="0" i="0" u="none" strike="noStrike">
                          <a:solidFill>
                            <a:srgbClr val="000000"/>
                          </a:solidFill>
                          <a:effectLst/>
                          <a:latin typeface="Aptos Narrow" panose="020B000402020202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2006629"/>
                  </a:ext>
                </a:extLst>
              </a:tr>
              <a:tr h="568531">
                <a:tc vMerge="1">
                  <a:txBody>
                    <a:bodyPr/>
                    <a:lstStyle/>
                    <a:p>
                      <a:endParaRPr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3.2.3</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Закуп </a:t>
                      </a:r>
                      <a:r>
                        <a:rPr lang="ru-RU" sz="1200" b="0" i="0" u="none" strike="noStrike" dirty="0" err="1">
                          <a:solidFill>
                            <a:srgbClr val="000000"/>
                          </a:solidFill>
                          <a:effectLst/>
                          <a:latin typeface="Aptos Narrow" panose="020B0004020202020204" pitchFamily="34" charset="0"/>
                        </a:rPr>
                        <a:t>допол</a:t>
                      </a:r>
                      <a:r>
                        <a:rPr lang="ru-RU" sz="1200" b="0" i="0" u="none" strike="noStrike" dirty="0">
                          <a:solidFill>
                            <a:srgbClr val="000000"/>
                          </a:solidFill>
                          <a:effectLst/>
                          <a:latin typeface="Aptos Narrow" panose="020B0004020202020204" pitchFamily="34" charset="0"/>
                        </a:rPr>
                        <a:t>. Оборудования для проведения анализов по лекарственной чувствительности для Ошской областной межрегиональной референс-лаборатории</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675 000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Display" panose="020B0004020202020204" pitchFamily="34" charset="0"/>
                        </a:rPr>
                        <a:t>675 000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FF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1" i="0" u="none" strike="noStrike" dirty="0">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16890303"/>
                  </a:ext>
                </a:extLst>
              </a:tr>
            </a:tbl>
          </a:graphicData>
        </a:graphic>
      </p:graphicFrame>
    </p:spTree>
    <p:extLst>
      <p:ext uri="{BB962C8B-B14F-4D97-AF65-F5344CB8AC3E}">
        <p14:creationId xmlns:p14="http://schemas.microsoft.com/office/powerpoint/2010/main" val="15452462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96D919-5A26-0253-AEE6-A1683C5E2601}"/>
            </a:ext>
          </a:extLst>
        </p:cNvPr>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07149E74-5B13-BB66-F1C5-F7A1843B63AE}"/>
              </a:ext>
            </a:extLst>
          </p:cNvPr>
          <p:cNvGraphicFramePr>
            <a:graphicFrameLocks noGrp="1"/>
          </p:cNvGraphicFramePr>
          <p:nvPr>
            <p:ph idx="1"/>
            <p:extLst>
              <p:ext uri="{D42A27DB-BD31-4B8C-83A1-F6EECF244321}">
                <p14:modId xmlns:p14="http://schemas.microsoft.com/office/powerpoint/2010/main" val="795735166"/>
              </p:ext>
            </p:extLst>
          </p:nvPr>
        </p:nvGraphicFramePr>
        <p:xfrm>
          <a:off x="426720" y="631788"/>
          <a:ext cx="11487912" cy="5049091"/>
        </p:xfrm>
        <a:graphic>
          <a:graphicData uri="http://schemas.openxmlformats.org/drawingml/2006/table">
            <a:tbl>
              <a:tblPr>
                <a:tableStyleId>{5C22544A-7EE6-4342-B048-85BDC9FD1C3A}</a:tableStyleId>
              </a:tblPr>
              <a:tblGrid>
                <a:gridCol w="1539240">
                  <a:extLst>
                    <a:ext uri="{9D8B030D-6E8A-4147-A177-3AD203B41FA5}">
                      <a16:colId xmlns:a16="http://schemas.microsoft.com/office/drawing/2014/main" val="4214115624"/>
                    </a:ext>
                  </a:extLst>
                </a:gridCol>
                <a:gridCol w="432019">
                  <a:extLst>
                    <a:ext uri="{9D8B030D-6E8A-4147-A177-3AD203B41FA5}">
                      <a16:colId xmlns:a16="http://schemas.microsoft.com/office/drawing/2014/main" val="1724142292"/>
                    </a:ext>
                  </a:extLst>
                </a:gridCol>
                <a:gridCol w="3060989">
                  <a:extLst>
                    <a:ext uri="{9D8B030D-6E8A-4147-A177-3AD203B41FA5}">
                      <a16:colId xmlns:a16="http://schemas.microsoft.com/office/drawing/2014/main" val="265776424"/>
                    </a:ext>
                  </a:extLst>
                </a:gridCol>
                <a:gridCol w="658368">
                  <a:extLst>
                    <a:ext uri="{9D8B030D-6E8A-4147-A177-3AD203B41FA5}">
                      <a16:colId xmlns:a16="http://schemas.microsoft.com/office/drawing/2014/main" val="3210363481"/>
                    </a:ext>
                  </a:extLst>
                </a:gridCol>
                <a:gridCol w="667512">
                  <a:extLst>
                    <a:ext uri="{9D8B030D-6E8A-4147-A177-3AD203B41FA5}">
                      <a16:colId xmlns:a16="http://schemas.microsoft.com/office/drawing/2014/main" val="2275896378"/>
                    </a:ext>
                  </a:extLst>
                </a:gridCol>
                <a:gridCol w="768096">
                  <a:extLst>
                    <a:ext uri="{9D8B030D-6E8A-4147-A177-3AD203B41FA5}">
                      <a16:colId xmlns:a16="http://schemas.microsoft.com/office/drawing/2014/main" val="3465319505"/>
                    </a:ext>
                  </a:extLst>
                </a:gridCol>
                <a:gridCol w="749808">
                  <a:extLst>
                    <a:ext uri="{9D8B030D-6E8A-4147-A177-3AD203B41FA5}">
                      <a16:colId xmlns:a16="http://schemas.microsoft.com/office/drawing/2014/main" val="1598198967"/>
                    </a:ext>
                  </a:extLst>
                </a:gridCol>
                <a:gridCol w="737041">
                  <a:extLst>
                    <a:ext uri="{9D8B030D-6E8A-4147-A177-3AD203B41FA5}">
                      <a16:colId xmlns:a16="http://schemas.microsoft.com/office/drawing/2014/main" val="2330776143"/>
                    </a:ext>
                  </a:extLst>
                </a:gridCol>
                <a:gridCol w="661991">
                  <a:extLst>
                    <a:ext uri="{9D8B030D-6E8A-4147-A177-3AD203B41FA5}">
                      <a16:colId xmlns:a16="http://schemas.microsoft.com/office/drawing/2014/main" val="3080346813"/>
                    </a:ext>
                  </a:extLst>
                </a:gridCol>
                <a:gridCol w="859536">
                  <a:extLst>
                    <a:ext uri="{9D8B030D-6E8A-4147-A177-3AD203B41FA5}">
                      <a16:colId xmlns:a16="http://schemas.microsoft.com/office/drawing/2014/main" val="627671207"/>
                    </a:ext>
                  </a:extLst>
                </a:gridCol>
                <a:gridCol w="704088">
                  <a:extLst>
                    <a:ext uri="{9D8B030D-6E8A-4147-A177-3AD203B41FA5}">
                      <a16:colId xmlns:a16="http://schemas.microsoft.com/office/drawing/2014/main" val="3950746526"/>
                    </a:ext>
                  </a:extLst>
                </a:gridCol>
                <a:gridCol w="649224">
                  <a:extLst>
                    <a:ext uri="{9D8B030D-6E8A-4147-A177-3AD203B41FA5}">
                      <a16:colId xmlns:a16="http://schemas.microsoft.com/office/drawing/2014/main" val="1829610948"/>
                    </a:ext>
                  </a:extLst>
                </a:gridCol>
              </a:tblGrid>
              <a:tr h="48858">
                <a:tc rowSpan="2">
                  <a:txBody>
                    <a:bodyPr/>
                    <a:lstStyle/>
                    <a:p>
                      <a:pPr algn="l" fontAlgn="t">
                        <a:buNone/>
                      </a:pPr>
                      <a:r>
                        <a:rPr lang="ru-RU" sz="1400" b="1" u="none" strike="noStrike" dirty="0">
                          <a:effectLst/>
                        </a:rPr>
                        <a:t>Мероприятия</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gridSpan="2">
                  <a:txBody>
                    <a:bodyPr/>
                    <a:lstStyle/>
                    <a:p>
                      <a:pPr algn="l" fontAlgn="t">
                        <a:buNone/>
                      </a:pPr>
                      <a:r>
                        <a:rPr lang="ru-RU" sz="1400" b="1" u="none" strike="noStrike" dirty="0">
                          <a:effectLst/>
                        </a:rPr>
                        <a:t>Года и источник</a:t>
                      </a:r>
                    </a:p>
                    <a:p>
                      <a:pPr algn="l" fontAlgn="t">
                        <a:buNone/>
                      </a:pPr>
                      <a:r>
                        <a:rPr lang="ru-RU" sz="1400" b="1" u="none" strike="noStrike" dirty="0">
                          <a:effectLst/>
                        </a:rPr>
                        <a:t> </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pPr algn="l" fontAlgn="t">
                        <a:buNone/>
                      </a:pPr>
                      <a:endParaRPr lang="ru-RU" sz="300" b="0"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tcPr>
                </a:tc>
                <a:tc gridSpan="2">
                  <a:txBody>
                    <a:bodyPr/>
                    <a:lstStyle/>
                    <a:p>
                      <a:pPr algn="ctr" fontAlgn="t">
                        <a:buNone/>
                      </a:pPr>
                      <a:r>
                        <a:rPr lang="ru-RU" sz="1200" u="none" strike="noStrike" dirty="0">
                          <a:effectLst/>
                        </a:rPr>
                        <a:t>2027</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2028</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2029</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Всего</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a:txBody>
                    <a:bodyPr/>
                    <a:lstStyle/>
                    <a:p>
                      <a:pPr algn="ctr" fontAlgn="t">
                        <a:buNone/>
                      </a:pPr>
                      <a:r>
                        <a:rPr lang="ru-RU" sz="1200" u="none" strike="noStrike">
                          <a:effectLst/>
                        </a:rPr>
                        <a:t>PAAR</a:t>
                      </a:r>
                      <a:endParaRPr lang="ru-RU" sz="1200" b="1" i="0" u="none" strike="noStrike">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223908331"/>
                  </a:ext>
                </a:extLst>
              </a:tr>
              <a:tr h="48858">
                <a:tc vMerge="1">
                  <a:txBody>
                    <a:bodyPr/>
                    <a:lstStyle/>
                    <a:p>
                      <a:endParaRPr lang="ru-RU"/>
                    </a:p>
                  </a:txBody>
                  <a:tcPr/>
                </a:tc>
                <a:tc gridSpan="2" vMerge="1">
                  <a:txBody>
                    <a:bodyPr/>
                    <a:lstStyle/>
                    <a:p>
                      <a:endParaRPr lang="ru-RU"/>
                    </a:p>
                  </a:txBody>
                  <a:tcPr/>
                </a:tc>
                <a:tc hMerge="1" vMerge="1">
                  <a:txBody>
                    <a:bodyPr/>
                    <a:lstStyle/>
                    <a:p>
                      <a:endParaRPr lang="ru-RU"/>
                    </a:p>
                  </a:txBody>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dirty="0">
                          <a:effectLst/>
                        </a:rPr>
                        <a:t>МЗ КР</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dirty="0">
                          <a:effectLst/>
                        </a:rPr>
                        <a:t> </a:t>
                      </a:r>
                      <a:endParaRPr lang="ru-RU" sz="1200" b="1" i="0" u="none" strike="noStrike" dirty="0">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647453996"/>
                  </a:ext>
                </a:extLst>
              </a:tr>
              <a:tr h="0">
                <a:tc gridSpan="3">
                  <a:txBody>
                    <a:bodyPr/>
                    <a:lstStyle/>
                    <a:p>
                      <a:pPr algn="l" fontAlgn="ctr">
                        <a:buNone/>
                      </a:pPr>
                      <a:r>
                        <a:rPr lang="ru-RU" sz="1400" b="1" u="none" strike="noStrike" dirty="0">
                          <a:effectLst/>
                        </a:rPr>
                        <a:t>Направление (компонент) ТУБЕРКУЛЕЗ, Бюджет по годам</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pPr algn="l" fontAlgn="ctr">
                        <a:buNone/>
                      </a:pPr>
                      <a:endParaRPr lang="ru-RU" sz="3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tcPr>
                </a:tc>
                <a:tc>
                  <a:txBody>
                    <a:bodyPr/>
                    <a:lstStyle/>
                    <a:p>
                      <a:pPr algn="r" fontAlgn="ctr">
                        <a:buNone/>
                      </a:pPr>
                      <a:r>
                        <a:rPr lang="ru-RU" sz="1200" u="none" strike="noStrike" dirty="0">
                          <a:effectLst/>
                        </a:rPr>
                        <a:t>4 083 293</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dirty="0">
                          <a:effectLst/>
                        </a:rPr>
                        <a:t> </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3 966 051</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3 719 039</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11 768 383</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861 975</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6723414"/>
                  </a:ext>
                </a:extLst>
              </a:tr>
              <a:tr h="157580">
                <a:tc gridSpan="3">
                  <a:txBody>
                    <a:bodyPr/>
                    <a:lstStyle/>
                    <a:p>
                      <a:pPr algn="l" fontAlgn="ctr">
                        <a:buNone/>
                      </a:pPr>
                      <a:r>
                        <a:rPr lang="ru-RU" sz="1200" b="1" i="0" u="none" strike="noStrike" dirty="0">
                          <a:solidFill>
                            <a:srgbClr val="000000"/>
                          </a:solidFill>
                          <a:effectLst/>
                          <a:latin typeface="Aptos Narrow" panose="020B0004020202020204" pitchFamily="34" charset="0"/>
                        </a:rPr>
                        <a:t>МОДУЛЬ 4: Укрепление управления и межсекторальной координации, а также вовлечения сообщества через государственный социальный заказ</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a:p>
                  </a:txBody>
                  <a:tcPr marL="0" marR="0" marT="0" marB="0" anchor="ctr"/>
                </a:tc>
                <a:tc hMerge="1">
                  <a:txBody>
                    <a:bodyPr/>
                    <a:lstStyle/>
                    <a:p>
                      <a:endParaRPr dirty="0"/>
                    </a:p>
                  </a:txBody>
                  <a:tcPr marL="0" marR="0" marT="0" marB="0" anchor="ctr">
                    <a:lnL w="12700" cap="flat" cmpd="sng" algn="ctr">
                      <a:solidFill>
                        <a:schemeClr val="tx1"/>
                      </a:solidFill>
                      <a:prstDash val="solid"/>
                      <a:round/>
                      <a:headEnd type="none" w="med" len="med"/>
                      <a:tailEnd type="none" w="med" len="med"/>
                    </a:lnL>
                  </a:tcPr>
                </a:tc>
                <a:tc>
                  <a:txBody>
                    <a:bodyPr/>
                    <a:lstStyle/>
                    <a:p>
                      <a:pPr algn="r" fontAlgn="ctr">
                        <a:buNone/>
                      </a:pPr>
                      <a:r>
                        <a:rPr lang="ru-RU" sz="1200" b="1" i="0" u="none" strike="noStrike" dirty="0">
                          <a:solidFill>
                            <a:srgbClr val="000000"/>
                          </a:solidFill>
                          <a:effectLst/>
                          <a:latin typeface="Aptos Narrow" panose="020B0004020202020204" pitchFamily="34" charset="0"/>
                        </a:rPr>
                        <a:t>80 406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b="1" i="0" u="none" strike="noStrike">
                          <a:solidFill>
                            <a:srgbClr val="000000"/>
                          </a:solidFill>
                          <a:effectLst/>
                          <a:latin typeface="Aptos Narrow" panose="020B0004020202020204" pitchFamily="34" charset="0"/>
                        </a:rPr>
                        <a:t>80 406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b="1" i="0" u="none" strike="noStrike">
                          <a:solidFill>
                            <a:srgbClr val="000000"/>
                          </a:solidFill>
                          <a:effectLst/>
                          <a:latin typeface="Aptos Narrow" panose="020B0004020202020204" pitchFamily="34" charset="0"/>
                        </a:rPr>
                        <a:t>115 406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b="1" i="0" u="none" strike="noStrike">
                          <a:solidFill>
                            <a:srgbClr val="000000"/>
                          </a:solidFill>
                          <a:effectLst/>
                          <a:latin typeface="Aptos Narrow" panose="020B0004020202020204" pitchFamily="34" charset="0"/>
                        </a:rPr>
                        <a:t>276 218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b="1" i="0" u="none" strike="noStrike">
                          <a:solidFill>
                            <a:srgbClr val="FF0000"/>
                          </a:solidFill>
                          <a:effectLst/>
                          <a:latin typeface="Aptos Narrow" panose="020B0004020202020204" pitchFamily="34" charset="0"/>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083449"/>
                  </a:ext>
                </a:extLst>
              </a:tr>
              <a:tr h="435012">
                <a:tc rowSpan="2">
                  <a:txBody>
                    <a:bodyPr/>
                    <a:lstStyle/>
                    <a:p>
                      <a:pPr algn="l" fontAlgn="t">
                        <a:buNone/>
                      </a:pPr>
                      <a:r>
                        <a:rPr lang="ru-RU" sz="1200" b="0" i="0" u="none" strike="noStrike" dirty="0">
                          <a:solidFill>
                            <a:srgbClr val="FF0000"/>
                          </a:solidFill>
                          <a:effectLst/>
                          <a:latin typeface="Aptos Narrow" panose="020B0004020202020204" pitchFamily="34" charset="0"/>
                        </a:rPr>
                        <a:t>Вмешательство 4.1</a:t>
                      </a:r>
                      <a:r>
                        <a:rPr lang="ru-RU" sz="1200" b="0" i="0" u="none" strike="noStrike" dirty="0">
                          <a:solidFill>
                            <a:srgbClr val="000000"/>
                          </a:solidFill>
                          <a:effectLst/>
                          <a:latin typeface="Aptos Narrow" panose="020B0004020202020204" pitchFamily="34" charset="0"/>
                        </a:rPr>
                        <a:t>. Улучшение межсекторальной координации мер по профилактике туберкулеза</a:t>
                      </a:r>
                    </a:p>
                    <a:p>
                      <a:pPr algn="l" fontAlgn="t">
                        <a:buNone/>
                      </a:pP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l" fontAlgn="t">
                        <a:buNone/>
                      </a:pPr>
                      <a:r>
                        <a:rPr lang="ru-RU" sz="1200" b="0" i="0" u="none" strike="noStrike" dirty="0">
                          <a:solidFill>
                            <a:srgbClr val="000000"/>
                          </a:solidFill>
                          <a:effectLst/>
                          <a:latin typeface="Aptos Narrow" panose="020B0004020202020204" pitchFamily="34" charset="0"/>
                        </a:rPr>
                        <a:t>4.1.1</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l" fontAlgn="t">
                        <a:buNone/>
                      </a:pPr>
                      <a:r>
                        <a:rPr lang="ru-RU" sz="1200" b="0" i="0" u="none" strike="noStrike" dirty="0">
                          <a:solidFill>
                            <a:srgbClr val="000000"/>
                          </a:solidFill>
                          <a:effectLst/>
                          <a:latin typeface="Aptos Narrow" panose="020B0004020202020204" pitchFamily="34" charset="0"/>
                        </a:rPr>
                        <a:t>Координация и интеграция противотуберкулезной службы и вовлечение ОГО, МСУ и частного сектора в противотуберкулезные мероприятия</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b="0" i="0" u="none" strike="noStrike">
                          <a:solidFill>
                            <a:srgbClr val="000000"/>
                          </a:solidFill>
                          <a:effectLst/>
                          <a:latin typeface="Aptos Narrow" panose="020B0004020202020204" pitchFamily="34" charset="0"/>
                        </a:rPr>
                        <a:t>32 760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b="0" i="0" u="none" strike="noStrike">
                          <a:solidFill>
                            <a:srgbClr val="000000"/>
                          </a:solidFill>
                          <a:effectLst/>
                          <a:latin typeface="Aptos Narrow" panose="020B0004020202020204" pitchFamily="34" charset="0"/>
                        </a:rPr>
                        <a:t>32 760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b="0" i="0" u="none" strike="noStrike">
                          <a:solidFill>
                            <a:srgbClr val="000000"/>
                          </a:solidFill>
                          <a:effectLst/>
                          <a:latin typeface="Aptos Narrow" panose="020B0004020202020204" pitchFamily="34" charset="0"/>
                        </a:rPr>
                        <a:t>32 760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b="0" i="0" u="none" strike="noStrike">
                          <a:solidFill>
                            <a:srgbClr val="000000"/>
                          </a:solidFill>
                          <a:effectLst/>
                          <a:latin typeface="Aptos Narrow" panose="020B0004020202020204" pitchFamily="34" charset="0"/>
                        </a:rPr>
                        <a:t>98 280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1" i="0" u="none" strike="noStrike">
                          <a:solidFill>
                            <a:srgbClr val="FF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10517065"/>
                  </a:ext>
                </a:extLst>
              </a:tr>
              <a:tr h="312082">
                <a:tc vMerge="1">
                  <a:txBody>
                    <a:bodyPr/>
                    <a:lstStyle/>
                    <a:p>
                      <a:endParaRPr lang="ru-RU"/>
                    </a:p>
                  </a:txBody>
                  <a:tcPr>
                    <a:lnT w="12700" cap="flat" cmpd="sng" algn="ctr">
                      <a:solidFill>
                        <a:schemeClr val="tx1"/>
                      </a:solidFill>
                      <a:prstDash val="solid"/>
                      <a:round/>
                      <a:headEnd type="none" w="med" len="med"/>
                      <a:tailEnd type="none" w="med" len="med"/>
                    </a:lnT>
                  </a:tcPr>
                </a:tc>
                <a:tc vMerge="1">
                  <a:txBody>
                    <a:bodyPr/>
                    <a:lstStyle/>
                    <a:p>
                      <a:endParaRPr lang="ru-RU"/>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ru-R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1"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1"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b="0" i="0" u="none" strike="noStrike">
                          <a:solidFill>
                            <a:srgbClr val="000000"/>
                          </a:solidFill>
                          <a:effectLst/>
                          <a:latin typeface="Aptos Narrow" panose="020B0004020202020204" pitchFamily="34" charset="0"/>
                        </a:rPr>
                        <a:t>4 680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b="0" i="0" u="none" strike="noStrike">
                          <a:solidFill>
                            <a:srgbClr val="000000"/>
                          </a:solidFill>
                          <a:effectLst/>
                          <a:latin typeface="Aptos Narrow" panose="020B0004020202020204" pitchFamily="34" charset="0"/>
                        </a:rPr>
                        <a:t>4 680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1" i="0" u="none" strike="noStrike">
                          <a:solidFill>
                            <a:srgbClr val="FF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1341025"/>
                  </a:ext>
                </a:extLst>
              </a:tr>
              <a:tr h="568531">
                <a:tc rowSpan="4">
                  <a:txBody>
                    <a:bodyPr/>
                    <a:lstStyle/>
                    <a:p>
                      <a:pPr algn="l" fontAlgn="t">
                        <a:buNone/>
                      </a:pPr>
                      <a:r>
                        <a:rPr lang="ru-RU" sz="1200" b="0" i="0" u="none" strike="noStrike" dirty="0">
                          <a:solidFill>
                            <a:srgbClr val="FF0000"/>
                          </a:solidFill>
                          <a:effectLst/>
                          <a:latin typeface="Aptos Narrow" panose="020B0004020202020204" pitchFamily="34" charset="0"/>
                        </a:rPr>
                        <a:t>Вмешательство 4.2. </a:t>
                      </a:r>
                      <a:r>
                        <a:rPr lang="ru-RU" sz="1200" b="0" i="0" u="none" strike="noStrike" dirty="0">
                          <a:solidFill>
                            <a:srgbClr val="000000"/>
                          </a:solidFill>
                          <a:effectLst/>
                          <a:latin typeface="Aptos Narrow" panose="020B0004020202020204" pitchFamily="34" charset="0"/>
                        </a:rPr>
                        <a:t>Создание благоприятных условий для реализации мер по борьбе с туберкулезом и улучшение доступа к услугам по лечению туберкулеза с учетом правовых барьеров</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4.2.1</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Усиление межсекторального сотрудничества с фокусом на действующую рабочую группу, включая областной и районный уровень  </a:t>
                      </a:r>
                      <a:r>
                        <a:rPr lang="ru-RU" sz="1200" b="0" i="0" u="none" strike="noStrike" dirty="0">
                          <a:solidFill>
                            <a:srgbClr val="FF0000"/>
                          </a:solidFill>
                          <a:effectLst/>
                          <a:latin typeface="Aptos Narrow" panose="020B0004020202020204" pitchFamily="34" charset="0"/>
                        </a:rPr>
                        <a:t>(ПРАВОВЫЕ барьеры)</a:t>
                      </a: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12 000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12 000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12 000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36 000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420192"/>
                  </a:ext>
                </a:extLst>
              </a:tr>
              <a:tr h="568531">
                <a:tc vMerge="1">
                  <a:txBody>
                    <a:bodyPr/>
                    <a:lstStyle/>
                    <a:p>
                      <a:endParaRPr lang="ru-R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4.2.3</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ГСЗ: Усиление мероприятий по борьбе со стигмой и дискриминацией </a:t>
                      </a:r>
                      <a:r>
                        <a:rPr lang="ru-RU" sz="1200" b="0" i="0" u="none" strike="noStrike">
                          <a:solidFill>
                            <a:srgbClr val="FF0000"/>
                          </a:solidFill>
                          <a:effectLst/>
                          <a:latin typeface="Aptos Narrow" panose="020B0004020202020204" pitchFamily="34" charset="0"/>
                        </a:rPr>
                        <a:t>(ПРАВОВЫЕ барьеры)</a:t>
                      </a:r>
                      <a:endParaRPr lang="ru-RU" sz="1200" b="0"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chemeClr val="tx1"/>
                          </a:solidFill>
                          <a:effectLst/>
                          <a:latin typeface="Aptos Narrow" panose="020B0004020202020204" pitchFamily="34" charset="0"/>
                        </a:rPr>
                        <a:t>16 260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chemeClr val="tx1"/>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chemeClr val="tx1"/>
                          </a:solidFill>
                          <a:effectLst/>
                          <a:latin typeface="Aptos Narrow" panose="020B0004020202020204" pitchFamily="34" charset="0"/>
                        </a:rPr>
                        <a:t>16 260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chemeClr val="tx1"/>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chemeClr val="tx1"/>
                          </a:solidFill>
                          <a:effectLst/>
                          <a:latin typeface="Aptos Narrow" panose="020B0004020202020204" pitchFamily="34" charset="0"/>
                        </a:rPr>
                        <a:t>51 260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chemeClr val="tx1"/>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chemeClr val="tx1"/>
                          </a:solidFill>
                          <a:effectLst/>
                          <a:latin typeface="Aptos Narrow" panose="020B0004020202020204" pitchFamily="34" charset="0"/>
                        </a:rPr>
                        <a:t>83 779</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1" i="0" u="none" strike="noStrike">
                          <a:solidFill>
                            <a:srgbClr val="FF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02303101"/>
                  </a:ext>
                </a:extLst>
              </a:tr>
              <a:tr h="411480">
                <a:tc vMerge="1">
                  <a:txBody>
                    <a:bodyPr/>
                    <a:lstStyle/>
                    <a:p>
                      <a:endParaRPr lang="ru-R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ГСЗ: Снижение барьеров, связанных с правами человека, при получении услуг по ВИЧ, туберкулёзу и малярии (Уличные юристы) (</a:t>
                      </a:r>
                      <a:r>
                        <a:rPr lang="ru-RU" sz="1200" b="0" i="0" u="none" strike="noStrike" dirty="0">
                          <a:solidFill>
                            <a:srgbClr val="FF0000"/>
                          </a:solidFill>
                          <a:effectLst/>
                          <a:latin typeface="Aptos Narrow" panose="020B0004020202020204" pitchFamily="34" charset="0"/>
                        </a:rPr>
                        <a:t>ПРАВОВЫЕ барьеры)</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chemeClr val="tx1"/>
                          </a:solidFill>
                          <a:effectLst/>
                          <a:latin typeface="Aptos Narrow" panose="020B0004020202020204" pitchFamily="34" charset="0"/>
                        </a:rPr>
                        <a:t>28 053</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chemeClr val="tx1"/>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chemeClr val="tx1"/>
                          </a:solidFill>
                          <a:effectLst/>
                          <a:latin typeface="Aptos Narrow" panose="020B0004020202020204" pitchFamily="34" charset="0"/>
                        </a:rPr>
                        <a:t>28 053</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chemeClr val="tx1"/>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chemeClr val="tx1"/>
                          </a:solidFill>
                          <a:effectLst/>
                          <a:latin typeface="Aptos Narrow" panose="020B0004020202020204" pitchFamily="34" charset="0"/>
                        </a:rPr>
                        <a:t>28 053</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chemeClr val="tx1"/>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chemeClr val="tx1"/>
                          </a:solidFill>
                          <a:effectLst/>
                          <a:latin typeface="Aptos Narrow" panose="020B0004020202020204" pitchFamily="34" charset="0"/>
                        </a:rPr>
                        <a:t>84 160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1" i="0" u="none" strike="noStrike">
                          <a:solidFill>
                            <a:srgbClr val="FF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2006629"/>
                  </a:ext>
                </a:extLst>
              </a:tr>
              <a:tr h="568531">
                <a:tc vMerge="1">
                  <a:txBody>
                    <a:bodyPr/>
                    <a:lstStyle/>
                    <a:p>
                      <a:endParaRPr lang="ru-R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4.2.4</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ГСЗ: Снижение барьеров, связанных с правами человека, при получении услуг по ВИЧ, туберкулёзу и малярии (Уличные юристы)</a:t>
                      </a:r>
                      <a:r>
                        <a:rPr lang="ru-RU" sz="1200" b="0" i="0" u="none" strike="noStrike" dirty="0">
                          <a:solidFill>
                            <a:srgbClr val="FF0000"/>
                          </a:solidFill>
                          <a:effectLst/>
                          <a:latin typeface="Aptos Narrow" panose="020B0004020202020204" pitchFamily="34" charset="0"/>
                        </a:rPr>
                        <a:t> (ПРАВОВЫЕ барьеры)</a:t>
                      </a: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chemeClr val="tx1"/>
                          </a:solidFill>
                          <a:effectLst/>
                          <a:latin typeface="Aptos Narrow" panose="020B0004020202020204" pitchFamily="34" charset="0"/>
                        </a:rPr>
                        <a:t>24 093</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chemeClr val="tx1"/>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chemeClr val="tx1"/>
                          </a:solidFill>
                          <a:effectLst/>
                          <a:latin typeface="Aptos Narrow" panose="020B0004020202020204" pitchFamily="34" charset="0"/>
                        </a:rPr>
                        <a:t>24 093</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chemeClr val="tx1"/>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chemeClr val="tx1"/>
                          </a:solidFill>
                          <a:effectLst/>
                          <a:latin typeface="Aptos Narrow" panose="020B0004020202020204" pitchFamily="34" charset="0"/>
                        </a:rPr>
                        <a:t>24 093</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chemeClr val="tx1"/>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dirty="0">
                          <a:solidFill>
                            <a:schemeClr val="tx1"/>
                          </a:solidFill>
                          <a:effectLst/>
                          <a:latin typeface="Aptos Narrow" panose="020B0004020202020204" pitchFamily="34" charset="0"/>
                        </a:rPr>
                        <a:t>72 280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1" i="0" u="none" strike="noStrike" dirty="0">
                          <a:solidFill>
                            <a:srgbClr val="FF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16890303"/>
                  </a:ext>
                </a:extLst>
              </a:tr>
            </a:tbl>
          </a:graphicData>
        </a:graphic>
      </p:graphicFrame>
    </p:spTree>
    <p:extLst>
      <p:ext uri="{BB962C8B-B14F-4D97-AF65-F5344CB8AC3E}">
        <p14:creationId xmlns:p14="http://schemas.microsoft.com/office/powerpoint/2010/main" val="3672073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1F8474-74A0-7504-443F-D9B2695D74F8}"/>
            </a:ext>
          </a:extLst>
        </p:cNvPr>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32161456-3FEE-5FC0-5C05-026810D7AE89}"/>
              </a:ext>
            </a:extLst>
          </p:cNvPr>
          <p:cNvGraphicFramePr>
            <a:graphicFrameLocks noGrp="1"/>
          </p:cNvGraphicFramePr>
          <p:nvPr>
            <p:ph idx="1"/>
            <p:extLst>
              <p:ext uri="{D42A27DB-BD31-4B8C-83A1-F6EECF244321}">
                <p14:modId xmlns:p14="http://schemas.microsoft.com/office/powerpoint/2010/main" val="11785798"/>
              </p:ext>
            </p:extLst>
          </p:nvPr>
        </p:nvGraphicFramePr>
        <p:xfrm>
          <a:off x="426720" y="631788"/>
          <a:ext cx="11487912" cy="5114702"/>
        </p:xfrm>
        <a:graphic>
          <a:graphicData uri="http://schemas.openxmlformats.org/drawingml/2006/table">
            <a:tbl>
              <a:tblPr>
                <a:tableStyleId>{5C22544A-7EE6-4342-B048-85BDC9FD1C3A}</a:tableStyleId>
              </a:tblPr>
              <a:tblGrid>
                <a:gridCol w="1539240">
                  <a:extLst>
                    <a:ext uri="{9D8B030D-6E8A-4147-A177-3AD203B41FA5}">
                      <a16:colId xmlns:a16="http://schemas.microsoft.com/office/drawing/2014/main" val="4214115624"/>
                    </a:ext>
                  </a:extLst>
                </a:gridCol>
                <a:gridCol w="432019">
                  <a:extLst>
                    <a:ext uri="{9D8B030D-6E8A-4147-A177-3AD203B41FA5}">
                      <a16:colId xmlns:a16="http://schemas.microsoft.com/office/drawing/2014/main" val="1724142292"/>
                    </a:ext>
                  </a:extLst>
                </a:gridCol>
                <a:gridCol w="3060989">
                  <a:extLst>
                    <a:ext uri="{9D8B030D-6E8A-4147-A177-3AD203B41FA5}">
                      <a16:colId xmlns:a16="http://schemas.microsoft.com/office/drawing/2014/main" val="265776424"/>
                    </a:ext>
                  </a:extLst>
                </a:gridCol>
                <a:gridCol w="658368">
                  <a:extLst>
                    <a:ext uri="{9D8B030D-6E8A-4147-A177-3AD203B41FA5}">
                      <a16:colId xmlns:a16="http://schemas.microsoft.com/office/drawing/2014/main" val="3210363481"/>
                    </a:ext>
                  </a:extLst>
                </a:gridCol>
                <a:gridCol w="667512">
                  <a:extLst>
                    <a:ext uri="{9D8B030D-6E8A-4147-A177-3AD203B41FA5}">
                      <a16:colId xmlns:a16="http://schemas.microsoft.com/office/drawing/2014/main" val="2275896378"/>
                    </a:ext>
                  </a:extLst>
                </a:gridCol>
                <a:gridCol w="768096">
                  <a:extLst>
                    <a:ext uri="{9D8B030D-6E8A-4147-A177-3AD203B41FA5}">
                      <a16:colId xmlns:a16="http://schemas.microsoft.com/office/drawing/2014/main" val="3465319505"/>
                    </a:ext>
                  </a:extLst>
                </a:gridCol>
                <a:gridCol w="749808">
                  <a:extLst>
                    <a:ext uri="{9D8B030D-6E8A-4147-A177-3AD203B41FA5}">
                      <a16:colId xmlns:a16="http://schemas.microsoft.com/office/drawing/2014/main" val="1598198967"/>
                    </a:ext>
                  </a:extLst>
                </a:gridCol>
                <a:gridCol w="737041">
                  <a:extLst>
                    <a:ext uri="{9D8B030D-6E8A-4147-A177-3AD203B41FA5}">
                      <a16:colId xmlns:a16="http://schemas.microsoft.com/office/drawing/2014/main" val="2330776143"/>
                    </a:ext>
                  </a:extLst>
                </a:gridCol>
                <a:gridCol w="661991">
                  <a:extLst>
                    <a:ext uri="{9D8B030D-6E8A-4147-A177-3AD203B41FA5}">
                      <a16:colId xmlns:a16="http://schemas.microsoft.com/office/drawing/2014/main" val="3080346813"/>
                    </a:ext>
                  </a:extLst>
                </a:gridCol>
                <a:gridCol w="859536">
                  <a:extLst>
                    <a:ext uri="{9D8B030D-6E8A-4147-A177-3AD203B41FA5}">
                      <a16:colId xmlns:a16="http://schemas.microsoft.com/office/drawing/2014/main" val="627671207"/>
                    </a:ext>
                  </a:extLst>
                </a:gridCol>
                <a:gridCol w="704088">
                  <a:extLst>
                    <a:ext uri="{9D8B030D-6E8A-4147-A177-3AD203B41FA5}">
                      <a16:colId xmlns:a16="http://schemas.microsoft.com/office/drawing/2014/main" val="3950746526"/>
                    </a:ext>
                  </a:extLst>
                </a:gridCol>
                <a:gridCol w="649224">
                  <a:extLst>
                    <a:ext uri="{9D8B030D-6E8A-4147-A177-3AD203B41FA5}">
                      <a16:colId xmlns:a16="http://schemas.microsoft.com/office/drawing/2014/main" val="1829610948"/>
                    </a:ext>
                  </a:extLst>
                </a:gridCol>
              </a:tblGrid>
              <a:tr h="48858">
                <a:tc rowSpan="2">
                  <a:txBody>
                    <a:bodyPr/>
                    <a:lstStyle/>
                    <a:p>
                      <a:pPr algn="l" fontAlgn="t">
                        <a:buNone/>
                      </a:pPr>
                      <a:r>
                        <a:rPr lang="ru-RU" sz="1400" b="1" u="none" strike="noStrike" dirty="0">
                          <a:effectLst/>
                        </a:rPr>
                        <a:t>Мероприятия</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gridSpan="2">
                  <a:txBody>
                    <a:bodyPr/>
                    <a:lstStyle/>
                    <a:p>
                      <a:pPr algn="l" fontAlgn="t">
                        <a:buNone/>
                      </a:pPr>
                      <a:r>
                        <a:rPr lang="ru-RU" sz="1400" b="1" u="none" strike="noStrike" dirty="0">
                          <a:effectLst/>
                        </a:rPr>
                        <a:t>Года и источник</a:t>
                      </a:r>
                    </a:p>
                    <a:p>
                      <a:pPr algn="l" fontAlgn="t">
                        <a:buNone/>
                      </a:pPr>
                      <a:r>
                        <a:rPr lang="ru-RU" sz="1400" b="1" u="none" strike="noStrike" dirty="0">
                          <a:effectLst/>
                        </a:rPr>
                        <a:t> </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pPr algn="l" fontAlgn="t">
                        <a:buNone/>
                      </a:pPr>
                      <a:endParaRPr lang="ru-RU" sz="300" b="0"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tcPr>
                </a:tc>
                <a:tc gridSpan="2">
                  <a:txBody>
                    <a:bodyPr/>
                    <a:lstStyle/>
                    <a:p>
                      <a:pPr algn="ctr" fontAlgn="t">
                        <a:buNone/>
                      </a:pPr>
                      <a:r>
                        <a:rPr lang="ru-RU" sz="1200" u="none" strike="noStrike" dirty="0">
                          <a:effectLst/>
                        </a:rPr>
                        <a:t>2027</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2028</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2029</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Всего</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a:txBody>
                    <a:bodyPr/>
                    <a:lstStyle/>
                    <a:p>
                      <a:pPr algn="ctr" fontAlgn="t">
                        <a:buNone/>
                      </a:pPr>
                      <a:r>
                        <a:rPr lang="ru-RU" sz="1200" u="none" strike="noStrike">
                          <a:effectLst/>
                        </a:rPr>
                        <a:t>PAAR</a:t>
                      </a:r>
                      <a:endParaRPr lang="ru-RU" sz="1200" b="1" i="0" u="none" strike="noStrike">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223908331"/>
                  </a:ext>
                </a:extLst>
              </a:tr>
              <a:tr h="48858">
                <a:tc vMerge="1">
                  <a:txBody>
                    <a:bodyPr/>
                    <a:lstStyle/>
                    <a:p>
                      <a:endParaRPr lang="ru-RU"/>
                    </a:p>
                  </a:txBody>
                  <a:tcPr/>
                </a:tc>
                <a:tc gridSpan="2" vMerge="1">
                  <a:txBody>
                    <a:bodyPr/>
                    <a:lstStyle/>
                    <a:p>
                      <a:endParaRPr lang="ru-RU"/>
                    </a:p>
                  </a:txBody>
                  <a:tcPr/>
                </a:tc>
                <a:tc hMerge="1" vMerge="1">
                  <a:txBody>
                    <a:bodyPr/>
                    <a:lstStyle/>
                    <a:p>
                      <a:endParaRPr lang="ru-RU"/>
                    </a:p>
                  </a:txBody>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dirty="0">
                          <a:effectLst/>
                        </a:rPr>
                        <a:t>МЗ КР</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dirty="0">
                          <a:effectLst/>
                        </a:rPr>
                        <a:t> </a:t>
                      </a:r>
                      <a:endParaRPr lang="ru-RU" sz="1200" b="1" i="0" u="none" strike="noStrike" dirty="0">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647453996"/>
                  </a:ext>
                </a:extLst>
              </a:tr>
              <a:tr h="0">
                <a:tc gridSpan="3">
                  <a:txBody>
                    <a:bodyPr/>
                    <a:lstStyle/>
                    <a:p>
                      <a:pPr algn="l" fontAlgn="ctr">
                        <a:buNone/>
                      </a:pPr>
                      <a:r>
                        <a:rPr lang="ru-RU" sz="1400" b="1" u="none" strike="noStrike" dirty="0">
                          <a:effectLst/>
                        </a:rPr>
                        <a:t>Направление (компонент) ТУБЕРКУЛЕЗ, Бюджет по годам</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pPr algn="l" fontAlgn="ctr">
                        <a:buNone/>
                      </a:pPr>
                      <a:endParaRPr lang="ru-RU" sz="3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tcPr>
                </a:tc>
                <a:tc>
                  <a:txBody>
                    <a:bodyPr/>
                    <a:lstStyle/>
                    <a:p>
                      <a:pPr algn="r" fontAlgn="ctr">
                        <a:buNone/>
                      </a:pPr>
                      <a:r>
                        <a:rPr lang="ru-RU" sz="1200" u="none" strike="noStrike" dirty="0">
                          <a:effectLst/>
                        </a:rPr>
                        <a:t>4 083 293</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dirty="0">
                          <a:effectLst/>
                        </a:rPr>
                        <a:t> </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3 966 051</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3 719 039</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11 768 383</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861 975</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6723414"/>
                  </a:ext>
                </a:extLst>
              </a:tr>
              <a:tr h="85280">
                <a:tc gridSpan="3">
                  <a:txBody>
                    <a:bodyPr/>
                    <a:lstStyle/>
                    <a:p>
                      <a:pPr algn="l" fontAlgn="ctr">
                        <a:buNone/>
                      </a:pPr>
                      <a:r>
                        <a:rPr lang="ru-RU" sz="1200" b="1" i="0" u="none" strike="noStrike" dirty="0">
                          <a:solidFill>
                            <a:srgbClr val="000000"/>
                          </a:solidFill>
                          <a:effectLst/>
                          <a:latin typeface="Aptos Narrow" panose="020B0004020202020204" pitchFamily="34" charset="0"/>
                        </a:rPr>
                        <a:t>МОДУЛЬ 5: Управление грантами и усиление интеграции в услуги здравоохранения</a:t>
                      </a: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a:p>
                  </a:txBody>
                  <a:tcPr marL="0" marR="0" marT="0" marB="0" anchor="ctr"/>
                </a:tc>
                <a:tc hMerge="1">
                  <a:txBody>
                    <a:bodyPr/>
                    <a:lstStyle/>
                    <a:p>
                      <a:endParaRPr dirty="0"/>
                    </a:p>
                  </a:txBody>
                  <a:tcPr marL="0" marR="0" marT="0" marB="0" anchor="ctr">
                    <a:lnL w="12700" cap="flat" cmpd="sng" algn="ctr">
                      <a:solidFill>
                        <a:schemeClr val="tx1"/>
                      </a:solidFill>
                      <a:prstDash val="solid"/>
                      <a:round/>
                      <a:headEnd type="none" w="med" len="med"/>
                      <a:tailEnd type="none" w="med" len="med"/>
                    </a:lnL>
                  </a:tcPr>
                </a:tc>
                <a:tc>
                  <a:txBody>
                    <a:bodyPr/>
                    <a:lstStyle/>
                    <a:p>
                      <a:pPr algn="r" fontAlgn="ctr">
                        <a:buNone/>
                      </a:pPr>
                      <a:r>
                        <a:rPr lang="ru-RU" sz="1200" b="1" i="0" u="none" strike="noStrike">
                          <a:solidFill>
                            <a:srgbClr val="000000"/>
                          </a:solidFill>
                          <a:effectLst/>
                          <a:latin typeface="Aptos Narrow" panose="020B0004020202020204" pitchFamily="34" charset="0"/>
                        </a:rPr>
                        <a:t>1 246 291</a:t>
                      </a: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b="1" i="0" u="none" strike="noStrike">
                          <a:solidFill>
                            <a:srgbClr val="000000"/>
                          </a:solidFill>
                          <a:effectLst/>
                          <a:latin typeface="Aptos Narrow" panose="020B0004020202020204" pitchFamily="34" charset="0"/>
                        </a:rPr>
                        <a:t>952 940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b="1" i="0" u="none" strike="noStrike">
                          <a:solidFill>
                            <a:srgbClr val="000000"/>
                          </a:solidFill>
                          <a:effectLst/>
                          <a:latin typeface="Aptos Narrow" panose="020B0004020202020204" pitchFamily="34" charset="0"/>
                        </a:rPr>
                        <a:t>1 035 692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b="1" i="0" u="none" strike="noStrike">
                          <a:solidFill>
                            <a:srgbClr val="000000"/>
                          </a:solidFill>
                          <a:effectLst/>
                          <a:latin typeface="Aptos Narrow" panose="020B0004020202020204" pitchFamily="34" charset="0"/>
                        </a:rPr>
                        <a:t>3 234 924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b="1" i="0" u="none" strike="noStrike">
                          <a:solidFill>
                            <a:srgbClr val="000000"/>
                          </a:solidFill>
                          <a:effectLst/>
                          <a:latin typeface="Aptos Narrow" panose="020B0004020202020204" pitchFamily="34" charset="0"/>
                        </a:rPr>
                        <a:t>461 225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083449"/>
                  </a:ext>
                </a:extLst>
              </a:tr>
              <a:tr h="435012">
                <a:tc rowSpan="3">
                  <a:txBody>
                    <a:bodyPr/>
                    <a:lstStyle/>
                    <a:p>
                      <a:pPr algn="l" fontAlgn="t">
                        <a:buNone/>
                      </a:pPr>
                      <a:r>
                        <a:rPr lang="ru-RU" sz="1200" b="0" i="0" u="none" strike="noStrike" dirty="0">
                          <a:solidFill>
                            <a:schemeClr val="tx1"/>
                          </a:solidFill>
                          <a:effectLst/>
                          <a:latin typeface="Aptos Narrow" panose="020B0004020202020204" pitchFamily="34" charset="0"/>
                        </a:rPr>
                        <a:t>Вмешательство 5.1. Интеграция систем по туберкулезу в существующие системы управления данными в сфере здравоохранения</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5.1.1</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 Интеграция с существующими цифровыми платформами (</a:t>
                      </a:r>
                      <a:r>
                        <a:rPr lang="ru-RU" sz="1200" b="0" i="0" u="none" strike="noStrike" dirty="0" err="1">
                          <a:solidFill>
                            <a:srgbClr val="000000"/>
                          </a:solidFill>
                          <a:effectLst/>
                          <a:latin typeface="Aptos Narrow" panose="020B0004020202020204" pitchFamily="34" charset="0"/>
                        </a:rPr>
                        <a:t>Санарип</a:t>
                      </a:r>
                      <a:r>
                        <a:rPr lang="ru-RU" sz="1200" b="0" i="0" u="none" strike="noStrike" dirty="0">
                          <a:solidFill>
                            <a:srgbClr val="000000"/>
                          </a:solidFill>
                          <a:effectLst/>
                          <a:latin typeface="Aptos Narrow" panose="020B0004020202020204" pitchFamily="34" charset="0"/>
                        </a:rPr>
                        <a:t> Клиник, </a:t>
                      </a:r>
                      <a:r>
                        <a:rPr lang="ru-RU" sz="1200" b="0" i="0" u="none" strike="noStrike" dirty="0" err="1">
                          <a:solidFill>
                            <a:srgbClr val="000000"/>
                          </a:solidFill>
                          <a:effectLst/>
                          <a:latin typeface="Aptos Narrow" panose="020B0004020202020204" pitchFamily="34" charset="0"/>
                        </a:rPr>
                        <a:t>iLAB</a:t>
                      </a:r>
                      <a:r>
                        <a:rPr lang="ru-RU" sz="1200" b="0" i="0" u="none" strike="noStrike" dirty="0">
                          <a:solidFill>
                            <a:srgbClr val="000000"/>
                          </a:solidFill>
                          <a:effectLst/>
                          <a:latin typeface="Aptos Narrow" panose="020B0004020202020204" pitchFamily="34" charset="0"/>
                        </a:rPr>
                        <a:t>, </a:t>
                      </a:r>
                      <a:r>
                        <a:rPr lang="ru-RU" sz="1200" b="0" i="0" u="none" strike="noStrike" dirty="0" err="1">
                          <a:solidFill>
                            <a:srgbClr val="000000"/>
                          </a:solidFill>
                          <a:effectLst/>
                          <a:latin typeface="Aptos Narrow" panose="020B0004020202020204" pitchFamily="34" charset="0"/>
                        </a:rPr>
                        <a:t>iEpid</a:t>
                      </a:r>
                      <a:r>
                        <a:rPr lang="ru-RU" sz="1200" b="0" i="0" u="none" strike="noStrike" dirty="0">
                          <a:solidFill>
                            <a:srgbClr val="000000"/>
                          </a:solidFill>
                          <a:effectLst/>
                          <a:latin typeface="Aptos Narrow" panose="020B0004020202020204" pitchFamily="34" charset="0"/>
                        </a:rPr>
                        <a:t>, </a:t>
                      </a:r>
                      <a:r>
                        <a:rPr lang="ru-RU" sz="1200" b="0" i="0" u="none" strike="noStrike" dirty="0" err="1">
                          <a:solidFill>
                            <a:srgbClr val="000000"/>
                          </a:solidFill>
                          <a:effectLst/>
                          <a:latin typeface="Aptos Narrow" panose="020B0004020202020204" pitchFamily="34" charset="0"/>
                        </a:rPr>
                        <a:t>эпид</a:t>
                      </a:r>
                      <a:r>
                        <a:rPr lang="ru-RU" sz="1200" b="0" i="0" u="none" strike="noStrike" dirty="0">
                          <a:solidFill>
                            <a:srgbClr val="000000"/>
                          </a:solidFill>
                          <a:effectLst/>
                          <a:latin typeface="Aptos Narrow" panose="020B0004020202020204" pitchFamily="34" charset="0"/>
                        </a:rPr>
                        <a:t> карта, цифровая амбулаторная карта пациента, карта вакцинации. Внедрение Электронного </a:t>
                      </a:r>
                      <a:r>
                        <a:rPr lang="ru-RU" sz="1200" b="0" i="0" u="none" strike="noStrike" dirty="0" err="1">
                          <a:solidFill>
                            <a:srgbClr val="000000"/>
                          </a:solidFill>
                          <a:effectLst/>
                          <a:latin typeface="Aptos Narrow" panose="020B0004020202020204" pitchFamily="34" charset="0"/>
                        </a:rPr>
                        <a:t>реест</a:t>
                      </a:r>
                      <a:r>
                        <a:rPr lang="ru-RU" sz="1200" b="0" i="0" u="none" strike="noStrike" dirty="0">
                          <a:solidFill>
                            <a:srgbClr val="000000"/>
                          </a:solidFill>
                          <a:effectLst/>
                          <a:latin typeface="Aptos Narrow" panose="020B0004020202020204" pitchFamily="34" charset="0"/>
                        </a:rPr>
                        <a:t> риска лиц, находящихся в группе риска по туберкулёзу </a:t>
                      </a:r>
                      <a:br>
                        <a:rPr lang="ru-RU" sz="1200" b="0" i="0" u="none" strike="noStrike" dirty="0">
                          <a:solidFill>
                            <a:srgbClr val="000000"/>
                          </a:solidFill>
                          <a:effectLst/>
                          <a:latin typeface="Aptos Narrow" panose="020B0004020202020204" pitchFamily="34" charset="0"/>
                        </a:rPr>
                      </a:br>
                      <a:r>
                        <a:rPr lang="ru-RU" sz="1200" b="0" i="0" u="none" strike="noStrike" dirty="0">
                          <a:solidFill>
                            <a:srgbClr val="000000"/>
                          </a:solidFill>
                          <a:effectLst/>
                          <a:latin typeface="Aptos Narrow" panose="020B0004020202020204" pitchFamily="34" charset="0"/>
                        </a:rPr>
                        <a:t>ACF - Активное выявление случаев ТБ)</a:t>
                      </a:r>
                      <a:br>
                        <a:rPr lang="ru-RU" sz="1200" b="0" i="0" u="none" strike="noStrike" dirty="0">
                          <a:solidFill>
                            <a:srgbClr val="000000"/>
                          </a:solidFill>
                          <a:effectLst/>
                          <a:latin typeface="Aptos Narrow" panose="020B0004020202020204" pitchFamily="34" charset="0"/>
                        </a:rPr>
                      </a:br>
                      <a:r>
                        <a:rPr lang="ru-RU" sz="1200" b="0" i="0" u="none" strike="noStrike" dirty="0">
                          <a:solidFill>
                            <a:srgbClr val="000000"/>
                          </a:solidFill>
                          <a:effectLst/>
                          <a:latin typeface="Aptos Narrow" panose="020B0004020202020204" pitchFamily="34" charset="0"/>
                        </a:rPr>
                        <a:t>TBCI - Информация о контактных случаях ТБ</a:t>
                      </a:r>
                      <a:br>
                        <a:rPr lang="ru-RU" sz="1200" b="0" i="0" u="none" strike="noStrike" dirty="0">
                          <a:solidFill>
                            <a:srgbClr val="000000"/>
                          </a:solidFill>
                          <a:effectLst/>
                          <a:latin typeface="Aptos Narrow" panose="020B0004020202020204" pitchFamily="34" charset="0"/>
                        </a:rPr>
                      </a:br>
                      <a:r>
                        <a:rPr lang="ru-RU" sz="1200" b="0" i="0" u="none" strike="noStrike" dirty="0">
                          <a:solidFill>
                            <a:srgbClr val="000000"/>
                          </a:solidFill>
                          <a:effectLst/>
                          <a:latin typeface="Aptos Narrow" panose="020B0004020202020204" pitchFamily="34" charset="0"/>
                        </a:rPr>
                        <a:t> TPT - Профилактическая терапия ТБ)(разработка  информационного модуля)</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40 000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30 000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20 000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90 000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10517065"/>
                  </a:ext>
                </a:extLst>
              </a:tr>
              <a:tr h="312082">
                <a:tc vMerge="1">
                  <a:txBody>
                    <a:bodyPr/>
                    <a:lstStyle/>
                    <a:p>
                      <a:endParaRPr lang="ru-RU"/>
                    </a:p>
                  </a:txBody>
                  <a:tcPr>
                    <a:lnT w="12700" cap="flat" cmpd="sng" algn="ctr">
                      <a:solidFill>
                        <a:schemeClr val="tx1"/>
                      </a:solidFill>
                      <a:prstDash val="solid"/>
                      <a:round/>
                      <a:headEnd type="none" w="med" len="med"/>
                      <a:tailEnd type="none" w="med" len="med"/>
                    </a:lnT>
                  </a:tcPr>
                </a:tc>
                <a:tc>
                  <a:txBody>
                    <a:bodyPr/>
                    <a:lstStyle/>
                    <a:p>
                      <a:pPr algn="l" fontAlgn="t">
                        <a:buNone/>
                      </a:pPr>
                      <a:r>
                        <a:rPr lang="ru-RU" sz="1200" b="0" i="0" u="none" strike="noStrike" dirty="0">
                          <a:solidFill>
                            <a:srgbClr val="000000"/>
                          </a:solidFill>
                          <a:effectLst/>
                          <a:latin typeface="Aptos Narrow" panose="020B0004020202020204" pitchFamily="34" charset="0"/>
                        </a:rPr>
                        <a:t>5.1.2</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Разработка и внедрение аналитического отчетного модуля в TB MIS с инструментами визуализации данных (интерактивные дашборды)</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dirty="0">
                          <a:solidFill>
                            <a:srgbClr val="000000"/>
                          </a:solidFill>
                          <a:effectLst/>
                          <a:latin typeface="Aptos Narrow" panose="020B0004020202020204" pitchFamily="34" charset="0"/>
                        </a:rPr>
                        <a:t>50 000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50 000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200 000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1341025"/>
                  </a:ext>
                </a:extLst>
              </a:tr>
              <a:tr h="568531">
                <a:tc vMerge="1">
                  <a:txBody>
                    <a:bodyPr/>
                    <a:lstStyle/>
                    <a:p>
                      <a:endParaRPr lang="ru-R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 5.1.3</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Создание TB Connector: import of TB+ Xray data from portable machines with  CAD to TB MIS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b="0" i="0" u="none" strike="noStrike" dirty="0">
                          <a:solidFill>
                            <a:srgbClr val="000000"/>
                          </a:solidFill>
                          <a:effectLst/>
                          <a:latin typeface="Aptos Narrow" panose="020B0004020202020204" pitchFamily="34" charset="0"/>
                        </a:rPr>
                        <a:t>30 000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dirty="0">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dirty="0">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t">
                        <a:buNone/>
                      </a:pPr>
                      <a:r>
                        <a:rPr lang="ru-RU" sz="1200" b="0" i="0" u="none" strike="noStrike" dirty="0">
                          <a:solidFill>
                            <a:srgbClr val="000000"/>
                          </a:solidFill>
                          <a:effectLst/>
                          <a:latin typeface="Aptos Narrow" panose="020B0004020202020204" pitchFamily="34" charset="0"/>
                        </a:rPr>
                        <a:t>30 000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420192"/>
                  </a:ext>
                </a:extLst>
              </a:tr>
              <a:tr h="568531">
                <a:tc rowSpan="2">
                  <a:txBody>
                    <a:bodyPr/>
                    <a:lstStyle/>
                    <a:p>
                      <a:pPr algn="l" fontAlgn="t">
                        <a:buNone/>
                      </a:pPr>
                      <a:r>
                        <a:rPr lang="ru-RU" sz="1200" b="0" i="0" u="none" strike="noStrike" dirty="0">
                          <a:solidFill>
                            <a:schemeClr val="tx1"/>
                          </a:solidFill>
                          <a:effectLst/>
                          <a:latin typeface="Aptos Narrow" panose="020B0004020202020204" pitchFamily="34" charset="0"/>
                        </a:rPr>
                        <a:t>Вмешательство 5.2. Управление программой</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5.2.1.</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Управление ТБ компонентом гранта</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250 000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250 000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250 000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dirty="0">
                          <a:solidFill>
                            <a:srgbClr val="000000"/>
                          </a:solidFill>
                          <a:effectLst/>
                          <a:latin typeface="Aptos Narrow" panose="020B0004020202020204" pitchFamily="34" charset="0"/>
                        </a:rPr>
                        <a:t>750 000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dirty="0">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1" i="0" u="none" strike="noStrike">
                          <a:solidFill>
                            <a:srgbClr val="FF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02303101"/>
                  </a:ext>
                </a:extLst>
              </a:tr>
              <a:tr h="411480">
                <a:tc vMerge="1">
                  <a:txBody>
                    <a:bodyPr/>
                    <a:lstStyle/>
                    <a:p>
                      <a:endParaRPr lang="ru-R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5.2.3</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Управление поставками продукции</a:t>
                      </a:r>
                      <a:r>
                        <a:rPr lang="en-US" sz="1200" b="0" i="0" u="none" strike="noStrike" dirty="0">
                          <a:solidFill>
                            <a:srgbClr val="000000"/>
                          </a:solidFill>
                          <a:effectLst/>
                          <a:latin typeface="Aptos Narrow" panose="020B0004020202020204" pitchFamily="34" charset="0"/>
                        </a:rPr>
                        <a:t> </a:t>
                      </a:r>
                      <a:r>
                        <a:rPr lang="ru-RU" sz="1200" b="0" i="0" u="none" strike="noStrike" dirty="0">
                          <a:solidFill>
                            <a:srgbClr val="000000"/>
                          </a:solidFill>
                          <a:effectLst/>
                          <a:latin typeface="Aptos Narrow" panose="020B0004020202020204" pitchFamily="34" charset="0"/>
                        </a:rPr>
                        <a:t>PSM GF и Кыргыз Фармации</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683 996</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519 785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619 437</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dirty="0">
                          <a:solidFill>
                            <a:srgbClr val="000000"/>
                          </a:solidFill>
                          <a:effectLst/>
                          <a:latin typeface="Aptos Narrow" panose="020B0004020202020204" pitchFamily="34" charset="0"/>
                        </a:rPr>
                        <a:t>1 823 219</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1" i="0" u="none" strike="noStrike" dirty="0">
                          <a:solidFill>
                            <a:srgbClr val="000000"/>
                          </a:solidFill>
                          <a:effectLst/>
                          <a:latin typeface="Aptos Narrow" panose="020B0004020202020204" pitchFamily="34" charset="0"/>
                        </a:rPr>
                        <a:t>111 225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2006629"/>
                  </a:ext>
                </a:extLst>
              </a:tr>
            </a:tbl>
          </a:graphicData>
        </a:graphic>
      </p:graphicFrame>
    </p:spTree>
    <p:extLst>
      <p:ext uri="{BB962C8B-B14F-4D97-AF65-F5344CB8AC3E}">
        <p14:creationId xmlns:p14="http://schemas.microsoft.com/office/powerpoint/2010/main" val="42926213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C8705B-941A-8FA2-805D-1FFD61613F4C}"/>
            </a:ext>
          </a:extLst>
        </p:cNvPr>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76617301-2C0B-52DE-037C-82501DB58103}"/>
              </a:ext>
            </a:extLst>
          </p:cNvPr>
          <p:cNvGraphicFramePr>
            <a:graphicFrameLocks noGrp="1"/>
          </p:cNvGraphicFramePr>
          <p:nvPr>
            <p:ph idx="1"/>
            <p:extLst>
              <p:ext uri="{D42A27DB-BD31-4B8C-83A1-F6EECF244321}">
                <p14:modId xmlns:p14="http://schemas.microsoft.com/office/powerpoint/2010/main" val="993763776"/>
              </p:ext>
            </p:extLst>
          </p:nvPr>
        </p:nvGraphicFramePr>
        <p:xfrm>
          <a:off x="426720" y="631788"/>
          <a:ext cx="11487912" cy="4520342"/>
        </p:xfrm>
        <a:graphic>
          <a:graphicData uri="http://schemas.openxmlformats.org/drawingml/2006/table">
            <a:tbl>
              <a:tblPr>
                <a:tableStyleId>{5C22544A-7EE6-4342-B048-85BDC9FD1C3A}</a:tableStyleId>
              </a:tblPr>
              <a:tblGrid>
                <a:gridCol w="1539240">
                  <a:extLst>
                    <a:ext uri="{9D8B030D-6E8A-4147-A177-3AD203B41FA5}">
                      <a16:colId xmlns:a16="http://schemas.microsoft.com/office/drawing/2014/main" val="4214115624"/>
                    </a:ext>
                  </a:extLst>
                </a:gridCol>
                <a:gridCol w="432019">
                  <a:extLst>
                    <a:ext uri="{9D8B030D-6E8A-4147-A177-3AD203B41FA5}">
                      <a16:colId xmlns:a16="http://schemas.microsoft.com/office/drawing/2014/main" val="1724142292"/>
                    </a:ext>
                  </a:extLst>
                </a:gridCol>
                <a:gridCol w="3060989">
                  <a:extLst>
                    <a:ext uri="{9D8B030D-6E8A-4147-A177-3AD203B41FA5}">
                      <a16:colId xmlns:a16="http://schemas.microsoft.com/office/drawing/2014/main" val="265776424"/>
                    </a:ext>
                  </a:extLst>
                </a:gridCol>
                <a:gridCol w="658368">
                  <a:extLst>
                    <a:ext uri="{9D8B030D-6E8A-4147-A177-3AD203B41FA5}">
                      <a16:colId xmlns:a16="http://schemas.microsoft.com/office/drawing/2014/main" val="3210363481"/>
                    </a:ext>
                  </a:extLst>
                </a:gridCol>
                <a:gridCol w="667512">
                  <a:extLst>
                    <a:ext uri="{9D8B030D-6E8A-4147-A177-3AD203B41FA5}">
                      <a16:colId xmlns:a16="http://schemas.microsoft.com/office/drawing/2014/main" val="2275896378"/>
                    </a:ext>
                  </a:extLst>
                </a:gridCol>
                <a:gridCol w="768096">
                  <a:extLst>
                    <a:ext uri="{9D8B030D-6E8A-4147-A177-3AD203B41FA5}">
                      <a16:colId xmlns:a16="http://schemas.microsoft.com/office/drawing/2014/main" val="3465319505"/>
                    </a:ext>
                  </a:extLst>
                </a:gridCol>
                <a:gridCol w="749808">
                  <a:extLst>
                    <a:ext uri="{9D8B030D-6E8A-4147-A177-3AD203B41FA5}">
                      <a16:colId xmlns:a16="http://schemas.microsoft.com/office/drawing/2014/main" val="1598198967"/>
                    </a:ext>
                  </a:extLst>
                </a:gridCol>
                <a:gridCol w="737041">
                  <a:extLst>
                    <a:ext uri="{9D8B030D-6E8A-4147-A177-3AD203B41FA5}">
                      <a16:colId xmlns:a16="http://schemas.microsoft.com/office/drawing/2014/main" val="2330776143"/>
                    </a:ext>
                  </a:extLst>
                </a:gridCol>
                <a:gridCol w="661991">
                  <a:extLst>
                    <a:ext uri="{9D8B030D-6E8A-4147-A177-3AD203B41FA5}">
                      <a16:colId xmlns:a16="http://schemas.microsoft.com/office/drawing/2014/main" val="3080346813"/>
                    </a:ext>
                  </a:extLst>
                </a:gridCol>
                <a:gridCol w="859536">
                  <a:extLst>
                    <a:ext uri="{9D8B030D-6E8A-4147-A177-3AD203B41FA5}">
                      <a16:colId xmlns:a16="http://schemas.microsoft.com/office/drawing/2014/main" val="627671207"/>
                    </a:ext>
                  </a:extLst>
                </a:gridCol>
                <a:gridCol w="704088">
                  <a:extLst>
                    <a:ext uri="{9D8B030D-6E8A-4147-A177-3AD203B41FA5}">
                      <a16:colId xmlns:a16="http://schemas.microsoft.com/office/drawing/2014/main" val="3950746526"/>
                    </a:ext>
                  </a:extLst>
                </a:gridCol>
                <a:gridCol w="649224">
                  <a:extLst>
                    <a:ext uri="{9D8B030D-6E8A-4147-A177-3AD203B41FA5}">
                      <a16:colId xmlns:a16="http://schemas.microsoft.com/office/drawing/2014/main" val="1829610948"/>
                    </a:ext>
                  </a:extLst>
                </a:gridCol>
              </a:tblGrid>
              <a:tr h="48858">
                <a:tc rowSpan="2">
                  <a:txBody>
                    <a:bodyPr/>
                    <a:lstStyle/>
                    <a:p>
                      <a:pPr algn="l" fontAlgn="t">
                        <a:buNone/>
                      </a:pPr>
                      <a:r>
                        <a:rPr lang="ru-RU" sz="1400" b="1" u="none" strike="noStrike" dirty="0">
                          <a:effectLst/>
                        </a:rPr>
                        <a:t>Мероприятия</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gridSpan="2">
                  <a:txBody>
                    <a:bodyPr/>
                    <a:lstStyle/>
                    <a:p>
                      <a:pPr algn="l" fontAlgn="t">
                        <a:buNone/>
                      </a:pPr>
                      <a:r>
                        <a:rPr lang="ru-RU" sz="1400" b="1" u="none" strike="noStrike" dirty="0">
                          <a:effectLst/>
                        </a:rPr>
                        <a:t>Года и источник</a:t>
                      </a:r>
                    </a:p>
                    <a:p>
                      <a:pPr algn="l" fontAlgn="t">
                        <a:buNone/>
                      </a:pPr>
                      <a:r>
                        <a:rPr lang="ru-RU" sz="1400" b="1" u="none" strike="noStrike" dirty="0">
                          <a:effectLst/>
                        </a:rPr>
                        <a:t> </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pPr algn="l" fontAlgn="t">
                        <a:buNone/>
                      </a:pPr>
                      <a:endParaRPr lang="ru-RU" sz="300" b="0"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tcPr>
                </a:tc>
                <a:tc gridSpan="2">
                  <a:txBody>
                    <a:bodyPr/>
                    <a:lstStyle/>
                    <a:p>
                      <a:pPr algn="ctr" fontAlgn="t">
                        <a:buNone/>
                      </a:pPr>
                      <a:r>
                        <a:rPr lang="ru-RU" sz="1200" u="none" strike="noStrike" dirty="0">
                          <a:effectLst/>
                        </a:rPr>
                        <a:t>2027</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2028</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2029</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Всего</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a:txBody>
                    <a:bodyPr/>
                    <a:lstStyle/>
                    <a:p>
                      <a:pPr algn="ctr" fontAlgn="t">
                        <a:buNone/>
                      </a:pPr>
                      <a:r>
                        <a:rPr lang="ru-RU" sz="1200" u="none" strike="noStrike">
                          <a:effectLst/>
                        </a:rPr>
                        <a:t>PAAR</a:t>
                      </a:r>
                      <a:endParaRPr lang="ru-RU" sz="1200" b="1" i="0" u="none" strike="noStrike">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223908331"/>
                  </a:ext>
                </a:extLst>
              </a:tr>
              <a:tr h="48858">
                <a:tc vMerge="1">
                  <a:txBody>
                    <a:bodyPr/>
                    <a:lstStyle/>
                    <a:p>
                      <a:endParaRPr lang="ru-RU"/>
                    </a:p>
                  </a:txBody>
                  <a:tcPr/>
                </a:tc>
                <a:tc gridSpan="2" vMerge="1">
                  <a:txBody>
                    <a:bodyPr/>
                    <a:lstStyle/>
                    <a:p>
                      <a:endParaRPr lang="ru-RU"/>
                    </a:p>
                  </a:txBody>
                  <a:tcPr/>
                </a:tc>
                <a:tc hMerge="1" vMerge="1">
                  <a:txBody>
                    <a:bodyPr/>
                    <a:lstStyle/>
                    <a:p>
                      <a:endParaRPr lang="ru-RU"/>
                    </a:p>
                  </a:txBody>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dirty="0">
                          <a:effectLst/>
                        </a:rPr>
                        <a:t>МЗ КР</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dirty="0">
                          <a:effectLst/>
                        </a:rPr>
                        <a:t> </a:t>
                      </a:r>
                      <a:endParaRPr lang="ru-RU" sz="1200" b="1" i="0" u="none" strike="noStrike" dirty="0">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647453996"/>
                  </a:ext>
                </a:extLst>
              </a:tr>
              <a:tr h="0">
                <a:tc gridSpan="3">
                  <a:txBody>
                    <a:bodyPr/>
                    <a:lstStyle/>
                    <a:p>
                      <a:pPr algn="l" fontAlgn="ctr">
                        <a:buNone/>
                      </a:pPr>
                      <a:r>
                        <a:rPr lang="ru-RU" sz="1400" b="1" u="none" strike="noStrike" dirty="0">
                          <a:effectLst/>
                        </a:rPr>
                        <a:t>Направление (компонент) ТУБЕРКУЛЕЗ, Бюджет по годам</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pPr algn="l" fontAlgn="ctr">
                        <a:buNone/>
                      </a:pPr>
                      <a:endParaRPr lang="ru-RU" sz="3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tcPr>
                </a:tc>
                <a:tc>
                  <a:txBody>
                    <a:bodyPr/>
                    <a:lstStyle/>
                    <a:p>
                      <a:pPr algn="r" fontAlgn="ctr">
                        <a:buNone/>
                      </a:pPr>
                      <a:r>
                        <a:rPr lang="ru-RU" sz="1200" u="none" strike="noStrike" dirty="0">
                          <a:effectLst/>
                        </a:rPr>
                        <a:t>4 083 293</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dirty="0">
                          <a:effectLst/>
                        </a:rPr>
                        <a:t> </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3 966 051</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3 719 039</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11 768 383</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861 975</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6723414"/>
                  </a:ext>
                </a:extLst>
              </a:tr>
              <a:tr h="85280">
                <a:tc gridSpan="3">
                  <a:txBody>
                    <a:bodyPr/>
                    <a:lstStyle/>
                    <a:p>
                      <a:pPr algn="l" fontAlgn="ctr">
                        <a:buNone/>
                      </a:pPr>
                      <a:r>
                        <a:rPr lang="ru-RU" sz="1200" b="1" i="0" u="none" strike="noStrike" dirty="0">
                          <a:solidFill>
                            <a:srgbClr val="000000"/>
                          </a:solidFill>
                          <a:effectLst/>
                          <a:latin typeface="Aptos Narrow" panose="020B0004020202020204" pitchFamily="34" charset="0"/>
                        </a:rPr>
                        <a:t>МОДУЛЬ 5: Управление грантами и усиление интеграции в услуги здравоохранения</a:t>
                      </a: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a:p>
                  </a:txBody>
                  <a:tcPr marL="0" marR="0" marT="0" marB="0" anchor="ctr"/>
                </a:tc>
                <a:tc hMerge="1">
                  <a:txBody>
                    <a:bodyPr/>
                    <a:lstStyle/>
                    <a:p>
                      <a:endParaRPr dirty="0"/>
                    </a:p>
                  </a:txBody>
                  <a:tcPr marL="0" marR="0" marT="0" marB="0" anchor="ctr">
                    <a:lnL w="12700" cap="flat" cmpd="sng" algn="ctr">
                      <a:solidFill>
                        <a:schemeClr val="tx1"/>
                      </a:solidFill>
                      <a:prstDash val="solid"/>
                      <a:round/>
                      <a:headEnd type="none" w="med" len="med"/>
                      <a:tailEnd type="none" w="med" len="med"/>
                    </a:lnL>
                  </a:tcPr>
                </a:tc>
                <a:tc>
                  <a:txBody>
                    <a:bodyPr/>
                    <a:lstStyle/>
                    <a:p>
                      <a:pPr algn="r" fontAlgn="ctr">
                        <a:buNone/>
                      </a:pPr>
                      <a:r>
                        <a:rPr lang="ru-RU" sz="1200" b="1" i="0" u="none" strike="noStrike">
                          <a:solidFill>
                            <a:srgbClr val="000000"/>
                          </a:solidFill>
                          <a:effectLst/>
                          <a:latin typeface="Aptos Narrow" panose="020B0004020202020204" pitchFamily="34" charset="0"/>
                        </a:rPr>
                        <a:t>1 246 291</a:t>
                      </a: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b="1" i="0" u="none" strike="noStrike">
                          <a:solidFill>
                            <a:srgbClr val="000000"/>
                          </a:solidFill>
                          <a:effectLst/>
                          <a:latin typeface="Aptos Narrow" panose="020B0004020202020204" pitchFamily="34" charset="0"/>
                        </a:rPr>
                        <a:t>952 940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b="1" i="0" u="none" strike="noStrike">
                          <a:solidFill>
                            <a:srgbClr val="000000"/>
                          </a:solidFill>
                          <a:effectLst/>
                          <a:latin typeface="Aptos Narrow" panose="020B0004020202020204" pitchFamily="34" charset="0"/>
                        </a:rPr>
                        <a:t>1 035 692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b="1" i="0" u="none" strike="noStrike">
                          <a:solidFill>
                            <a:srgbClr val="000000"/>
                          </a:solidFill>
                          <a:effectLst/>
                          <a:latin typeface="Aptos Narrow" panose="020B0004020202020204" pitchFamily="34" charset="0"/>
                        </a:rPr>
                        <a:t>3 234 924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b="1" i="0" u="none" strike="noStrike">
                          <a:solidFill>
                            <a:srgbClr val="000000"/>
                          </a:solidFill>
                          <a:effectLst/>
                          <a:latin typeface="Aptos Narrow" panose="020B0004020202020204" pitchFamily="34" charset="0"/>
                        </a:rPr>
                        <a:t>461 225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083449"/>
                  </a:ext>
                </a:extLst>
              </a:tr>
              <a:tr h="435012">
                <a:tc rowSpan="5">
                  <a:txBody>
                    <a:bodyPr/>
                    <a:lstStyle/>
                    <a:p>
                      <a:pPr algn="l" fontAlgn="t">
                        <a:buNone/>
                      </a:pPr>
                      <a:r>
                        <a:rPr lang="ru-RU" sz="1200" b="0" i="0" u="none" strike="noStrike" dirty="0">
                          <a:solidFill>
                            <a:schemeClr val="tx1"/>
                          </a:solidFill>
                          <a:effectLst/>
                          <a:latin typeface="Aptos Narrow" panose="020B0004020202020204" pitchFamily="34" charset="0"/>
                        </a:rPr>
                        <a:t>Вмешательство 5.3. Улучшенное качество услуг по ТБ</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5.3.1</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Оказание технической помощи по адаптации национального руководства по ТБ в соответствии с последними рекомендациями ВОЗ по профилактике, скринингу, диагностике и лечению ТБ и лекарственно-устойчивого ТБ (все возрасты), включая подготовку и усиление национального потенциала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27 600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27 600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55 200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1" i="0" u="none" strike="noStrike">
                          <a:solidFill>
                            <a:srgbClr val="FF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10517065"/>
                  </a:ext>
                </a:extLst>
              </a:tr>
              <a:tr h="312082">
                <a:tc vMerge="1">
                  <a:txBody>
                    <a:bodyPr/>
                    <a:lstStyle/>
                    <a:p>
                      <a:endParaRPr lang="ru-RU"/>
                    </a:p>
                  </a:txBody>
                  <a:tcPr>
                    <a:lnT w="12700" cap="flat" cmpd="sng" algn="ctr">
                      <a:solidFill>
                        <a:schemeClr val="tx1"/>
                      </a:solidFill>
                      <a:prstDash val="solid"/>
                      <a:round/>
                      <a:headEnd type="none" w="med" len="med"/>
                      <a:tailEnd type="none" w="med" len="med"/>
                    </a:lnT>
                  </a:tcPr>
                </a:tc>
                <a:tc>
                  <a:txBody>
                    <a:bodyPr/>
                    <a:lstStyle/>
                    <a:p>
                      <a:pPr algn="l" fontAlgn="t">
                        <a:buNone/>
                      </a:pPr>
                      <a:r>
                        <a:rPr lang="ru-RU" sz="1200" b="0" i="0" u="none" strike="noStrike" dirty="0">
                          <a:solidFill>
                            <a:srgbClr val="000000"/>
                          </a:solidFill>
                          <a:effectLst/>
                          <a:latin typeface="Aptos Narrow" panose="020B0004020202020204" pitchFamily="34" charset="0"/>
                        </a:rPr>
                        <a:t>5.3.2</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Совершенствование  системы транспортировки биоматериалов  из ГСВ и ФАП в ЦСМ и ЦОВП.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6 900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6 900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FF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1341025"/>
                  </a:ext>
                </a:extLst>
              </a:tr>
              <a:tr h="568531">
                <a:tc vMerge="1">
                  <a:txBody>
                    <a:bodyPr/>
                    <a:lstStyle/>
                    <a:p>
                      <a:endParaRPr lang="ru-R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 5.3.3</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Техобслуживание MGIT машины для лаборатории на юге страны</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3 500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3 500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7 000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FF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420192"/>
                  </a:ext>
                </a:extLst>
              </a:tr>
              <a:tr h="568531">
                <a:tc vMerge="1">
                  <a:txBody>
                    <a:bodyPr/>
                    <a:lstStyle/>
                    <a:p>
                      <a:endParaRPr lang="ru-R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5.3.4</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Техническое обслуживание оборудования и вентиляционных систем в НРЛ НЦФ и ОМРЛ</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52 295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52 295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52 295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156 885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FF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02303101"/>
                  </a:ext>
                </a:extLst>
              </a:tr>
              <a:tr h="411480">
                <a:tc vMerge="1">
                  <a:txBody>
                    <a:bodyPr/>
                    <a:lstStyle/>
                    <a:p>
                      <a:endParaRPr lang="ru-R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5.3.5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Техническое обслуживание вентиляционных систем в стационарах (ЧБЦБТ, Кара-Балта, </a:t>
                      </a:r>
                      <a:r>
                        <a:rPr lang="ru-RU" sz="1200" b="0" i="0" u="none" strike="noStrike" dirty="0" err="1">
                          <a:solidFill>
                            <a:srgbClr val="000000"/>
                          </a:solidFill>
                          <a:effectLst/>
                          <a:latin typeface="Aptos Narrow" panose="020B0004020202020204" pitchFamily="34" charset="0"/>
                        </a:rPr>
                        <a:t>Жалал</a:t>
                      </a:r>
                      <a:r>
                        <a:rPr lang="ru-RU" sz="1200" b="0" i="0" u="none" strike="noStrike" dirty="0">
                          <a:solidFill>
                            <a:srgbClr val="000000"/>
                          </a:solidFill>
                          <a:effectLst/>
                          <a:latin typeface="Aptos Narrow" panose="020B0004020202020204" pitchFamily="34" charset="0"/>
                        </a:rPr>
                        <a:t> Абад)</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12 860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12 860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25 720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FF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2006629"/>
                  </a:ext>
                </a:extLst>
              </a:tr>
            </a:tbl>
          </a:graphicData>
        </a:graphic>
      </p:graphicFrame>
    </p:spTree>
    <p:extLst>
      <p:ext uri="{BB962C8B-B14F-4D97-AF65-F5344CB8AC3E}">
        <p14:creationId xmlns:p14="http://schemas.microsoft.com/office/powerpoint/2010/main" val="26018057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E2A46A-3F51-8E38-450E-0C1EED4C96C7}"/>
            </a:ext>
          </a:extLst>
        </p:cNvPr>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52B31AC7-0D95-9AA0-9831-68D1ADAE0FB3}"/>
              </a:ext>
            </a:extLst>
          </p:cNvPr>
          <p:cNvGraphicFramePr>
            <a:graphicFrameLocks noGrp="1"/>
          </p:cNvGraphicFramePr>
          <p:nvPr>
            <p:ph idx="1"/>
            <p:extLst>
              <p:ext uri="{D42A27DB-BD31-4B8C-83A1-F6EECF244321}">
                <p14:modId xmlns:p14="http://schemas.microsoft.com/office/powerpoint/2010/main" val="4216316663"/>
              </p:ext>
            </p:extLst>
          </p:nvPr>
        </p:nvGraphicFramePr>
        <p:xfrm>
          <a:off x="426720" y="631788"/>
          <a:ext cx="11487912" cy="3621516"/>
        </p:xfrm>
        <a:graphic>
          <a:graphicData uri="http://schemas.openxmlformats.org/drawingml/2006/table">
            <a:tbl>
              <a:tblPr>
                <a:tableStyleId>{5C22544A-7EE6-4342-B048-85BDC9FD1C3A}</a:tableStyleId>
              </a:tblPr>
              <a:tblGrid>
                <a:gridCol w="1539240">
                  <a:extLst>
                    <a:ext uri="{9D8B030D-6E8A-4147-A177-3AD203B41FA5}">
                      <a16:colId xmlns:a16="http://schemas.microsoft.com/office/drawing/2014/main" val="4214115624"/>
                    </a:ext>
                  </a:extLst>
                </a:gridCol>
                <a:gridCol w="432019">
                  <a:extLst>
                    <a:ext uri="{9D8B030D-6E8A-4147-A177-3AD203B41FA5}">
                      <a16:colId xmlns:a16="http://schemas.microsoft.com/office/drawing/2014/main" val="1724142292"/>
                    </a:ext>
                  </a:extLst>
                </a:gridCol>
                <a:gridCol w="3060989">
                  <a:extLst>
                    <a:ext uri="{9D8B030D-6E8A-4147-A177-3AD203B41FA5}">
                      <a16:colId xmlns:a16="http://schemas.microsoft.com/office/drawing/2014/main" val="265776424"/>
                    </a:ext>
                  </a:extLst>
                </a:gridCol>
                <a:gridCol w="658368">
                  <a:extLst>
                    <a:ext uri="{9D8B030D-6E8A-4147-A177-3AD203B41FA5}">
                      <a16:colId xmlns:a16="http://schemas.microsoft.com/office/drawing/2014/main" val="3210363481"/>
                    </a:ext>
                  </a:extLst>
                </a:gridCol>
                <a:gridCol w="667512">
                  <a:extLst>
                    <a:ext uri="{9D8B030D-6E8A-4147-A177-3AD203B41FA5}">
                      <a16:colId xmlns:a16="http://schemas.microsoft.com/office/drawing/2014/main" val="2275896378"/>
                    </a:ext>
                  </a:extLst>
                </a:gridCol>
                <a:gridCol w="768096">
                  <a:extLst>
                    <a:ext uri="{9D8B030D-6E8A-4147-A177-3AD203B41FA5}">
                      <a16:colId xmlns:a16="http://schemas.microsoft.com/office/drawing/2014/main" val="3465319505"/>
                    </a:ext>
                  </a:extLst>
                </a:gridCol>
                <a:gridCol w="749808">
                  <a:extLst>
                    <a:ext uri="{9D8B030D-6E8A-4147-A177-3AD203B41FA5}">
                      <a16:colId xmlns:a16="http://schemas.microsoft.com/office/drawing/2014/main" val="1598198967"/>
                    </a:ext>
                  </a:extLst>
                </a:gridCol>
                <a:gridCol w="737041">
                  <a:extLst>
                    <a:ext uri="{9D8B030D-6E8A-4147-A177-3AD203B41FA5}">
                      <a16:colId xmlns:a16="http://schemas.microsoft.com/office/drawing/2014/main" val="2330776143"/>
                    </a:ext>
                  </a:extLst>
                </a:gridCol>
                <a:gridCol w="661991">
                  <a:extLst>
                    <a:ext uri="{9D8B030D-6E8A-4147-A177-3AD203B41FA5}">
                      <a16:colId xmlns:a16="http://schemas.microsoft.com/office/drawing/2014/main" val="3080346813"/>
                    </a:ext>
                  </a:extLst>
                </a:gridCol>
                <a:gridCol w="859536">
                  <a:extLst>
                    <a:ext uri="{9D8B030D-6E8A-4147-A177-3AD203B41FA5}">
                      <a16:colId xmlns:a16="http://schemas.microsoft.com/office/drawing/2014/main" val="627671207"/>
                    </a:ext>
                  </a:extLst>
                </a:gridCol>
                <a:gridCol w="704088">
                  <a:extLst>
                    <a:ext uri="{9D8B030D-6E8A-4147-A177-3AD203B41FA5}">
                      <a16:colId xmlns:a16="http://schemas.microsoft.com/office/drawing/2014/main" val="3950746526"/>
                    </a:ext>
                  </a:extLst>
                </a:gridCol>
                <a:gridCol w="649224">
                  <a:extLst>
                    <a:ext uri="{9D8B030D-6E8A-4147-A177-3AD203B41FA5}">
                      <a16:colId xmlns:a16="http://schemas.microsoft.com/office/drawing/2014/main" val="1829610948"/>
                    </a:ext>
                  </a:extLst>
                </a:gridCol>
              </a:tblGrid>
              <a:tr h="48858">
                <a:tc rowSpan="2">
                  <a:txBody>
                    <a:bodyPr/>
                    <a:lstStyle/>
                    <a:p>
                      <a:pPr algn="l" fontAlgn="t">
                        <a:buNone/>
                      </a:pPr>
                      <a:r>
                        <a:rPr lang="ru-RU" sz="1400" b="1" u="none" strike="noStrike" dirty="0">
                          <a:effectLst/>
                        </a:rPr>
                        <a:t>Мероприятия</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gridSpan="2">
                  <a:txBody>
                    <a:bodyPr/>
                    <a:lstStyle/>
                    <a:p>
                      <a:pPr algn="l" fontAlgn="t">
                        <a:buNone/>
                      </a:pPr>
                      <a:r>
                        <a:rPr lang="ru-RU" sz="1400" b="1" u="none" strike="noStrike" dirty="0">
                          <a:effectLst/>
                        </a:rPr>
                        <a:t>Года и источник</a:t>
                      </a:r>
                    </a:p>
                    <a:p>
                      <a:pPr algn="l" fontAlgn="t">
                        <a:buNone/>
                      </a:pPr>
                      <a:r>
                        <a:rPr lang="ru-RU" sz="1400" b="1" u="none" strike="noStrike" dirty="0">
                          <a:effectLst/>
                        </a:rPr>
                        <a:t> </a:t>
                      </a:r>
                      <a:endParaRPr lang="ru-RU" sz="14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pPr algn="l" fontAlgn="t">
                        <a:buNone/>
                      </a:pPr>
                      <a:endParaRPr lang="ru-RU" sz="300" b="0"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tcPr>
                </a:tc>
                <a:tc gridSpan="2">
                  <a:txBody>
                    <a:bodyPr/>
                    <a:lstStyle/>
                    <a:p>
                      <a:pPr algn="ctr" fontAlgn="t">
                        <a:buNone/>
                      </a:pPr>
                      <a:r>
                        <a:rPr lang="ru-RU" sz="1200" u="none" strike="noStrike" dirty="0">
                          <a:effectLst/>
                        </a:rPr>
                        <a:t>2027</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2028</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2029</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gridSpan="2">
                  <a:txBody>
                    <a:bodyPr/>
                    <a:lstStyle/>
                    <a:p>
                      <a:pPr algn="ctr" fontAlgn="t">
                        <a:buNone/>
                      </a:pPr>
                      <a:r>
                        <a:rPr lang="ru-RU" sz="1200" u="none" strike="noStrike">
                          <a:effectLst/>
                        </a:rPr>
                        <a:t>Всего</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ru-RU"/>
                    </a:p>
                  </a:txBody>
                  <a:tcPr/>
                </a:tc>
                <a:tc>
                  <a:txBody>
                    <a:bodyPr/>
                    <a:lstStyle/>
                    <a:p>
                      <a:pPr algn="ctr" fontAlgn="t">
                        <a:buNone/>
                      </a:pPr>
                      <a:r>
                        <a:rPr lang="ru-RU" sz="1200" u="none" strike="noStrike">
                          <a:effectLst/>
                        </a:rPr>
                        <a:t>PAAR</a:t>
                      </a:r>
                      <a:endParaRPr lang="ru-RU" sz="1200" b="1" i="0" u="none" strike="noStrike">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223908331"/>
                  </a:ext>
                </a:extLst>
              </a:tr>
              <a:tr h="48858">
                <a:tc vMerge="1">
                  <a:txBody>
                    <a:bodyPr/>
                    <a:lstStyle/>
                    <a:p>
                      <a:endParaRPr lang="ru-RU"/>
                    </a:p>
                  </a:txBody>
                  <a:tcPr/>
                </a:tc>
                <a:tc gridSpan="2" vMerge="1">
                  <a:txBody>
                    <a:bodyPr/>
                    <a:lstStyle/>
                    <a:p>
                      <a:endParaRPr lang="ru-RU"/>
                    </a:p>
                  </a:txBody>
                  <a:tcPr/>
                </a:tc>
                <a:tc hMerge="1" vMerge="1">
                  <a:txBody>
                    <a:bodyPr/>
                    <a:lstStyle/>
                    <a:p>
                      <a:endParaRPr lang="ru-RU"/>
                    </a:p>
                  </a:txBody>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МЗ КР</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a:effectLst/>
                        </a:rPr>
                        <a:t>GFATM</a:t>
                      </a:r>
                      <a:endParaRPr lang="ru-RU" sz="1200" b="1" i="0" u="none" strike="noStrike">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dirty="0">
                          <a:effectLst/>
                        </a:rPr>
                        <a:t>МЗ КР</a:t>
                      </a:r>
                      <a:endParaRPr lang="ru-RU" sz="1200" b="1"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t">
                        <a:buNone/>
                      </a:pPr>
                      <a:r>
                        <a:rPr lang="ru-RU" sz="1200" b="1" u="none" strike="noStrike" dirty="0">
                          <a:effectLst/>
                        </a:rPr>
                        <a:t> </a:t>
                      </a:r>
                      <a:endParaRPr lang="ru-RU" sz="1200" b="1" i="0" u="none" strike="noStrike" dirty="0">
                        <a:solidFill>
                          <a:srgbClr val="FF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647453996"/>
                  </a:ext>
                </a:extLst>
              </a:tr>
              <a:tr h="0">
                <a:tc gridSpan="3">
                  <a:txBody>
                    <a:bodyPr/>
                    <a:lstStyle/>
                    <a:p>
                      <a:pPr algn="l" fontAlgn="ctr">
                        <a:buNone/>
                      </a:pPr>
                      <a:r>
                        <a:rPr lang="ru-RU" sz="1400" b="1" u="none" strike="noStrike" dirty="0">
                          <a:effectLst/>
                        </a:rPr>
                        <a:t>Направление (компонент) ТУБЕРКУЛЕЗ, Бюджет по годам</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pPr algn="l" fontAlgn="ctr">
                        <a:buNone/>
                      </a:pPr>
                      <a:endParaRPr lang="ru-RU" sz="3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tcPr>
                </a:tc>
                <a:tc>
                  <a:txBody>
                    <a:bodyPr/>
                    <a:lstStyle/>
                    <a:p>
                      <a:pPr algn="r" fontAlgn="ctr">
                        <a:buNone/>
                      </a:pPr>
                      <a:r>
                        <a:rPr lang="ru-RU" sz="1200" u="none" strike="noStrike" dirty="0">
                          <a:effectLst/>
                        </a:rPr>
                        <a:t>4 083 293</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dirty="0">
                          <a:effectLst/>
                        </a:rPr>
                        <a:t> </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3 966 051</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3 719 039</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11 768 383</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u="none" strike="noStrike">
                          <a:effectLst/>
                        </a:rPr>
                        <a:t> </a:t>
                      </a:r>
                      <a:endParaRPr lang="ru-RU" sz="1200" b="1" i="0" u="none" strike="noStrike">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u="none" strike="noStrike" dirty="0">
                          <a:effectLst/>
                        </a:rPr>
                        <a:t>861 975</a:t>
                      </a:r>
                      <a:endParaRPr lang="ru-RU" sz="1200" b="1" i="0" u="none" strike="noStrike" dirty="0">
                        <a:solidFill>
                          <a:srgbClr val="000000"/>
                        </a:solidFill>
                        <a:effectLst/>
                        <a:latin typeface="Aptos Narrow" panose="020B0004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6723414"/>
                  </a:ext>
                </a:extLst>
              </a:tr>
              <a:tr h="85280">
                <a:tc gridSpan="3">
                  <a:txBody>
                    <a:bodyPr/>
                    <a:lstStyle/>
                    <a:p>
                      <a:pPr algn="l" fontAlgn="ctr">
                        <a:buNone/>
                      </a:pPr>
                      <a:r>
                        <a:rPr lang="ru-RU" sz="1200" b="1" i="0" u="none" strike="noStrike" dirty="0">
                          <a:solidFill>
                            <a:srgbClr val="000000"/>
                          </a:solidFill>
                          <a:effectLst/>
                          <a:latin typeface="Aptos Narrow" panose="020B0004020202020204" pitchFamily="34" charset="0"/>
                        </a:rPr>
                        <a:t>МОДУЛЬ 5: Управление грантами и усиление интеграции в услуги здравоохранения</a:t>
                      </a: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a:p>
                  </a:txBody>
                  <a:tcPr marL="0" marR="0" marT="0" marB="0" anchor="ctr"/>
                </a:tc>
                <a:tc hMerge="1">
                  <a:txBody>
                    <a:bodyPr/>
                    <a:lstStyle/>
                    <a:p>
                      <a:endParaRPr dirty="0"/>
                    </a:p>
                  </a:txBody>
                  <a:tcPr marL="0" marR="0" marT="0" marB="0" anchor="ctr">
                    <a:lnL w="12700" cap="flat" cmpd="sng" algn="ctr">
                      <a:solidFill>
                        <a:schemeClr val="tx1"/>
                      </a:solidFill>
                      <a:prstDash val="solid"/>
                      <a:round/>
                      <a:headEnd type="none" w="med" len="med"/>
                      <a:tailEnd type="none" w="med" len="med"/>
                    </a:lnL>
                  </a:tcPr>
                </a:tc>
                <a:tc>
                  <a:txBody>
                    <a:bodyPr/>
                    <a:lstStyle/>
                    <a:p>
                      <a:pPr algn="r" fontAlgn="ctr">
                        <a:buNone/>
                      </a:pPr>
                      <a:r>
                        <a:rPr lang="ru-RU" sz="1200" b="1" i="0" u="none" strike="noStrike">
                          <a:solidFill>
                            <a:srgbClr val="000000"/>
                          </a:solidFill>
                          <a:effectLst/>
                          <a:latin typeface="Aptos Narrow" panose="020B0004020202020204" pitchFamily="34" charset="0"/>
                        </a:rPr>
                        <a:t>1 246 291</a:t>
                      </a: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b="1" i="0" u="none" strike="noStrike">
                          <a:solidFill>
                            <a:srgbClr val="000000"/>
                          </a:solidFill>
                          <a:effectLst/>
                          <a:latin typeface="Aptos Narrow" panose="020B0004020202020204" pitchFamily="34" charset="0"/>
                        </a:rPr>
                        <a:t>952 940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b="1" i="0" u="none" strike="noStrike">
                          <a:solidFill>
                            <a:srgbClr val="000000"/>
                          </a:solidFill>
                          <a:effectLst/>
                          <a:latin typeface="Aptos Narrow" panose="020B0004020202020204" pitchFamily="34" charset="0"/>
                        </a:rPr>
                        <a:t>1 035 692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b="1" i="0" u="none" strike="noStrike">
                          <a:solidFill>
                            <a:srgbClr val="000000"/>
                          </a:solidFill>
                          <a:effectLst/>
                          <a:latin typeface="Aptos Narrow" panose="020B0004020202020204" pitchFamily="34" charset="0"/>
                        </a:rPr>
                        <a:t>3 234 924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b="1" i="0" u="none" strike="noStrike">
                          <a:solidFill>
                            <a:srgbClr val="000000"/>
                          </a:solidFill>
                          <a:effectLst/>
                          <a:latin typeface="Aptos Narrow" panose="020B0004020202020204" pitchFamily="34" charset="0"/>
                        </a:rPr>
                        <a:t>461 225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083449"/>
                  </a:ext>
                </a:extLst>
              </a:tr>
              <a:tr h="435012">
                <a:tc rowSpan="3">
                  <a:txBody>
                    <a:bodyPr/>
                    <a:lstStyle/>
                    <a:p>
                      <a:pPr algn="l" fontAlgn="t">
                        <a:buNone/>
                      </a:pPr>
                      <a:r>
                        <a:rPr lang="ru-RU" sz="1200" b="0" i="0" u="none" strike="noStrike" dirty="0">
                          <a:solidFill>
                            <a:schemeClr val="tx1"/>
                          </a:solidFill>
                          <a:effectLst/>
                          <a:latin typeface="Aptos Narrow" panose="020B0004020202020204" pitchFamily="34" charset="0"/>
                        </a:rPr>
                        <a:t>Вмешательство 5.3. Улучшенное качество услуг по ТБ</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5.3.6</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Улучшение качества питания для ТБ/МЛУ-ТБ пациентов</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1" i="0" u="none" strike="noStrike">
                          <a:solidFill>
                            <a:srgbClr val="000000"/>
                          </a:solidFill>
                          <a:effectLst/>
                          <a:latin typeface="Aptos Narrow" panose="020B0004020202020204" pitchFamily="34" charset="0"/>
                        </a:rPr>
                        <a:t>150 000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10517065"/>
                  </a:ext>
                </a:extLst>
              </a:tr>
              <a:tr h="312082">
                <a:tc vMerge="1">
                  <a:txBody>
                    <a:bodyPr/>
                    <a:lstStyle/>
                    <a:p>
                      <a:endParaRPr lang="ru-RU"/>
                    </a:p>
                  </a:txBody>
                  <a:tcPr>
                    <a:lnT w="12700" cap="flat" cmpd="sng" algn="ctr">
                      <a:solidFill>
                        <a:schemeClr val="tx1"/>
                      </a:solidFill>
                      <a:prstDash val="solid"/>
                      <a:round/>
                      <a:headEnd type="none" w="med" len="med"/>
                      <a:tailEnd type="none" w="med" len="med"/>
                    </a:lnT>
                  </a:tcPr>
                </a:tc>
                <a:tc>
                  <a:txBody>
                    <a:bodyPr/>
                    <a:lstStyle/>
                    <a:p>
                      <a:pPr algn="l" fontAlgn="t">
                        <a:buNone/>
                      </a:pPr>
                      <a:r>
                        <a:rPr lang="ru-RU" sz="1200" b="0" i="0" u="none" strike="noStrike" dirty="0">
                          <a:solidFill>
                            <a:srgbClr val="000000"/>
                          </a:solidFill>
                          <a:effectLst/>
                          <a:latin typeface="Aptos Narrow" panose="020B0004020202020204" pitchFamily="34" charset="0"/>
                        </a:rPr>
                        <a:t>5.3.7</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Обзор НПТ</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120 000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120 000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1341025"/>
                  </a:ext>
                </a:extLst>
              </a:tr>
              <a:tr h="568531">
                <a:tc vMerge="1">
                  <a:txBody>
                    <a:bodyPr/>
                    <a:lstStyle/>
                    <a:p>
                      <a:endParaRPr lang="ru-R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5.3.8</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ru-RU" sz="1200" b="0" i="0" u="none" strike="noStrike" dirty="0">
                          <a:solidFill>
                            <a:srgbClr val="000000"/>
                          </a:solidFill>
                          <a:effectLst/>
                          <a:latin typeface="Aptos Narrow" panose="020B0004020202020204" pitchFamily="34" charset="0"/>
                        </a:rPr>
                        <a:t>Поддержка миссий ВОЗ </a:t>
                      </a:r>
                      <a:r>
                        <a:rPr lang="ru-RU" sz="1200" b="0" i="0" u="none" strike="noStrike" dirty="0" err="1">
                          <a:solidFill>
                            <a:srgbClr val="000000"/>
                          </a:solidFill>
                          <a:effectLst/>
                          <a:latin typeface="Aptos Narrow" panose="020B0004020202020204" pitchFamily="34" charset="0"/>
                        </a:rPr>
                        <a:t>rGLC</a:t>
                      </a:r>
                      <a:r>
                        <a:rPr lang="ru-RU" sz="1200" b="0" i="0" u="none" strike="noStrike" dirty="0">
                          <a:solidFill>
                            <a:srgbClr val="000000"/>
                          </a:solidFill>
                          <a:effectLst/>
                          <a:latin typeface="Aptos Narrow" panose="020B0004020202020204" pitchFamily="34" charset="0"/>
                        </a:rPr>
                        <a:t> вместо этого прописать ТА  и  плюс Центр оф </a:t>
                      </a:r>
                      <a:r>
                        <a:rPr lang="ru-RU" sz="1200" b="0" i="0" u="none" strike="noStrike" dirty="0" err="1">
                          <a:solidFill>
                            <a:srgbClr val="000000"/>
                          </a:solidFill>
                          <a:effectLst/>
                          <a:latin typeface="Aptos Narrow" panose="020B0004020202020204" pitchFamily="34" charset="0"/>
                        </a:rPr>
                        <a:t>Экселенс</a:t>
                      </a:r>
                      <a:r>
                        <a:rPr lang="ru-RU" sz="1200" b="0" i="0" u="none" strike="noStrike" dirty="0">
                          <a:solidFill>
                            <a:srgbClr val="000000"/>
                          </a:solidFill>
                          <a:effectLst/>
                          <a:latin typeface="Aptos Narrow" panose="020B0004020202020204" pitchFamily="34" charset="0"/>
                        </a:rPr>
                        <a:t>, TA </a:t>
                      </a:r>
                      <a:r>
                        <a:rPr lang="ru-RU" sz="1200" b="0" i="0" u="none" strike="noStrike" dirty="0" err="1">
                          <a:solidFill>
                            <a:srgbClr val="000000"/>
                          </a:solidFill>
                          <a:effectLst/>
                          <a:latin typeface="Aptos Narrow" panose="020B0004020202020204" pitchFamily="34" charset="0"/>
                        </a:rPr>
                        <a:t>on</a:t>
                      </a:r>
                      <a:r>
                        <a:rPr lang="ru-RU" sz="1200" b="0" i="0" u="none" strike="noStrike" dirty="0">
                          <a:solidFill>
                            <a:srgbClr val="000000"/>
                          </a:solidFill>
                          <a:effectLst/>
                          <a:latin typeface="Aptos Narrow" panose="020B0004020202020204" pitchFamily="34" charset="0"/>
                        </a:rPr>
                        <a:t> the </a:t>
                      </a:r>
                      <a:r>
                        <a:rPr lang="ru-RU" sz="1200" b="0" i="0" u="none" strike="noStrike" dirty="0" err="1">
                          <a:solidFill>
                            <a:srgbClr val="000000"/>
                          </a:solidFill>
                          <a:effectLst/>
                          <a:latin typeface="Aptos Narrow" panose="020B0004020202020204" pitchFamily="34" charset="0"/>
                        </a:rPr>
                        <a:t>adaption</a:t>
                      </a:r>
                      <a:r>
                        <a:rPr lang="ru-RU" sz="1200" b="0" i="0" u="none" strike="noStrike" dirty="0">
                          <a:solidFill>
                            <a:srgbClr val="000000"/>
                          </a:solidFill>
                          <a:effectLst/>
                          <a:latin typeface="Aptos Narrow" panose="020B0004020202020204" pitchFamily="34" charset="0"/>
                        </a:rPr>
                        <a:t> of the </a:t>
                      </a:r>
                      <a:r>
                        <a:rPr lang="ru-RU" sz="1200" b="0" i="0" u="none" strike="noStrike" dirty="0" err="1">
                          <a:solidFill>
                            <a:srgbClr val="000000"/>
                          </a:solidFill>
                          <a:effectLst/>
                          <a:latin typeface="Aptos Narrow" panose="020B0004020202020204" pitchFamily="34" charset="0"/>
                        </a:rPr>
                        <a:t>screeining</a:t>
                      </a:r>
                      <a:r>
                        <a:rPr lang="ru-RU" sz="1200" b="0" i="0" u="none" strike="noStrike" dirty="0">
                          <a:solidFill>
                            <a:srgbClr val="000000"/>
                          </a:solidFill>
                          <a:effectLst/>
                          <a:latin typeface="Aptos Narrow" panose="020B0004020202020204" pitchFamily="34" charset="0"/>
                        </a:rPr>
                        <a:t> </a:t>
                      </a:r>
                      <a:r>
                        <a:rPr lang="ru-RU" sz="1200" b="0" i="0" u="none" strike="noStrike" dirty="0" err="1">
                          <a:solidFill>
                            <a:srgbClr val="000000"/>
                          </a:solidFill>
                          <a:effectLst/>
                          <a:latin typeface="Aptos Narrow" panose="020B0004020202020204" pitchFamily="34" charset="0"/>
                        </a:rPr>
                        <a:t>methodsof</a:t>
                      </a:r>
                      <a:r>
                        <a:rPr lang="ru-RU" sz="1200" b="0" i="0" u="none" strike="noStrike" dirty="0">
                          <a:solidFill>
                            <a:srgbClr val="000000"/>
                          </a:solidFill>
                          <a:effectLst/>
                          <a:latin typeface="Aptos Narrow" panose="020B0004020202020204" pitchFamily="34" charset="0"/>
                        </a:rPr>
                        <a:t> </a:t>
                      </a:r>
                      <a:r>
                        <a:rPr lang="ru-RU" sz="1200" b="0" i="0" u="none" strike="noStrike" dirty="0" err="1">
                          <a:solidFill>
                            <a:srgbClr val="000000"/>
                          </a:solidFill>
                          <a:effectLst/>
                          <a:latin typeface="Aptos Narrow" panose="020B0004020202020204" pitchFamily="34" charset="0"/>
                        </a:rPr>
                        <a:t>qXR</a:t>
                      </a:r>
                      <a:r>
                        <a:rPr lang="ru-RU" sz="1200" b="0" i="0" u="none" strike="noStrike" dirty="0">
                          <a:solidFill>
                            <a:srgbClr val="000000"/>
                          </a:solidFill>
                          <a:effectLst/>
                          <a:latin typeface="Aptos Narrow" panose="020B0004020202020204" pitchFamily="34" charset="0"/>
                        </a:rPr>
                        <a:t> of the </a:t>
                      </a:r>
                      <a:r>
                        <a:rPr lang="ru-RU" sz="1200" b="0" i="0" u="none" strike="noStrike" dirty="0" err="1">
                          <a:solidFill>
                            <a:srgbClr val="000000"/>
                          </a:solidFill>
                          <a:effectLst/>
                          <a:latin typeface="Aptos Narrow" panose="020B0004020202020204" pitchFamily="34" charset="0"/>
                        </a:rPr>
                        <a:t>populations</a:t>
                      </a: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50 000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dirty="0">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50 000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50 000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t">
                        <a:buNone/>
                      </a:pPr>
                      <a:r>
                        <a:rPr lang="ru-RU" sz="1200" b="0" i="0" u="none" strike="noStrike">
                          <a:solidFill>
                            <a:srgbClr val="000000"/>
                          </a:solidFill>
                          <a:effectLst/>
                          <a:latin typeface="Aptos Narrow" panose="020B0004020202020204" pitchFamily="34" charset="0"/>
                        </a:rPr>
                        <a:t>150 000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t">
                        <a:buNone/>
                      </a:pPr>
                      <a:r>
                        <a:rPr lang="ru-RU" sz="1200" b="0" i="0" u="none" strike="noStrike">
                          <a:solidFill>
                            <a:srgbClr val="000000"/>
                          </a:solidFill>
                          <a:effectLst/>
                          <a:latin typeface="Aptos Narrow" panose="020B0004020202020204" pitchFamily="34" charset="0"/>
                        </a:rPr>
                        <a: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endParaRPr lang="ru-RU" sz="1200" b="0" i="0" u="none" strike="noStrike" dirty="0">
                        <a:solidFill>
                          <a:srgbClr val="000000"/>
                        </a:solidFill>
                        <a:effectLst/>
                        <a:latin typeface="Aptos Narrow" panose="020B00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420192"/>
                  </a:ext>
                </a:extLst>
              </a:tr>
              <a:tr h="568531">
                <a:tc gridSpan="3">
                  <a:txBody>
                    <a:bodyPr/>
                    <a:lstStyle/>
                    <a:p>
                      <a:pPr algn="l" fontAlgn="ctr">
                        <a:buNone/>
                      </a:pPr>
                      <a:r>
                        <a:rPr lang="ru-RU" sz="1200" b="1" i="0" u="none" strike="noStrike" dirty="0">
                          <a:solidFill>
                            <a:srgbClr val="000000"/>
                          </a:solidFill>
                          <a:effectLst/>
                          <a:latin typeface="Aptos Narrow" panose="020B0004020202020204" pitchFamily="34" charset="0"/>
                        </a:rPr>
                        <a:t> </a:t>
                      </a:r>
                    </a:p>
                    <a:p>
                      <a:pPr algn="l" fontAlgn="ctr">
                        <a:buNone/>
                      </a:pPr>
                      <a:r>
                        <a:rPr lang="ru-RU" sz="1200" b="1" i="0" u="none" strike="noStrike" dirty="0">
                          <a:solidFill>
                            <a:srgbClr val="000000"/>
                          </a:solidFill>
                          <a:effectLst/>
                          <a:latin typeface="Aptos Narrow" panose="020B0004020202020204" pitchFamily="34" charset="0"/>
                        </a:rPr>
                        <a:t>ВСЕГО ТБ КОМПОНЕНТ</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b="1" i="0" u="none" strike="noStrike">
                          <a:solidFill>
                            <a:srgbClr val="000000"/>
                          </a:solidFill>
                          <a:effectLst/>
                          <a:latin typeface="Aptos Narrow" panose="020B0004020202020204" pitchFamily="34" charset="0"/>
                        </a:rPr>
                        <a:t>4 083 293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b="1" i="0" u="none" strike="noStrike">
                          <a:solidFill>
                            <a:srgbClr val="000000"/>
                          </a:solidFill>
                          <a:effectLst/>
                          <a:latin typeface="Aptos Narrow" panose="020B0004020202020204" pitchFamily="34" charset="0"/>
                        </a:rPr>
                        <a:t>3 966 051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b="1" i="0" u="none" strike="noStrike">
                          <a:solidFill>
                            <a:srgbClr val="000000"/>
                          </a:solidFill>
                          <a:effectLst/>
                          <a:latin typeface="Aptos Narrow" panose="020B0004020202020204" pitchFamily="34" charset="0"/>
                        </a:rPr>
                        <a:t>3 719 039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b="1" i="0" u="none" strike="noStrike">
                          <a:solidFill>
                            <a:srgbClr val="000000"/>
                          </a:solidFill>
                          <a:effectLst/>
                          <a:latin typeface="Aptos Narrow" panose="020B0004020202020204" pitchFamily="34" charset="0"/>
                        </a:rPr>
                        <a:t>11 768 383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b="1" i="0" u="none" strike="noStrike">
                          <a:solidFill>
                            <a:srgbClr val="000000"/>
                          </a:solidFill>
                          <a:effectLst/>
                          <a:latin typeface="Aptos Narrow" panose="020B0004020202020204" pitchFamily="34" charset="0"/>
                        </a:rPr>
                        <a:t>861 975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4279106"/>
                  </a:ext>
                </a:extLst>
              </a:tr>
              <a:tr h="568531">
                <a:tc gridSpan="3">
                  <a:txBody>
                    <a:bodyPr/>
                    <a:lstStyle/>
                    <a:p>
                      <a:pPr algn="l" fontAlgn="ctr">
                        <a:buNone/>
                      </a:pPr>
                      <a:r>
                        <a:rPr lang="ru-RU" sz="1200" b="1" i="0" u="none" strike="noStrike" dirty="0">
                          <a:solidFill>
                            <a:srgbClr val="000000"/>
                          </a:solidFill>
                          <a:effectLst/>
                          <a:latin typeface="Aptos Narrow" panose="020B0004020202020204" pitchFamily="34" charset="0"/>
                        </a:rPr>
                        <a:t> </a:t>
                      </a:r>
                    </a:p>
                    <a:p>
                      <a:pPr algn="l" fontAlgn="ctr">
                        <a:buNone/>
                      </a:pPr>
                      <a:r>
                        <a:rPr lang="ru-RU" sz="1200" b="1" i="0" u="none" strike="noStrike" dirty="0">
                          <a:solidFill>
                            <a:srgbClr val="000000"/>
                          </a:solidFill>
                          <a:effectLst/>
                          <a:latin typeface="Aptos Narrow" panose="020B0004020202020204" pitchFamily="34" charset="0"/>
                        </a:rPr>
                        <a:t>ИТОГО</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ru-RU" sz="1200" b="1" i="0" u="none" strike="noStrike">
                          <a:solidFill>
                            <a:srgbClr val="000000"/>
                          </a:solidFill>
                          <a:effectLst/>
                          <a:latin typeface="Aptos Narrow" panose="020B0004020202020204" pitchFamily="34" charset="0"/>
                        </a:rPr>
                        <a:t>11 768 383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ru-RU" sz="1200" b="1" i="0" u="none" strike="noStrike">
                          <a:solidFill>
                            <a:srgbClr val="00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ru-RU" sz="1200" b="1" i="0" u="none" strike="noStrike" dirty="0">
                          <a:solidFill>
                            <a:srgbClr val="FF0000"/>
                          </a:solidFill>
                          <a:effectLst/>
                          <a:latin typeface="Aptos Narrow" panose="020B0004020202020204" pitchFamily="34"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1911395"/>
                  </a:ext>
                </a:extLst>
              </a:tr>
            </a:tbl>
          </a:graphicData>
        </a:graphic>
      </p:graphicFrame>
    </p:spTree>
    <p:extLst>
      <p:ext uri="{BB962C8B-B14F-4D97-AF65-F5344CB8AC3E}">
        <p14:creationId xmlns:p14="http://schemas.microsoft.com/office/powerpoint/2010/main" val="5897998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2169B0-B5F1-63F4-6850-6B4F891A8F97}"/>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69694875-16EF-C9AC-8BE1-312805486694}"/>
              </a:ext>
            </a:extLst>
          </p:cNvPr>
          <p:cNvSpPr>
            <a:spLocks noGrp="1"/>
          </p:cNvSpPr>
          <p:nvPr>
            <p:ph idx="1"/>
          </p:nvPr>
        </p:nvSpPr>
        <p:spPr/>
        <p:txBody>
          <a:bodyPr/>
          <a:lstStyle/>
          <a:p>
            <a:endParaRPr lang="ru-RU" dirty="0"/>
          </a:p>
          <a:p>
            <a:endParaRPr lang="ru-RU" dirty="0"/>
          </a:p>
          <a:p>
            <a:endParaRPr lang="ru-RU" dirty="0"/>
          </a:p>
          <a:p>
            <a:pPr marL="0" indent="0" algn="ctr">
              <a:buNone/>
            </a:pPr>
            <a:r>
              <a:rPr lang="ru-RU" dirty="0"/>
              <a:t>Спасибо за внимание!</a:t>
            </a:r>
          </a:p>
        </p:txBody>
      </p:sp>
    </p:spTree>
    <p:extLst>
      <p:ext uri="{BB962C8B-B14F-4D97-AF65-F5344CB8AC3E}">
        <p14:creationId xmlns:p14="http://schemas.microsoft.com/office/powerpoint/2010/main" val="2396927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C1BFAF-C3D6-8D85-78E7-E40511B5DCE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9C00F7A2-82BC-C195-7B38-39590B54D31A}"/>
              </a:ext>
            </a:extLst>
          </p:cNvPr>
          <p:cNvSpPr>
            <a:spLocks noGrp="1"/>
          </p:cNvSpPr>
          <p:nvPr>
            <p:ph type="title"/>
          </p:nvPr>
        </p:nvSpPr>
        <p:spPr>
          <a:xfrm>
            <a:off x="2231136" y="197245"/>
            <a:ext cx="7729728" cy="1188720"/>
          </a:xfrm>
        </p:spPr>
        <p:txBody>
          <a:bodyPr/>
          <a:lstStyle/>
          <a:p>
            <a:r>
              <a:rPr lang="ru-RU" b="1" dirty="0">
                <a:solidFill>
                  <a:srgbClr val="C00000"/>
                </a:solidFill>
              </a:rPr>
              <a:t>Структура </a:t>
            </a:r>
            <a:r>
              <a:rPr lang="ru-RU" b="1" dirty="0" err="1">
                <a:solidFill>
                  <a:srgbClr val="C00000"/>
                </a:solidFill>
              </a:rPr>
              <a:t>модуляра</a:t>
            </a:r>
            <a:r>
              <a:rPr lang="ru-RU" b="1" dirty="0">
                <a:solidFill>
                  <a:srgbClr val="C00000"/>
                </a:solidFill>
              </a:rPr>
              <a:t> ГФГ-8</a:t>
            </a:r>
          </a:p>
        </p:txBody>
      </p:sp>
      <p:sp>
        <p:nvSpPr>
          <p:cNvPr id="3" name="Объект 2">
            <a:extLst>
              <a:ext uri="{FF2B5EF4-FFF2-40B4-BE49-F238E27FC236}">
                <a16:creationId xmlns:a16="http://schemas.microsoft.com/office/drawing/2014/main" id="{1524CCD6-9CAF-976A-BC6E-F3DDBEE3F449}"/>
              </a:ext>
            </a:extLst>
          </p:cNvPr>
          <p:cNvSpPr>
            <a:spLocks noGrp="1"/>
          </p:cNvSpPr>
          <p:nvPr>
            <p:ph idx="1"/>
          </p:nvPr>
        </p:nvSpPr>
        <p:spPr>
          <a:xfrm>
            <a:off x="613316" y="1115122"/>
            <a:ext cx="10838985" cy="5279991"/>
          </a:xfrm>
        </p:spPr>
        <p:txBody>
          <a:bodyPr>
            <a:noAutofit/>
          </a:bodyPr>
          <a:lstStyle/>
          <a:p>
            <a:endParaRPr lang="ru-RU" sz="2400" dirty="0"/>
          </a:p>
          <a:p>
            <a:endParaRPr lang="ru-RU" sz="2400" dirty="0"/>
          </a:p>
          <a:p>
            <a:endParaRPr lang="ru-RU" sz="2400" dirty="0"/>
          </a:p>
          <a:p>
            <a:endParaRPr lang="ru-RU" sz="2400" dirty="0"/>
          </a:p>
          <a:p>
            <a:endParaRPr lang="ru-RU" sz="2400" dirty="0"/>
          </a:p>
        </p:txBody>
      </p:sp>
      <p:pic>
        <p:nvPicPr>
          <p:cNvPr id="5" name="Рисунок 4">
            <a:extLst>
              <a:ext uri="{FF2B5EF4-FFF2-40B4-BE49-F238E27FC236}">
                <a16:creationId xmlns:a16="http://schemas.microsoft.com/office/drawing/2014/main" id="{67FAC986-6EB2-8686-EBD0-5400F4520764}"/>
              </a:ext>
            </a:extLst>
          </p:cNvPr>
          <p:cNvPicPr>
            <a:picLocks noChangeAspect="1"/>
          </p:cNvPicPr>
          <p:nvPr/>
        </p:nvPicPr>
        <p:blipFill>
          <a:blip r:embed="rId3"/>
          <a:stretch>
            <a:fillRect/>
          </a:stretch>
        </p:blipFill>
        <p:spPr>
          <a:xfrm>
            <a:off x="44724" y="1490365"/>
            <a:ext cx="11533959" cy="5367636"/>
          </a:xfrm>
          <a:prstGeom prst="rect">
            <a:avLst/>
          </a:prstGeom>
        </p:spPr>
      </p:pic>
    </p:spTree>
    <p:extLst>
      <p:ext uri="{BB962C8B-B14F-4D97-AF65-F5344CB8AC3E}">
        <p14:creationId xmlns:p14="http://schemas.microsoft.com/office/powerpoint/2010/main" val="2667663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5D27B109-F34B-18B5-4149-3FC6E054DE73}"/>
              </a:ext>
            </a:extLst>
          </p:cNvPr>
          <p:cNvGraphicFramePr>
            <a:graphicFrameLocks noGrp="1"/>
          </p:cNvGraphicFramePr>
          <p:nvPr>
            <p:ph idx="1"/>
            <p:extLst>
              <p:ext uri="{D42A27DB-BD31-4B8C-83A1-F6EECF244321}">
                <p14:modId xmlns:p14="http://schemas.microsoft.com/office/powerpoint/2010/main" val="3628029395"/>
              </p:ext>
            </p:extLst>
          </p:nvPr>
        </p:nvGraphicFramePr>
        <p:xfrm>
          <a:off x="500515" y="417078"/>
          <a:ext cx="11017876" cy="6171415"/>
        </p:xfrm>
        <a:graphic>
          <a:graphicData uri="http://schemas.openxmlformats.org/drawingml/2006/table">
            <a:tbl>
              <a:tblPr>
                <a:tableStyleId>{5C22544A-7EE6-4342-B048-85BDC9FD1C3A}</a:tableStyleId>
              </a:tblPr>
              <a:tblGrid>
                <a:gridCol w="683392">
                  <a:extLst>
                    <a:ext uri="{9D8B030D-6E8A-4147-A177-3AD203B41FA5}">
                      <a16:colId xmlns:a16="http://schemas.microsoft.com/office/drawing/2014/main" val="614657708"/>
                    </a:ext>
                  </a:extLst>
                </a:gridCol>
                <a:gridCol w="4523874">
                  <a:extLst>
                    <a:ext uri="{9D8B030D-6E8A-4147-A177-3AD203B41FA5}">
                      <a16:colId xmlns:a16="http://schemas.microsoft.com/office/drawing/2014/main" val="4086274577"/>
                    </a:ext>
                  </a:extLst>
                </a:gridCol>
                <a:gridCol w="580372">
                  <a:extLst>
                    <a:ext uri="{9D8B030D-6E8A-4147-A177-3AD203B41FA5}">
                      <a16:colId xmlns:a16="http://schemas.microsoft.com/office/drawing/2014/main" val="2283095342"/>
                    </a:ext>
                  </a:extLst>
                </a:gridCol>
                <a:gridCol w="733906">
                  <a:extLst>
                    <a:ext uri="{9D8B030D-6E8A-4147-A177-3AD203B41FA5}">
                      <a16:colId xmlns:a16="http://schemas.microsoft.com/office/drawing/2014/main" val="2441647614"/>
                    </a:ext>
                  </a:extLst>
                </a:gridCol>
                <a:gridCol w="631717">
                  <a:extLst>
                    <a:ext uri="{9D8B030D-6E8A-4147-A177-3AD203B41FA5}">
                      <a16:colId xmlns:a16="http://schemas.microsoft.com/office/drawing/2014/main" val="1148765787"/>
                    </a:ext>
                  </a:extLst>
                </a:gridCol>
                <a:gridCol w="1291303">
                  <a:extLst>
                    <a:ext uri="{9D8B030D-6E8A-4147-A177-3AD203B41FA5}">
                      <a16:colId xmlns:a16="http://schemas.microsoft.com/office/drawing/2014/main" val="1161345293"/>
                    </a:ext>
                  </a:extLst>
                </a:gridCol>
                <a:gridCol w="545096">
                  <a:extLst>
                    <a:ext uri="{9D8B030D-6E8A-4147-A177-3AD203B41FA5}">
                      <a16:colId xmlns:a16="http://schemas.microsoft.com/office/drawing/2014/main" val="3711173781"/>
                    </a:ext>
                  </a:extLst>
                </a:gridCol>
                <a:gridCol w="676072">
                  <a:extLst>
                    <a:ext uri="{9D8B030D-6E8A-4147-A177-3AD203B41FA5}">
                      <a16:colId xmlns:a16="http://schemas.microsoft.com/office/drawing/2014/main" val="523368648"/>
                    </a:ext>
                  </a:extLst>
                </a:gridCol>
                <a:gridCol w="676072">
                  <a:extLst>
                    <a:ext uri="{9D8B030D-6E8A-4147-A177-3AD203B41FA5}">
                      <a16:colId xmlns:a16="http://schemas.microsoft.com/office/drawing/2014/main" val="2849922184"/>
                    </a:ext>
                  </a:extLst>
                </a:gridCol>
                <a:gridCol w="676072">
                  <a:extLst>
                    <a:ext uri="{9D8B030D-6E8A-4147-A177-3AD203B41FA5}">
                      <a16:colId xmlns:a16="http://schemas.microsoft.com/office/drawing/2014/main" val="2153979112"/>
                    </a:ext>
                  </a:extLst>
                </a:gridCol>
              </a:tblGrid>
              <a:tr h="224956">
                <a:tc rowSpan="2">
                  <a:txBody>
                    <a:bodyPr/>
                    <a:lstStyle/>
                    <a:p>
                      <a:pPr algn="l" fontAlgn="b">
                        <a:buNone/>
                      </a:pPr>
                      <a:r>
                        <a:rPr lang="ru-RU" sz="1400" b="1" i="0" u="none" strike="noStrike" dirty="0">
                          <a:solidFill>
                            <a:srgbClr val="000000"/>
                          </a:solidFill>
                          <a:effectLst/>
                          <a:latin typeface="+mn-lt"/>
                        </a:rPr>
                        <a:t>Код индикатора</a:t>
                      </a:r>
                    </a:p>
                  </a:txBody>
                  <a:tcPr marL="0" marR="0" marT="0" marB="0" anchor="b"/>
                </a:tc>
                <a:tc rowSpan="2">
                  <a:txBody>
                    <a:bodyPr/>
                    <a:lstStyle/>
                    <a:p>
                      <a:pPr algn="l" fontAlgn="b">
                        <a:buNone/>
                      </a:pPr>
                      <a:r>
                        <a:rPr lang="ru-RU" sz="1400" b="1" u="none" strike="noStrike" dirty="0">
                          <a:effectLst/>
                          <a:latin typeface="+mn-lt"/>
                        </a:rPr>
                        <a:t>ОПИСАНИЕ</a:t>
                      </a:r>
                      <a:endParaRPr lang="ru-RU" sz="1400" b="1" i="0" u="none" strike="noStrike" dirty="0">
                        <a:solidFill>
                          <a:srgbClr val="000000"/>
                        </a:solidFill>
                        <a:effectLst/>
                        <a:latin typeface="+mn-lt"/>
                      </a:endParaRPr>
                    </a:p>
                  </a:txBody>
                  <a:tcPr marL="0" marR="0" marT="0" marB="0" anchor="b"/>
                </a:tc>
                <a:tc gridSpan="4">
                  <a:txBody>
                    <a:bodyPr/>
                    <a:lstStyle/>
                    <a:p>
                      <a:pPr algn="ctr" fontAlgn="b">
                        <a:buNone/>
                      </a:pPr>
                      <a:r>
                        <a:rPr lang="ru-RU" sz="1400" b="1" u="none" strike="noStrike" dirty="0">
                          <a:effectLst/>
                          <a:latin typeface="+mn-lt"/>
                        </a:rPr>
                        <a:t>БАЗОВЫЕ ПОКАЗАТЕЛИ</a:t>
                      </a:r>
                      <a:endParaRPr lang="ru-RU" sz="1400" b="1" i="0" u="none" strike="noStrike" dirty="0">
                        <a:solidFill>
                          <a:srgbClr val="000000"/>
                        </a:solidFill>
                        <a:effectLst/>
                        <a:latin typeface="+mn-lt"/>
                      </a:endParaRPr>
                    </a:p>
                  </a:txBody>
                  <a:tcPr marL="0" marR="0" marT="0" marB="0" anchor="b">
                    <a:solidFill>
                      <a:schemeClr val="accent2">
                        <a:lumMod val="20000"/>
                        <a:lumOff val="80000"/>
                      </a:schemeClr>
                    </a:solidFill>
                  </a:tcPr>
                </a:tc>
                <a:tc hMerge="1">
                  <a:txBody>
                    <a:bodyPr/>
                    <a:lstStyle/>
                    <a:p>
                      <a:endParaRPr lang="ru-RU"/>
                    </a:p>
                  </a:txBody>
                  <a:tcPr/>
                </a:tc>
                <a:tc hMerge="1">
                  <a:txBody>
                    <a:bodyPr/>
                    <a:lstStyle/>
                    <a:p>
                      <a:endParaRPr lang="ru-RU"/>
                    </a:p>
                  </a:txBody>
                  <a:tcPr/>
                </a:tc>
                <a:tc hMerge="1">
                  <a:txBody>
                    <a:bodyPr/>
                    <a:lstStyle/>
                    <a:p>
                      <a:endParaRPr lang="ru-RU"/>
                    </a:p>
                  </a:txBody>
                  <a:tcPr/>
                </a:tc>
                <a:tc gridSpan="4">
                  <a:txBody>
                    <a:bodyPr/>
                    <a:lstStyle/>
                    <a:p>
                      <a:pPr algn="ctr" fontAlgn="b">
                        <a:buNone/>
                      </a:pPr>
                      <a:r>
                        <a:rPr lang="ru-RU" sz="1400" b="1" u="none" strike="noStrike" dirty="0">
                          <a:effectLst/>
                          <a:latin typeface="+mn-lt"/>
                        </a:rPr>
                        <a:t>ЦЕЛЕВЫЕ ПОКАЗАТЕЛИ</a:t>
                      </a:r>
                      <a:endParaRPr lang="ru-RU" sz="1400" b="1" i="0" u="none" strike="noStrike" dirty="0">
                        <a:solidFill>
                          <a:srgbClr val="000000"/>
                        </a:solidFill>
                        <a:effectLst/>
                        <a:latin typeface="+mn-lt"/>
                      </a:endParaRPr>
                    </a:p>
                  </a:txBody>
                  <a:tcPr marL="0" marR="0" marT="0" marB="0" anchor="b">
                    <a:solidFill>
                      <a:schemeClr val="accent1">
                        <a:lumMod val="20000"/>
                        <a:lumOff val="80000"/>
                      </a:schemeClr>
                    </a:solidFill>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521518537"/>
                  </a:ext>
                </a:extLst>
              </a:tr>
              <a:tr h="425436">
                <a:tc vMerge="1">
                  <a:txBody>
                    <a:bodyPr/>
                    <a:lstStyle/>
                    <a:p>
                      <a:pPr algn="l" fontAlgn="b">
                        <a:buNone/>
                      </a:pPr>
                      <a:endParaRPr lang="ru-RU" sz="1400" b="0" i="0" u="none" strike="noStrike" dirty="0">
                        <a:solidFill>
                          <a:srgbClr val="000000"/>
                        </a:solidFill>
                        <a:effectLst/>
                        <a:latin typeface="+mn-lt"/>
                      </a:endParaRPr>
                    </a:p>
                  </a:txBody>
                  <a:tcPr marL="0" marR="0" marT="0" marB="0" anchor="b"/>
                </a:tc>
                <a:tc vMerge="1">
                  <a:txBody>
                    <a:bodyPr/>
                    <a:lstStyle/>
                    <a:p>
                      <a:pPr algn="l" fontAlgn="b">
                        <a:buNone/>
                      </a:pPr>
                      <a:endParaRPr lang="ru-RU" sz="1400" b="1" i="0" u="none" strike="noStrike" dirty="0">
                        <a:solidFill>
                          <a:srgbClr val="000000"/>
                        </a:solidFill>
                        <a:effectLst/>
                        <a:latin typeface="+mn-lt"/>
                      </a:endParaRPr>
                    </a:p>
                  </a:txBody>
                  <a:tcPr marL="0" marR="0" marT="0" marB="0" anchor="b"/>
                </a:tc>
                <a:tc>
                  <a:txBody>
                    <a:bodyPr/>
                    <a:lstStyle/>
                    <a:p>
                      <a:pPr algn="ctr" fontAlgn="b">
                        <a:buNone/>
                      </a:pPr>
                      <a:r>
                        <a:rPr lang="ru-RU" sz="1400" u="none" strike="noStrike">
                          <a:effectLst/>
                          <a:latin typeface="+mn-lt"/>
                        </a:rPr>
                        <a:t> </a:t>
                      </a:r>
                      <a:endParaRPr lang="ru-RU" sz="1400" b="1" i="0" u="none" strike="noStrike">
                        <a:solidFill>
                          <a:srgbClr val="000000"/>
                        </a:solidFill>
                        <a:effectLst/>
                        <a:latin typeface="+mn-lt"/>
                      </a:endParaRPr>
                    </a:p>
                  </a:txBody>
                  <a:tcPr marL="0" marR="0" marT="0" marB="0" anchor="b">
                    <a:solidFill>
                      <a:schemeClr val="accent2">
                        <a:lumMod val="20000"/>
                        <a:lumOff val="80000"/>
                      </a:schemeClr>
                    </a:solidFill>
                  </a:tcPr>
                </a:tc>
                <a:tc>
                  <a:txBody>
                    <a:bodyPr/>
                    <a:lstStyle/>
                    <a:p>
                      <a:pPr algn="ctr" fontAlgn="b">
                        <a:buNone/>
                      </a:pPr>
                      <a:r>
                        <a:rPr lang="ru-RU" sz="1400" u="none" strike="noStrike">
                          <a:effectLst/>
                          <a:latin typeface="+mn-lt"/>
                        </a:rPr>
                        <a:t> </a:t>
                      </a:r>
                      <a:endParaRPr lang="ru-RU" sz="1400" b="1" i="0" u="none" strike="noStrike">
                        <a:solidFill>
                          <a:srgbClr val="000000"/>
                        </a:solidFill>
                        <a:effectLst/>
                        <a:latin typeface="+mn-lt"/>
                      </a:endParaRPr>
                    </a:p>
                  </a:txBody>
                  <a:tcPr marL="0" marR="0" marT="0" marB="0" anchor="b">
                    <a:solidFill>
                      <a:schemeClr val="accent2">
                        <a:lumMod val="20000"/>
                        <a:lumOff val="80000"/>
                      </a:schemeClr>
                    </a:solidFill>
                  </a:tcPr>
                </a:tc>
                <a:tc>
                  <a:txBody>
                    <a:bodyPr/>
                    <a:lstStyle/>
                    <a:p>
                      <a:pPr algn="ctr" fontAlgn="b">
                        <a:buNone/>
                      </a:pPr>
                      <a:r>
                        <a:rPr lang="ru-RU" sz="1400" u="none" strike="noStrike">
                          <a:effectLst/>
                          <a:latin typeface="+mn-lt"/>
                        </a:rPr>
                        <a:t>(Year)</a:t>
                      </a:r>
                      <a:endParaRPr lang="ru-RU" sz="1400" b="0" i="0" u="none" strike="noStrike">
                        <a:solidFill>
                          <a:srgbClr val="000000"/>
                        </a:solidFill>
                        <a:effectLst/>
                        <a:latin typeface="+mn-lt"/>
                      </a:endParaRPr>
                    </a:p>
                  </a:txBody>
                  <a:tcPr marL="0" marR="0" marT="0" marB="0" anchor="b">
                    <a:solidFill>
                      <a:schemeClr val="accent2">
                        <a:lumMod val="20000"/>
                        <a:lumOff val="80000"/>
                      </a:schemeClr>
                    </a:solidFill>
                  </a:tcPr>
                </a:tc>
                <a:tc>
                  <a:txBody>
                    <a:bodyPr/>
                    <a:lstStyle/>
                    <a:p>
                      <a:pPr algn="ctr" fontAlgn="b">
                        <a:buNone/>
                      </a:pPr>
                      <a:r>
                        <a:rPr lang="ru-RU" sz="1400" u="none" strike="noStrike">
                          <a:effectLst/>
                          <a:latin typeface="+mn-lt"/>
                        </a:rPr>
                        <a:t>(Source)</a:t>
                      </a:r>
                      <a:endParaRPr lang="ru-RU" sz="1400" b="0" i="0" u="none" strike="noStrike">
                        <a:solidFill>
                          <a:srgbClr val="000000"/>
                        </a:solidFill>
                        <a:effectLst/>
                        <a:latin typeface="+mn-lt"/>
                      </a:endParaRPr>
                    </a:p>
                  </a:txBody>
                  <a:tcPr marL="0" marR="0" marT="0" marB="0" anchor="b">
                    <a:solidFill>
                      <a:schemeClr val="accent2">
                        <a:lumMod val="20000"/>
                        <a:lumOff val="80000"/>
                      </a:schemeClr>
                    </a:solidFill>
                  </a:tcPr>
                </a:tc>
                <a:tc>
                  <a:txBody>
                    <a:bodyPr/>
                    <a:lstStyle/>
                    <a:p>
                      <a:pPr algn="ctr" fontAlgn="b">
                        <a:buNone/>
                      </a:pPr>
                      <a:r>
                        <a:rPr lang="ru-RU" sz="1400" b="1" u="none" strike="noStrike" dirty="0">
                          <a:effectLst/>
                          <a:latin typeface="+mn-lt"/>
                        </a:rPr>
                        <a:t>202</a:t>
                      </a:r>
                      <a:r>
                        <a:rPr lang="en-US" sz="1400" b="1" u="none" strike="noStrike" dirty="0">
                          <a:effectLst/>
                          <a:latin typeface="+mn-lt"/>
                        </a:rPr>
                        <a:t>5</a:t>
                      </a:r>
                      <a:endParaRPr lang="ru-RU" sz="1400" b="1" i="0" u="none" strike="noStrike" dirty="0">
                        <a:solidFill>
                          <a:srgbClr val="000000"/>
                        </a:solidFill>
                        <a:effectLst/>
                        <a:latin typeface="+mn-lt"/>
                      </a:endParaRPr>
                    </a:p>
                  </a:txBody>
                  <a:tcPr marL="0" marR="0" marT="0" marB="0" anchor="b">
                    <a:solidFill>
                      <a:srgbClr val="92D050"/>
                    </a:solidFill>
                  </a:tcPr>
                </a:tc>
                <a:tc>
                  <a:txBody>
                    <a:bodyPr/>
                    <a:lstStyle/>
                    <a:p>
                      <a:pPr algn="ctr" fontAlgn="b">
                        <a:buNone/>
                      </a:pPr>
                      <a:r>
                        <a:rPr lang="ru-RU" sz="1400" b="1" u="none" strike="noStrike" dirty="0">
                          <a:effectLst/>
                          <a:latin typeface="+mn-lt"/>
                        </a:rPr>
                        <a:t>2027</a:t>
                      </a:r>
                      <a:endParaRPr lang="ru-RU" sz="1400" b="1" i="0" u="none" strike="noStrike" dirty="0">
                        <a:solidFill>
                          <a:srgbClr val="000000"/>
                        </a:solidFill>
                        <a:effectLst/>
                        <a:latin typeface="+mn-lt"/>
                      </a:endParaRPr>
                    </a:p>
                  </a:txBody>
                  <a:tcPr marL="0" marR="0" marT="0" marB="0" anchor="b">
                    <a:solidFill>
                      <a:schemeClr val="accent1">
                        <a:lumMod val="20000"/>
                        <a:lumOff val="80000"/>
                      </a:schemeClr>
                    </a:solidFill>
                  </a:tcPr>
                </a:tc>
                <a:tc>
                  <a:txBody>
                    <a:bodyPr/>
                    <a:lstStyle/>
                    <a:p>
                      <a:pPr algn="ctr" fontAlgn="b">
                        <a:buNone/>
                      </a:pPr>
                      <a:r>
                        <a:rPr lang="ru-RU" sz="1400" b="1" u="none" strike="noStrike">
                          <a:effectLst/>
                          <a:latin typeface="+mn-lt"/>
                        </a:rPr>
                        <a:t>2028</a:t>
                      </a:r>
                      <a:endParaRPr lang="ru-RU" sz="1400" b="1" i="0" u="none" strike="noStrike">
                        <a:solidFill>
                          <a:srgbClr val="000000"/>
                        </a:solidFill>
                        <a:effectLst/>
                        <a:latin typeface="+mn-lt"/>
                      </a:endParaRPr>
                    </a:p>
                  </a:txBody>
                  <a:tcPr marL="0" marR="0" marT="0" marB="0" anchor="b">
                    <a:solidFill>
                      <a:schemeClr val="accent1">
                        <a:lumMod val="20000"/>
                        <a:lumOff val="80000"/>
                      </a:schemeClr>
                    </a:solidFill>
                  </a:tcPr>
                </a:tc>
                <a:tc>
                  <a:txBody>
                    <a:bodyPr/>
                    <a:lstStyle/>
                    <a:p>
                      <a:pPr algn="ctr" fontAlgn="b">
                        <a:buNone/>
                      </a:pPr>
                      <a:r>
                        <a:rPr lang="ru-RU" sz="1400" b="1" u="none" strike="noStrike" dirty="0">
                          <a:effectLst/>
                          <a:latin typeface="+mn-lt"/>
                        </a:rPr>
                        <a:t>2029</a:t>
                      </a:r>
                      <a:endParaRPr lang="ru-RU" sz="1400" b="1" i="0" u="none" strike="noStrike" dirty="0">
                        <a:solidFill>
                          <a:srgbClr val="000000"/>
                        </a:solidFill>
                        <a:effectLst/>
                        <a:latin typeface="+mn-lt"/>
                      </a:endParaRPr>
                    </a:p>
                  </a:txBody>
                  <a:tcPr marL="0" marR="0" marT="0" marB="0" anchor="b">
                    <a:solidFill>
                      <a:schemeClr val="accent1">
                        <a:lumMod val="20000"/>
                        <a:lumOff val="80000"/>
                      </a:schemeClr>
                    </a:solidFill>
                  </a:tcPr>
                </a:tc>
                <a:extLst>
                  <a:ext uri="{0D108BD9-81ED-4DB2-BD59-A6C34878D82A}">
                    <a16:rowId xmlns:a16="http://schemas.microsoft.com/office/drawing/2014/main" val="3435084859"/>
                  </a:ext>
                </a:extLst>
              </a:tr>
              <a:tr h="232713">
                <a:tc>
                  <a:txBody>
                    <a:bodyPr/>
                    <a:lstStyle/>
                    <a:p>
                      <a:pPr algn="l" fontAlgn="b">
                        <a:buNone/>
                      </a:pPr>
                      <a:r>
                        <a:rPr lang="ru-RU" sz="1400" u="none" strike="noStrike" dirty="0">
                          <a:effectLst/>
                          <a:latin typeface="+mn-lt"/>
                        </a:rPr>
                        <a:t>Охват</a:t>
                      </a:r>
                      <a:endParaRPr lang="ru-RU" sz="1400" b="1" i="0" u="none" strike="noStrike" dirty="0">
                        <a:solidFill>
                          <a:srgbClr val="000000"/>
                        </a:solidFill>
                        <a:effectLst/>
                        <a:latin typeface="+mn-lt"/>
                      </a:endParaRPr>
                    </a:p>
                  </a:txBody>
                  <a:tcPr marL="0" marR="0" marT="0" marB="0" anchor="b"/>
                </a:tc>
                <a:tc>
                  <a:txBody>
                    <a:bodyPr/>
                    <a:lstStyle/>
                    <a:p>
                      <a:pPr algn="l" fontAlgn="b">
                        <a:buNone/>
                      </a:pPr>
                      <a:r>
                        <a:rPr lang="ru-RU" sz="1400" u="none" strike="noStrike">
                          <a:effectLst/>
                          <a:latin typeface="+mn-lt"/>
                        </a:rPr>
                        <a:t> </a:t>
                      </a:r>
                      <a:endParaRPr lang="ru-RU" sz="1400" b="0" i="0" u="none" strike="noStrike">
                        <a:solidFill>
                          <a:srgbClr val="000000"/>
                        </a:solidFill>
                        <a:effectLst/>
                        <a:latin typeface="+mn-lt"/>
                      </a:endParaRPr>
                    </a:p>
                  </a:txBody>
                  <a:tcPr marL="0" marR="0" marT="0" marB="0" anchor="b"/>
                </a:tc>
                <a:tc>
                  <a:txBody>
                    <a:bodyPr/>
                    <a:lstStyle/>
                    <a:p>
                      <a:pPr algn="l" fontAlgn="b">
                        <a:buNone/>
                      </a:pPr>
                      <a:r>
                        <a:rPr lang="ru-RU" sz="1400" u="none" strike="noStrike">
                          <a:effectLst/>
                          <a:latin typeface="+mn-lt"/>
                        </a:rPr>
                        <a:t> </a:t>
                      </a:r>
                      <a:endParaRPr lang="ru-RU" sz="1400" b="0" i="0" u="none" strike="noStrike">
                        <a:solidFill>
                          <a:srgbClr val="000000"/>
                        </a:solidFill>
                        <a:effectLst/>
                        <a:latin typeface="+mn-lt"/>
                      </a:endParaRPr>
                    </a:p>
                  </a:txBody>
                  <a:tcPr marL="0" marR="0" marT="0" marB="0" anchor="b">
                    <a:solidFill>
                      <a:schemeClr val="accent2">
                        <a:lumMod val="20000"/>
                        <a:lumOff val="80000"/>
                      </a:schemeClr>
                    </a:solidFill>
                  </a:tcPr>
                </a:tc>
                <a:tc>
                  <a:txBody>
                    <a:bodyPr/>
                    <a:lstStyle/>
                    <a:p>
                      <a:pPr algn="l" fontAlgn="b">
                        <a:buNone/>
                      </a:pPr>
                      <a:r>
                        <a:rPr lang="ru-RU" sz="1400" u="none" strike="noStrike">
                          <a:effectLst/>
                          <a:latin typeface="+mn-lt"/>
                        </a:rPr>
                        <a:t> </a:t>
                      </a:r>
                      <a:endParaRPr lang="ru-RU" sz="1400" b="0" i="0" u="none" strike="noStrike">
                        <a:solidFill>
                          <a:srgbClr val="000000"/>
                        </a:solidFill>
                        <a:effectLst/>
                        <a:latin typeface="+mn-lt"/>
                      </a:endParaRPr>
                    </a:p>
                  </a:txBody>
                  <a:tcPr marL="0" marR="0" marT="0" marB="0" anchor="b">
                    <a:solidFill>
                      <a:schemeClr val="accent2">
                        <a:lumMod val="20000"/>
                        <a:lumOff val="80000"/>
                      </a:schemeClr>
                    </a:solidFill>
                  </a:tcPr>
                </a:tc>
                <a:tc>
                  <a:txBody>
                    <a:bodyPr/>
                    <a:lstStyle/>
                    <a:p>
                      <a:pPr algn="ctr" fontAlgn="b">
                        <a:buNone/>
                      </a:pPr>
                      <a:r>
                        <a:rPr lang="ru-RU" sz="1400" u="none" strike="noStrike" dirty="0">
                          <a:effectLst/>
                          <a:latin typeface="+mn-lt"/>
                        </a:rPr>
                        <a:t> </a:t>
                      </a:r>
                      <a:endParaRPr lang="ru-RU" sz="1400" b="0" i="0" u="none" strike="noStrike" dirty="0">
                        <a:solidFill>
                          <a:srgbClr val="000000"/>
                        </a:solidFill>
                        <a:effectLst/>
                        <a:latin typeface="+mn-lt"/>
                      </a:endParaRPr>
                    </a:p>
                  </a:txBody>
                  <a:tcPr marL="0" marR="0" marT="0" marB="0" anchor="b">
                    <a:solidFill>
                      <a:schemeClr val="accent2">
                        <a:lumMod val="20000"/>
                        <a:lumOff val="80000"/>
                      </a:schemeClr>
                    </a:solidFill>
                  </a:tcPr>
                </a:tc>
                <a:tc>
                  <a:txBody>
                    <a:bodyPr/>
                    <a:lstStyle/>
                    <a:p>
                      <a:pPr algn="l" fontAlgn="t">
                        <a:buNone/>
                      </a:pPr>
                      <a:r>
                        <a:rPr lang="ru-RU" sz="1400" u="none" strike="noStrike">
                          <a:effectLst/>
                          <a:latin typeface="+mn-lt"/>
                        </a:rPr>
                        <a:t> </a:t>
                      </a:r>
                      <a:endParaRPr lang="ru-RU" sz="1400" b="0" i="0" u="none" strike="noStrike">
                        <a:solidFill>
                          <a:srgbClr val="000000"/>
                        </a:solidFill>
                        <a:effectLst/>
                        <a:latin typeface="+mn-lt"/>
                      </a:endParaRPr>
                    </a:p>
                  </a:txBody>
                  <a:tcPr marL="0" marR="0" marT="0" marB="0">
                    <a:solidFill>
                      <a:schemeClr val="accent2">
                        <a:lumMod val="20000"/>
                        <a:lumOff val="80000"/>
                      </a:schemeClr>
                    </a:solidFill>
                  </a:tcPr>
                </a:tc>
                <a:tc>
                  <a:txBody>
                    <a:bodyPr/>
                    <a:lstStyle/>
                    <a:p>
                      <a:pPr algn="ctr" fontAlgn="t">
                        <a:buNone/>
                      </a:pPr>
                      <a:r>
                        <a:rPr lang="ru-RU" sz="1400" u="none" strike="noStrike" dirty="0">
                          <a:effectLst/>
                          <a:latin typeface="+mn-lt"/>
                        </a:rPr>
                        <a:t> </a:t>
                      </a:r>
                      <a:endParaRPr lang="ru-RU" sz="1400" b="0" i="0" u="none" strike="noStrike" dirty="0">
                        <a:solidFill>
                          <a:srgbClr val="000000"/>
                        </a:solidFill>
                        <a:effectLst/>
                        <a:latin typeface="+mn-lt"/>
                      </a:endParaRPr>
                    </a:p>
                  </a:txBody>
                  <a:tcPr marL="0" marR="0" marT="0" marB="0">
                    <a:solidFill>
                      <a:srgbClr val="92D050"/>
                    </a:solidFill>
                  </a:tcPr>
                </a:tc>
                <a:tc>
                  <a:txBody>
                    <a:bodyPr/>
                    <a:lstStyle/>
                    <a:p>
                      <a:pPr algn="l" fontAlgn="b">
                        <a:buNone/>
                      </a:pPr>
                      <a:r>
                        <a:rPr lang="ru-RU" sz="1400" u="none" strike="noStrike">
                          <a:effectLst/>
                          <a:latin typeface="+mn-lt"/>
                        </a:rPr>
                        <a:t> </a:t>
                      </a:r>
                      <a:endParaRPr lang="ru-RU" sz="1400" b="0" i="0" u="none" strike="noStrike">
                        <a:solidFill>
                          <a:srgbClr val="000000"/>
                        </a:solidFill>
                        <a:effectLst/>
                        <a:latin typeface="+mn-lt"/>
                      </a:endParaRPr>
                    </a:p>
                  </a:txBody>
                  <a:tcPr marL="0" marR="0" marT="0" marB="0" anchor="b">
                    <a:solidFill>
                      <a:schemeClr val="accent1">
                        <a:lumMod val="20000"/>
                        <a:lumOff val="80000"/>
                      </a:schemeClr>
                    </a:solidFill>
                  </a:tcPr>
                </a:tc>
                <a:tc>
                  <a:txBody>
                    <a:bodyPr/>
                    <a:lstStyle/>
                    <a:p>
                      <a:pPr algn="l" fontAlgn="b">
                        <a:buNone/>
                      </a:pPr>
                      <a:r>
                        <a:rPr lang="ru-RU" sz="1400" u="none" strike="noStrike">
                          <a:effectLst/>
                          <a:latin typeface="+mn-lt"/>
                        </a:rPr>
                        <a:t> </a:t>
                      </a:r>
                      <a:endParaRPr lang="ru-RU" sz="1400" b="0" i="0" u="none" strike="noStrike">
                        <a:solidFill>
                          <a:srgbClr val="000000"/>
                        </a:solidFill>
                        <a:effectLst/>
                        <a:latin typeface="+mn-lt"/>
                      </a:endParaRPr>
                    </a:p>
                  </a:txBody>
                  <a:tcPr marL="0" marR="0" marT="0" marB="0" anchor="b">
                    <a:solidFill>
                      <a:schemeClr val="accent1">
                        <a:lumMod val="20000"/>
                        <a:lumOff val="80000"/>
                      </a:schemeClr>
                    </a:solidFill>
                  </a:tcPr>
                </a:tc>
                <a:tc>
                  <a:txBody>
                    <a:bodyPr/>
                    <a:lstStyle/>
                    <a:p>
                      <a:pPr algn="l" fontAlgn="b">
                        <a:buNone/>
                      </a:pPr>
                      <a:r>
                        <a:rPr lang="ru-RU" sz="1400" u="none" strike="noStrike">
                          <a:effectLst/>
                          <a:latin typeface="+mn-lt"/>
                        </a:rPr>
                        <a:t> </a:t>
                      </a:r>
                      <a:endParaRPr lang="ru-RU" sz="1400" b="0" i="0" u="none" strike="noStrike">
                        <a:solidFill>
                          <a:srgbClr val="000000"/>
                        </a:solidFill>
                        <a:effectLst/>
                        <a:latin typeface="+mn-lt"/>
                      </a:endParaRPr>
                    </a:p>
                  </a:txBody>
                  <a:tcPr marL="0" marR="0" marT="0" marB="0" anchor="b">
                    <a:solidFill>
                      <a:schemeClr val="accent1">
                        <a:lumMod val="20000"/>
                        <a:lumOff val="80000"/>
                      </a:schemeClr>
                    </a:solidFill>
                  </a:tcPr>
                </a:tc>
                <a:extLst>
                  <a:ext uri="{0D108BD9-81ED-4DB2-BD59-A6C34878D82A}">
                    <a16:rowId xmlns:a16="http://schemas.microsoft.com/office/drawing/2014/main" val="3264560836"/>
                  </a:ext>
                </a:extLst>
              </a:tr>
              <a:tr h="690380">
                <a:tc>
                  <a:txBody>
                    <a:bodyPr/>
                    <a:lstStyle/>
                    <a:p>
                      <a:pPr algn="l" fontAlgn="t">
                        <a:buNone/>
                      </a:pPr>
                      <a:r>
                        <a:rPr lang="ru-RU" sz="1400" u="none" strike="noStrike" dirty="0">
                          <a:effectLst/>
                          <a:latin typeface="+mn-lt"/>
                        </a:rPr>
                        <a:t>TBDT-1</a:t>
                      </a:r>
                      <a:endParaRPr lang="ru-RU" sz="1400" b="1" i="0" u="none" strike="noStrike" dirty="0">
                        <a:solidFill>
                          <a:srgbClr val="000000"/>
                        </a:solidFill>
                        <a:effectLst/>
                        <a:latin typeface="+mn-lt"/>
                      </a:endParaRPr>
                    </a:p>
                  </a:txBody>
                  <a:tcPr marL="0" marR="0" marT="0" marB="0"/>
                </a:tc>
                <a:tc>
                  <a:txBody>
                    <a:bodyPr/>
                    <a:lstStyle/>
                    <a:p>
                      <a:pPr algn="l" fontAlgn="b">
                        <a:buNone/>
                      </a:pPr>
                      <a:r>
                        <a:rPr lang="ru-RU" sz="1400" u="none" strike="noStrike" dirty="0">
                          <a:effectLst/>
                          <a:latin typeface="+mn-lt"/>
                        </a:rPr>
                        <a:t>Сообщения о случаях туберкулеза: количество сообщений о лицах, у которых был диагностирован новый случай туберкулеза (все формы)</a:t>
                      </a:r>
                      <a:endParaRPr lang="ru-RU" sz="1400" b="0" i="0" u="none" strike="noStrike" dirty="0">
                        <a:solidFill>
                          <a:srgbClr val="000000"/>
                        </a:solidFill>
                        <a:effectLst/>
                        <a:latin typeface="+mn-lt"/>
                      </a:endParaRPr>
                    </a:p>
                  </a:txBody>
                  <a:tcPr marL="0" marR="0" marT="0" marB="0" anchor="b"/>
                </a:tc>
                <a:tc>
                  <a:txBody>
                    <a:bodyPr/>
                    <a:lstStyle/>
                    <a:p>
                      <a:pPr algn="justLow" fontAlgn="t">
                        <a:buNone/>
                      </a:pPr>
                      <a:r>
                        <a:rPr lang="ru-RU" sz="1400" u="none" strike="noStrike" dirty="0">
                          <a:effectLst/>
                          <a:latin typeface="+mn-lt"/>
                        </a:rPr>
                        <a:t> </a:t>
                      </a:r>
                      <a:endParaRPr lang="ru-RU" sz="1400" b="0" i="0" u="none" strike="noStrike" dirty="0">
                        <a:solidFill>
                          <a:srgbClr val="000000"/>
                        </a:solidFill>
                        <a:effectLst/>
                        <a:latin typeface="+mn-lt"/>
                      </a:endParaRPr>
                    </a:p>
                  </a:txBody>
                  <a:tcPr marL="0" marR="0" marT="0" marB="0">
                    <a:solidFill>
                      <a:schemeClr val="accent2">
                        <a:lumMod val="20000"/>
                        <a:lumOff val="80000"/>
                      </a:schemeClr>
                    </a:solidFill>
                  </a:tcPr>
                </a:tc>
                <a:tc>
                  <a:txBody>
                    <a:bodyPr/>
                    <a:lstStyle/>
                    <a:p>
                      <a:pPr algn="justLow" fontAlgn="t">
                        <a:buNone/>
                      </a:pPr>
                      <a:r>
                        <a:rPr lang="ru-RU" sz="1400" u="none" strike="noStrike" dirty="0">
                          <a:effectLst/>
                          <a:latin typeface="+mn-lt"/>
                        </a:rPr>
                        <a:t>3 989</a:t>
                      </a:r>
                      <a:endParaRPr lang="ru-RU" sz="1400" b="0" i="0" u="none" strike="noStrike" dirty="0">
                        <a:solidFill>
                          <a:srgbClr val="000000"/>
                        </a:solidFill>
                        <a:effectLst/>
                        <a:latin typeface="+mn-lt"/>
                      </a:endParaRPr>
                    </a:p>
                  </a:txBody>
                  <a:tcPr marL="0" marR="0" marT="0" marB="0">
                    <a:solidFill>
                      <a:schemeClr val="accent2">
                        <a:lumMod val="20000"/>
                        <a:lumOff val="80000"/>
                      </a:schemeClr>
                    </a:solidFill>
                  </a:tcPr>
                </a:tc>
                <a:tc>
                  <a:txBody>
                    <a:bodyPr/>
                    <a:lstStyle/>
                    <a:p>
                      <a:pPr algn="justLow" fontAlgn="t">
                        <a:buNone/>
                      </a:pPr>
                      <a:r>
                        <a:rPr lang="ru-RU" sz="1400" u="none" strike="noStrike" dirty="0">
                          <a:effectLst/>
                          <a:latin typeface="+mn-lt"/>
                        </a:rPr>
                        <a:t>2024</a:t>
                      </a:r>
                      <a:endParaRPr lang="ru-RU" sz="1400" b="0" i="0" u="none" strike="noStrike" dirty="0">
                        <a:solidFill>
                          <a:srgbClr val="000000"/>
                        </a:solidFill>
                        <a:effectLst/>
                        <a:latin typeface="+mn-lt"/>
                      </a:endParaRPr>
                    </a:p>
                  </a:txBody>
                  <a:tcPr marL="0" marR="0" marT="0" marB="0">
                    <a:solidFill>
                      <a:schemeClr val="accent2">
                        <a:lumMod val="20000"/>
                        <a:lumOff val="80000"/>
                      </a:schemeClr>
                    </a:solidFill>
                  </a:tcPr>
                </a:tc>
                <a:tc>
                  <a:txBody>
                    <a:bodyPr/>
                    <a:lstStyle/>
                    <a:p>
                      <a:pPr algn="l" fontAlgn="t">
                        <a:buNone/>
                      </a:pPr>
                      <a:r>
                        <a:rPr lang="ru-RU" sz="1400" u="none" strike="noStrike">
                          <a:effectLst/>
                          <a:latin typeface="+mn-lt"/>
                        </a:rPr>
                        <a:t>Global TB report</a:t>
                      </a:r>
                      <a:endParaRPr lang="ru-RU" sz="1400" b="0" i="0" u="none" strike="noStrike">
                        <a:solidFill>
                          <a:srgbClr val="000000"/>
                        </a:solidFill>
                        <a:effectLst/>
                        <a:latin typeface="+mn-lt"/>
                      </a:endParaRPr>
                    </a:p>
                  </a:txBody>
                  <a:tcPr marL="0" marR="0" marT="0" marB="0">
                    <a:solidFill>
                      <a:schemeClr val="accent2">
                        <a:lumMod val="20000"/>
                        <a:lumOff val="80000"/>
                      </a:schemeClr>
                    </a:solidFill>
                  </a:tcPr>
                </a:tc>
                <a:tc>
                  <a:txBody>
                    <a:bodyPr/>
                    <a:lstStyle/>
                    <a:p>
                      <a:pPr algn="ctr" fontAlgn="t">
                        <a:buNone/>
                      </a:pPr>
                      <a:r>
                        <a:rPr lang="ru-RU" sz="1400" u="none" strike="noStrike" dirty="0">
                          <a:effectLst/>
                          <a:latin typeface="+mn-lt"/>
                        </a:rPr>
                        <a:t> </a:t>
                      </a:r>
                      <a:r>
                        <a:rPr lang="en-US" sz="1400" u="none" strike="noStrike" dirty="0">
                          <a:effectLst/>
                          <a:latin typeface="+mn-lt"/>
                        </a:rPr>
                        <a:t>3946</a:t>
                      </a:r>
                      <a:endParaRPr lang="ru-RU" sz="1400" b="0" i="0" u="none" strike="noStrike" dirty="0">
                        <a:solidFill>
                          <a:srgbClr val="000000"/>
                        </a:solidFill>
                        <a:effectLst/>
                        <a:latin typeface="+mn-lt"/>
                      </a:endParaRPr>
                    </a:p>
                  </a:txBody>
                  <a:tcPr marL="0" marR="0" marT="0" marB="0">
                    <a:solidFill>
                      <a:srgbClr val="92D050"/>
                    </a:solidFill>
                  </a:tcPr>
                </a:tc>
                <a:tc>
                  <a:txBody>
                    <a:bodyPr/>
                    <a:lstStyle/>
                    <a:p>
                      <a:pPr algn="r" fontAlgn="t">
                        <a:buNone/>
                      </a:pPr>
                      <a:r>
                        <a:rPr lang="en-US" sz="1400" b="0" i="0" u="none" strike="noStrike" dirty="0">
                          <a:solidFill>
                            <a:schemeClr val="tx1"/>
                          </a:solidFill>
                          <a:effectLst/>
                          <a:latin typeface="+mn-lt"/>
                        </a:rPr>
                        <a:t>4500</a:t>
                      </a:r>
                      <a:endParaRPr lang="ru-RU" sz="1400" b="0" i="0" u="none" strike="noStrike" dirty="0">
                        <a:solidFill>
                          <a:schemeClr val="tx1"/>
                        </a:solidFill>
                        <a:effectLst/>
                        <a:latin typeface="+mn-lt"/>
                      </a:endParaRPr>
                    </a:p>
                  </a:txBody>
                  <a:tcPr marL="0" marR="0" marT="0" marB="0">
                    <a:solidFill>
                      <a:schemeClr val="accent1">
                        <a:lumMod val="20000"/>
                        <a:lumOff val="80000"/>
                      </a:schemeClr>
                    </a:solidFill>
                  </a:tcPr>
                </a:tc>
                <a:tc>
                  <a:txBody>
                    <a:bodyPr/>
                    <a:lstStyle/>
                    <a:p>
                      <a:pPr algn="r" fontAlgn="t">
                        <a:buNone/>
                      </a:pPr>
                      <a:r>
                        <a:rPr lang="en-US" sz="1400" u="none" strike="noStrike" dirty="0">
                          <a:solidFill>
                            <a:schemeClr val="tx1"/>
                          </a:solidFill>
                          <a:effectLst/>
                          <a:latin typeface="+mn-lt"/>
                        </a:rPr>
                        <a:t>5000</a:t>
                      </a:r>
                      <a:r>
                        <a:rPr lang="ru-RU" sz="1400" u="none" strike="noStrike" dirty="0">
                          <a:solidFill>
                            <a:schemeClr val="tx1"/>
                          </a:solidFill>
                          <a:effectLst/>
                          <a:latin typeface="+mn-lt"/>
                        </a:rPr>
                        <a:t> </a:t>
                      </a:r>
                      <a:endParaRPr lang="ru-RU" sz="1400" b="0" i="0" u="none" strike="noStrike" dirty="0">
                        <a:solidFill>
                          <a:schemeClr val="tx1"/>
                        </a:solidFill>
                        <a:effectLst/>
                        <a:latin typeface="+mn-lt"/>
                      </a:endParaRPr>
                    </a:p>
                  </a:txBody>
                  <a:tcPr marL="0" marR="0" marT="0" marB="0">
                    <a:solidFill>
                      <a:schemeClr val="accent1">
                        <a:lumMod val="20000"/>
                        <a:lumOff val="80000"/>
                      </a:schemeClr>
                    </a:solidFill>
                  </a:tcPr>
                </a:tc>
                <a:tc>
                  <a:txBody>
                    <a:bodyPr/>
                    <a:lstStyle/>
                    <a:p>
                      <a:pPr algn="r" fontAlgn="t">
                        <a:buNone/>
                      </a:pPr>
                      <a:r>
                        <a:rPr lang="en-US" sz="1400" u="none" strike="noStrike" dirty="0">
                          <a:effectLst/>
                          <a:latin typeface="+mn-lt"/>
                        </a:rPr>
                        <a:t>5200</a:t>
                      </a:r>
                      <a:r>
                        <a:rPr lang="ru-RU" sz="1400" u="none" strike="noStrike" dirty="0">
                          <a:effectLst/>
                          <a:latin typeface="+mn-lt"/>
                        </a:rPr>
                        <a:t> </a:t>
                      </a:r>
                      <a:endParaRPr lang="ru-RU" sz="1400" b="0" i="0" u="none" strike="noStrike" dirty="0">
                        <a:solidFill>
                          <a:srgbClr val="FF0000"/>
                        </a:solidFill>
                        <a:effectLst/>
                        <a:latin typeface="+mn-lt"/>
                      </a:endParaRPr>
                    </a:p>
                  </a:txBody>
                  <a:tcPr marL="0" marR="0" marT="0" marB="0">
                    <a:solidFill>
                      <a:schemeClr val="accent1">
                        <a:lumMod val="20000"/>
                        <a:lumOff val="80000"/>
                      </a:schemeClr>
                    </a:solidFill>
                  </a:tcPr>
                </a:tc>
                <a:extLst>
                  <a:ext uri="{0D108BD9-81ED-4DB2-BD59-A6C34878D82A}">
                    <a16:rowId xmlns:a16="http://schemas.microsoft.com/office/drawing/2014/main" val="2085355209"/>
                  </a:ext>
                </a:extLst>
              </a:tr>
              <a:tr h="638153">
                <a:tc rowSpan="2">
                  <a:txBody>
                    <a:bodyPr/>
                    <a:lstStyle/>
                    <a:p>
                      <a:pPr algn="l" fontAlgn="t">
                        <a:buNone/>
                      </a:pPr>
                      <a:r>
                        <a:rPr lang="ru-RU" sz="1400" u="none" strike="noStrike" dirty="0">
                          <a:solidFill>
                            <a:srgbClr val="FF0000"/>
                          </a:solidFill>
                          <a:effectLst/>
                          <a:latin typeface="+mn-lt"/>
                        </a:rPr>
                        <a:t>TBDT-4</a:t>
                      </a:r>
                      <a:endParaRPr lang="ru-RU" sz="1400" b="1" i="0" u="none" strike="noStrike" dirty="0">
                        <a:solidFill>
                          <a:srgbClr val="FF0000"/>
                        </a:solidFill>
                        <a:effectLst/>
                        <a:latin typeface="+mn-lt"/>
                      </a:endParaRPr>
                    </a:p>
                  </a:txBody>
                  <a:tcPr marL="0" marR="0" marT="0" marB="0"/>
                </a:tc>
                <a:tc rowSpan="2">
                  <a:txBody>
                    <a:bodyPr/>
                    <a:lstStyle/>
                    <a:p>
                      <a:pPr algn="l" fontAlgn="t">
                        <a:buNone/>
                      </a:pPr>
                      <a:r>
                        <a:rPr lang="ru-RU" sz="1400" u="none" strike="noStrike" dirty="0">
                          <a:solidFill>
                            <a:srgbClr val="FF0000"/>
                          </a:solidFill>
                          <a:effectLst/>
                          <a:latin typeface="+mn-lt"/>
                        </a:rPr>
                        <a:t>Доля лиц, у которых был диагностирован новый случай туберкулеза и которые первоначально прошли тестирование с помощью экспресс-теста, рекомендованного ВОЗ (WRD)</a:t>
                      </a:r>
                      <a:endParaRPr lang="ru-RU" sz="1400" b="0" i="0" u="none" strike="noStrike" dirty="0">
                        <a:solidFill>
                          <a:srgbClr val="FF0000"/>
                        </a:solidFill>
                        <a:effectLst/>
                        <a:latin typeface="+mn-lt"/>
                      </a:endParaRPr>
                    </a:p>
                  </a:txBody>
                  <a:tcPr marL="0" marR="0" marT="0" marB="0"/>
                </a:tc>
                <a:tc>
                  <a:txBody>
                    <a:bodyPr/>
                    <a:lstStyle/>
                    <a:p>
                      <a:pPr algn="justLow" fontAlgn="t">
                        <a:buNone/>
                      </a:pPr>
                      <a:r>
                        <a:rPr lang="ru-RU" sz="1400" u="none" strike="noStrike" dirty="0">
                          <a:solidFill>
                            <a:srgbClr val="FF0000"/>
                          </a:solidFill>
                          <a:effectLst/>
                          <a:latin typeface="+mn-lt"/>
                        </a:rPr>
                        <a:t>3 836</a:t>
                      </a:r>
                      <a:endParaRPr lang="ru-RU" sz="1400" b="0" i="0" u="none" strike="noStrike" dirty="0">
                        <a:solidFill>
                          <a:srgbClr val="FF0000"/>
                        </a:solidFill>
                        <a:effectLst/>
                        <a:latin typeface="+mn-lt"/>
                      </a:endParaRPr>
                    </a:p>
                  </a:txBody>
                  <a:tcPr marL="0" marR="0" marT="0" marB="0">
                    <a:solidFill>
                      <a:schemeClr val="accent2">
                        <a:lumMod val="20000"/>
                        <a:lumOff val="80000"/>
                      </a:schemeClr>
                    </a:solidFill>
                  </a:tcPr>
                </a:tc>
                <a:tc>
                  <a:txBody>
                    <a:bodyPr/>
                    <a:lstStyle/>
                    <a:p>
                      <a:pPr algn="justLow" fontAlgn="b">
                        <a:buNone/>
                      </a:pPr>
                      <a:r>
                        <a:rPr lang="ru-RU" sz="1400" u="none" strike="noStrike">
                          <a:solidFill>
                            <a:srgbClr val="FF0000"/>
                          </a:solidFill>
                          <a:effectLst/>
                          <a:latin typeface="+mn-lt"/>
                        </a:rPr>
                        <a:t>96,2%</a:t>
                      </a:r>
                      <a:endParaRPr lang="ru-RU" sz="1400" b="0" i="0" u="none" strike="noStrike">
                        <a:solidFill>
                          <a:srgbClr val="FF0000"/>
                        </a:solidFill>
                        <a:effectLst/>
                        <a:latin typeface="+mn-lt"/>
                      </a:endParaRPr>
                    </a:p>
                  </a:txBody>
                  <a:tcPr marL="0" marR="0" marT="0" marB="0" anchor="b">
                    <a:solidFill>
                      <a:schemeClr val="accent2">
                        <a:lumMod val="20000"/>
                        <a:lumOff val="80000"/>
                      </a:schemeClr>
                    </a:solidFill>
                  </a:tcPr>
                </a:tc>
                <a:tc>
                  <a:txBody>
                    <a:bodyPr/>
                    <a:lstStyle/>
                    <a:p>
                      <a:pPr algn="justLow" fontAlgn="t">
                        <a:buNone/>
                      </a:pPr>
                      <a:r>
                        <a:rPr lang="ru-RU" sz="1400" u="none" strike="noStrike" dirty="0">
                          <a:solidFill>
                            <a:srgbClr val="FF0000"/>
                          </a:solidFill>
                          <a:effectLst/>
                          <a:latin typeface="+mn-lt"/>
                        </a:rPr>
                        <a:t>2024</a:t>
                      </a:r>
                      <a:endParaRPr lang="ru-RU" sz="1400" b="0" i="0" u="none" strike="noStrike" dirty="0">
                        <a:solidFill>
                          <a:srgbClr val="FF0000"/>
                        </a:solidFill>
                        <a:effectLst/>
                        <a:latin typeface="+mn-lt"/>
                      </a:endParaRPr>
                    </a:p>
                  </a:txBody>
                  <a:tcPr marL="0" marR="0" marT="0" marB="0">
                    <a:solidFill>
                      <a:schemeClr val="accent2">
                        <a:lumMod val="20000"/>
                        <a:lumOff val="80000"/>
                      </a:schemeClr>
                    </a:solidFill>
                  </a:tcPr>
                </a:tc>
                <a:tc>
                  <a:txBody>
                    <a:bodyPr/>
                    <a:lstStyle/>
                    <a:p>
                      <a:pPr algn="l" fontAlgn="t">
                        <a:buNone/>
                      </a:pPr>
                      <a:r>
                        <a:rPr lang="ru-RU" sz="1400" u="none" strike="noStrike">
                          <a:solidFill>
                            <a:srgbClr val="FF0000"/>
                          </a:solidFill>
                          <a:effectLst/>
                          <a:latin typeface="+mn-lt"/>
                        </a:rPr>
                        <a:t>Global TB report</a:t>
                      </a:r>
                      <a:endParaRPr lang="ru-RU" sz="1400" b="0" i="0" u="none" strike="noStrike">
                        <a:solidFill>
                          <a:srgbClr val="FF0000"/>
                        </a:solidFill>
                        <a:effectLst/>
                        <a:latin typeface="+mn-lt"/>
                      </a:endParaRPr>
                    </a:p>
                  </a:txBody>
                  <a:tcPr marL="0" marR="0" marT="0" marB="0">
                    <a:solidFill>
                      <a:schemeClr val="accent2">
                        <a:lumMod val="20000"/>
                        <a:lumOff val="80000"/>
                      </a:schemeClr>
                    </a:solidFill>
                  </a:tcPr>
                </a:tc>
                <a:tc>
                  <a:txBody>
                    <a:bodyPr/>
                    <a:lstStyle/>
                    <a:p>
                      <a:pPr algn="ctr" fontAlgn="t">
                        <a:buNone/>
                      </a:pPr>
                      <a:r>
                        <a:rPr lang="en-US" sz="1400" u="none" strike="noStrike" dirty="0">
                          <a:solidFill>
                            <a:srgbClr val="FF0000"/>
                          </a:solidFill>
                          <a:effectLst/>
                          <a:latin typeface="+mn-lt"/>
                        </a:rPr>
                        <a:t>96,5%</a:t>
                      </a:r>
                    </a:p>
                    <a:p>
                      <a:pPr algn="ctr" fontAlgn="t">
                        <a:buNone/>
                      </a:pPr>
                      <a:r>
                        <a:rPr lang="ru-RU" sz="1400" u="none" strike="noStrike" dirty="0">
                          <a:solidFill>
                            <a:srgbClr val="FF0000"/>
                          </a:solidFill>
                          <a:effectLst/>
                          <a:latin typeface="+mn-lt"/>
                        </a:rPr>
                        <a:t> </a:t>
                      </a:r>
                      <a:endParaRPr lang="ru-RU" sz="1400" b="0" i="0" u="none" strike="noStrike" dirty="0">
                        <a:solidFill>
                          <a:srgbClr val="FF0000"/>
                        </a:solidFill>
                        <a:effectLst/>
                        <a:latin typeface="+mn-lt"/>
                      </a:endParaRPr>
                    </a:p>
                  </a:txBody>
                  <a:tcPr marL="0" marR="0" marT="0" marB="0">
                    <a:solidFill>
                      <a:srgbClr val="92D050"/>
                    </a:solidFill>
                  </a:tcPr>
                </a:tc>
                <a:tc>
                  <a:txBody>
                    <a:bodyPr/>
                    <a:lstStyle/>
                    <a:p>
                      <a:pPr algn="r" fontAlgn="t">
                        <a:buNone/>
                      </a:pPr>
                      <a:r>
                        <a:rPr lang="ru-RU" sz="1400" u="none" strike="noStrike">
                          <a:solidFill>
                            <a:srgbClr val="FF0000"/>
                          </a:solidFill>
                          <a:effectLst/>
                          <a:latin typeface="+mn-lt"/>
                        </a:rPr>
                        <a:t>95%</a:t>
                      </a:r>
                      <a:endParaRPr lang="ru-RU" sz="1400" b="0" i="0" u="none" strike="noStrike">
                        <a:solidFill>
                          <a:srgbClr val="FF0000"/>
                        </a:solidFill>
                        <a:effectLst/>
                        <a:latin typeface="+mn-lt"/>
                      </a:endParaRPr>
                    </a:p>
                  </a:txBody>
                  <a:tcPr marL="0" marR="0" marT="0" marB="0">
                    <a:solidFill>
                      <a:schemeClr val="accent1">
                        <a:lumMod val="20000"/>
                        <a:lumOff val="80000"/>
                      </a:schemeClr>
                    </a:solidFill>
                  </a:tcPr>
                </a:tc>
                <a:tc>
                  <a:txBody>
                    <a:bodyPr/>
                    <a:lstStyle/>
                    <a:p>
                      <a:pPr algn="r" fontAlgn="t">
                        <a:buNone/>
                      </a:pPr>
                      <a:r>
                        <a:rPr lang="ru-RU" sz="1400" u="none" strike="noStrike" dirty="0">
                          <a:solidFill>
                            <a:srgbClr val="FF0000"/>
                          </a:solidFill>
                          <a:effectLst/>
                          <a:latin typeface="+mn-lt"/>
                        </a:rPr>
                        <a:t>95%</a:t>
                      </a:r>
                      <a:endParaRPr lang="ru-RU" sz="1400" b="0" i="0" u="none" strike="noStrike" dirty="0">
                        <a:solidFill>
                          <a:srgbClr val="FF0000"/>
                        </a:solidFill>
                        <a:effectLst/>
                        <a:latin typeface="+mn-lt"/>
                      </a:endParaRPr>
                    </a:p>
                  </a:txBody>
                  <a:tcPr marL="0" marR="0" marT="0" marB="0">
                    <a:solidFill>
                      <a:schemeClr val="accent1">
                        <a:lumMod val="20000"/>
                        <a:lumOff val="80000"/>
                      </a:schemeClr>
                    </a:solidFill>
                  </a:tcPr>
                </a:tc>
                <a:tc>
                  <a:txBody>
                    <a:bodyPr/>
                    <a:lstStyle/>
                    <a:p>
                      <a:pPr algn="r" fontAlgn="t">
                        <a:buNone/>
                      </a:pPr>
                      <a:r>
                        <a:rPr lang="ru-RU" sz="1400" u="none" strike="noStrike" dirty="0">
                          <a:solidFill>
                            <a:srgbClr val="FF0000"/>
                          </a:solidFill>
                          <a:effectLst/>
                          <a:latin typeface="+mn-lt"/>
                        </a:rPr>
                        <a:t>95%</a:t>
                      </a:r>
                      <a:endParaRPr lang="ru-RU" sz="1400" b="0" i="0" u="none" strike="noStrike" dirty="0">
                        <a:solidFill>
                          <a:srgbClr val="FF0000"/>
                        </a:solidFill>
                        <a:effectLst/>
                        <a:latin typeface="+mn-lt"/>
                      </a:endParaRPr>
                    </a:p>
                  </a:txBody>
                  <a:tcPr marL="0" marR="0" marT="0" marB="0">
                    <a:solidFill>
                      <a:schemeClr val="accent1">
                        <a:lumMod val="20000"/>
                        <a:lumOff val="80000"/>
                      </a:schemeClr>
                    </a:solidFill>
                  </a:tcPr>
                </a:tc>
                <a:extLst>
                  <a:ext uri="{0D108BD9-81ED-4DB2-BD59-A6C34878D82A}">
                    <a16:rowId xmlns:a16="http://schemas.microsoft.com/office/drawing/2014/main" val="2094545799"/>
                  </a:ext>
                </a:extLst>
              </a:tr>
              <a:tr h="242020">
                <a:tc vMerge="1">
                  <a:txBody>
                    <a:bodyPr/>
                    <a:lstStyle/>
                    <a:p>
                      <a:endParaRPr lang="ru-RU"/>
                    </a:p>
                  </a:txBody>
                  <a:tcPr/>
                </a:tc>
                <a:tc vMerge="1">
                  <a:txBody>
                    <a:bodyPr/>
                    <a:lstStyle/>
                    <a:p>
                      <a:endParaRPr lang="ru-RU"/>
                    </a:p>
                  </a:txBody>
                  <a:tcPr/>
                </a:tc>
                <a:tc>
                  <a:txBody>
                    <a:bodyPr/>
                    <a:lstStyle/>
                    <a:p>
                      <a:pPr algn="justLow" fontAlgn="t">
                        <a:buNone/>
                      </a:pPr>
                      <a:r>
                        <a:rPr lang="ru-RU" sz="1400" u="none" strike="noStrike">
                          <a:solidFill>
                            <a:srgbClr val="FF0000"/>
                          </a:solidFill>
                          <a:effectLst/>
                          <a:latin typeface="+mn-lt"/>
                        </a:rPr>
                        <a:t>3 989</a:t>
                      </a:r>
                      <a:endParaRPr lang="ru-RU" sz="1400" b="0" i="0" u="none" strike="noStrike">
                        <a:solidFill>
                          <a:srgbClr val="FF0000"/>
                        </a:solidFill>
                        <a:effectLst/>
                        <a:latin typeface="+mn-lt"/>
                      </a:endParaRPr>
                    </a:p>
                  </a:txBody>
                  <a:tcPr marL="0" marR="0" marT="0" marB="0">
                    <a:solidFill>
                      <a:schemeClr val="accent2">
                        <a:lumMod val="20000"/>
                        <a:lumOff val="80000"/>
                      </a:schemeClr>
                    </a:solidFill>
                  </a:tcPr>
                </a:tc>
                <a:tc>
                  <a:txBody>
                    <a:bodyPr/>
                    <a:lstStyle/>
                    <a:p>
                      <a:pPr algn="justLow" fontAlgn="t">
                        <a:buNone/>
                      </a:pPr>
                      <a:r>
                        <a:rPr lang="ru-RU" sz="1400" u="none" strike="noStrike" dirty="0">
                          <a:solidFill>
                            <a:srgbClr val="FF0000"/>
                          </a:solidFill>
                          <a:effectLst/>
                          <a:latin typeface="+mn-lt"/>
                        </a:rPr>
                        <a:t> </a:t>
                      </a:r>
                      <a:endParaRPr lang="ru-RU" sz="1400" b="0" i="0" u="none" strike="noStrike" dirty="0">
                        <a:solidFill>
                          <a:srgbClr val="FF0000"/>
                        </a:solidFill>
                        <a:effectLst/>
                        <a:latin typeface="+mn-lt"/>
                      </a:endParaRPr>
                    </a:p>
                  </a:txBody>
                  <a:tcPr marL="0" marR="0" marT="0" marB="0">
                    <a:solidFill>
                      <a:schemeClr val="accent2">
                        <a:lumMod val="20000"/>
                        <a:lumOff val="80000"/>
                      </a:schemeClr>
                    </a:solidFill>
                  </a:tcPr>
                </a:tc>
                <a:tc>
                  <a:txBody>
                    <a:bodyPr/>
                    <a:lstStyle/>
                    <a:p>
                      <a:pPr algn="justLow" fontAlgn="t">
                        <a:buNone/>
                      </a:pPr>
                      <a:r>
                        <a:rPr lang="ru-RU" sz="1400" u="none" strike="noStrike" dirty="0">
                          <a:solidFill>
                            <a:srgbClr val="FF0000"/>
                          </a:solidFill>
                          <a:effectLst/>
                          <a:latin typeface="+mn-lt"/>
                        </a:rPr>
                        <a:t> </a:t>
                      </a:r>
                      <a:endParaRPr lang="ru-RU" sz="1400" b="0" i="0" u="none" strike="noStrike" dirty="0">
                        <a:solidFill>
                          <a:srgbClr val="FF0000"/>
                        </a:solidFill>
                        <a:effectLst/>
                        <a:latin typeface="+mn-lt"/>
                      </a:endParaRPr>
                    </a:p>
                  </a:txBody>
                  <a:tcPr marL="0" marR="0" marT="0" marB="0">
                    <a:solidFill>
                      <a:schemeClr val="accent2">
                        <a:lumMod val="20000"/>
                        <a:lumOff val="80000"/>
                      </a:schemeClr>
                    </a:solidFill>
                  </a:tcPr>
                </a:tc>
                <a:tc>
                  <a:txBody>
                    <a:bodyPr/>
                    <a:lstStyle/>
                    <a:p>
                      <a:pPr algn="l" fontAlgn="t">
                        <a:buNone/>
                      </a:pPr>
                      <a:r>
                        <a:rPr lang="ru-RU" sz="1400" u="none" strike="noStrike" dirty="0">
                          <a:solidFill>
                            <a:srgbClr val="FF0000"/>
                          </a:solidFill>
                          <a:effectLst/>
                          <a:latin typeface="+mn-lt"/>
                        </a:rPr>
                        <a:t> </a:t>
                      </a:r>
                      <a:endParaRPr lang="ru-RU" sz="1400" b="0" i="0" u="none" strike="noStrike" dirty="0">
                        <a:solidFill>
                          <a:srgbClr val="FF0000"/>
                        </a:solidFill>
                        <a:effectLst/>
                        <a:latin typeface="+mn-lt"/>
                      </a:endParaRPr>
                    </a:p>
                  </a:txBody>
                  <a:tcPr marL="0" marR="0" marT="0" marB="0">
                    <a:solidFill>
                      <a:schemeClr val="accent2">
                        <a:lumMod val="20000"/>
                        <a:lumOff val="80000"/>
                      </a:schemeClr>
                    </a:solidFill>
                  </a:tcPr>
                </a:tc>
                <a:tc>
                  <a:txBody>
                    <a:bodyPr/>
                    <a:lstStyle/>
                    <a:p>
                      <a:pPr algn="ctr" fontAlgn="t">
                        <a:buNone/>
                      </a:pPr>
                      <a:r>
                        <a:rPr lang="ru-RU" sz="1400" u="none" strike="noStrike">
                          <a:solidFill>
                            <a:srgbClr val="FF0000"/>
                          </a:solidFill>
                          <a:effectLst/>
                          <a:latin typeface="+mn-lt"/>
                        </a:rPr>
                        <a:t> </a:t>
                      </a:r>
                      <a:endParaRPr lang="ru-RU" sz="1400" b="0" i="0" u="none" strike="noStrike">
                        <a:solidFill>
                          <a:srgbClr val="FF0000"/>
                        </a:solidFill>
                        <a:effectLst/>
                        <a:latin typeface="+mn-lt"/>
                      </a:endParaRPr>
                    </a:p>
                  </a:txBody>
                  <a:tcPr marL="0" marR="0" marT="0" marB="0">
                    <a:solidFill>
                      <a:srgbClr val="92D050"/>
                    </a:solidFill>
                  </a:tcPr>
                </a:tc>
                <a:tc>
                  <a:txBody>
                    <a:bodyPr/>
                    <a:lstStyle/>
                    <a:p>
                      <a:pPr algn="r" fontAlgn="t">
                        <a:buNone/>
                      </a:pPr>
                      <a:r>
                        <a:rPr lang="ru-RU" sz="1400" u="none" strike="noStrike">
                          <a:solidFill>
                            <a:srgbClr val="FF0000"/>
                          </a:solidFill>
                          <a:effectLst/>
                          <a:latin typeface="+mn-lt"/>
                        </a:rPr>
                        <a:t> </a:t>
                      </a:r>
                      <a:endParaRPr lang="ru-RU" sz="1400" b="0" i="0" u="none" strike="noStrike">
                        <a:solidFill>
                          <a:srgbClr val="FF0000"/>
                        </a:solidFill>
                        <a:effectLst/>
                        <a:latin typeface="+mn-lt"/>
                      </a:endParaRPr>
                    </a:p>
                  </a:txBody>
                  <a:tcPr marL="0" marR="0" marT="0" marB="0">
                    <a:solidFill>
                      <a:schemeClr val="accent1">
                        <a:lumMod val="20000"/>
                        <a:lumOff val="80000"/>
                      </a:schemeClr>
                    </a:solidFill>
                  </a:tcPr>
                </a:tc>
                <a:tc>
                  <a:txBody>
                    <a:bodyPr/>
                    <a:lstStyle/>
                    <a:p>
                      <a:pPr algn="r" fontAlgn="t">
                        <a:buNone/>
                      </a:pPr>
                      <a:r>
                        <a:rPr lang="ru-RU" sz="1400" u="none" strike="noStrike">
                          <a:solidFill>
                            <a:srgbClr val="FF0000"/>
                          </a:solidFill>
                          <a:effectLst/>
                          <a:latin typeface="+mn-lt"/>
                        </a:rPr>
                        <a:t> </a:t>
                      </a:r>
                      <a:endParaRPr lang="ru-RU" sz="1400" b="0" i="0" u="none" strike="noStrike">
                        <a:solidFill>
                          <a:srgbClr val="FF0000"/>
                        </a:solidFill>
                        <a:effectLst/>
                        <a:latin typeface="+mn-lt"/>
                      </a:endParaRPr>
                    </a:p>
                  </a:txBody>
                  <a:tcPr marL="0" marR="0" marT="0" marB="0">
                    <a:solidFill>
                      <a:schemeClr val="accent1">
                        <a:lumMod val="20000"/>
                        <a:lumOff val="80000"/>
                      </a:schemeClr>
                    </a:solidFill>
                  </a:tcPr>
                </a:tc>
                <a:tc>
                  <a:txBody>
                    <a:bodyPr/>
                    <a:lstStyle/>
                    <a:p>
                      <a:pPr algn="r" fontAlgn="t">
                        <a:buNone/>
                      </a:pPr>
                      <a:r>
                        <a:rPr lang="ru-RU" sz="1400" u="none" strike="noStrike" dirty="0">
                          <a:solidFill>
                            <a:srgbClr val="FF0000"/>
                          </a:solidFill>
                          <a:effectLst/>
                          <a:latin typeface="+mn-lt"/>
                        </a:rPr>
                        <a:t> </a:t>
                      </a:r>
                      <a:endParaRPr lang="ru-RU" sz="1400" b="0" i="0" u="none" strike="noStrike" dirty="0">
                        <a:solidFill>
                          <a:srgbClr val="FF0000"/>
                        </a:solidFill>
                        <a:effectLst/>
                        <a:latin typeface="+mn-lt"/>
                      </a:endParaRPr>
                    </a:p>
                  </a:txBody>
                  <a:tcPr marL="0" marR="0" marT="0" marB="0">
                    <a:solidFill>
                      <a:schemeClr val="accent1">
                        <a:lumMod val="20000"/>
                        <a:lumOff val="80000"/>
                      </a:schemeClr>
                    </a:solidFill>
                  </a:tcPr>
                </a:tc>
                <a:extLst>
                  <a:ext uri="{0D108BD9-81ED-4DB2-BD59-A6C34878D82A}">
                    <a16:rowId xmlns:a16="http://schemas.microsoft.com/office/drawing/2014/main" val="348439223"/>
                  </a:ext>
                </a:extLst>
              </a:tr>
              <a:tr h="638153">
                <a:tc rowSpan="2">
                  <a:txBody>
                    <a:bodyPr/>
                    <a:lstStyle/>
                    <a:p>
                      <a:pPr algn="l" fontAlgn="t">
                        <a:buNone/>
                      </a:pPr>
                      <a:r>
                        <a:rPr lang="ru-RU" sz="1400" u="none" strike="noStrike" dirty="0">
                          <a:solidFill>
                            <a:srgbClr val="FF0000"/>
                          </a:solidFill>
                          <a:effectLst/>
                          <a:latin typeface="+mn-lt"/>
                        </a:rPr>
                        <a:t>TBDT-5</a:t>
                      </a:r>
                      <a:endParaRPr lang="ru-RU" sz="1400" b="1" i="0" u="none" strike="noStrike" dirty="0">
                        <a:solidFill>
                          <a:srgbClr val="FF0000"/>
                        </a:solidFill>
                        <a:effectLst/>
                        <a:latin typeface="+mn-lt"/>
                      </a:endParaRPr>
                    </a:p>
                  </a:txBody>
                  <a:tcPr marL="0" marR="0" marT="0" marB="0"/>
                </a:tc>
                <a:tc rowSpan="2">
                  <a:txBody>
                    <a:bodyPr/>
                    <a:lstStyle/>
                    <a:p>
                      <a:pPr algn="l" fontAlgn="t">
                        <a:buNone/>
                      </a:pPr>
                      <a:r>
                        <a:rPr lang="ru-RU" sz="1400" u="none" strike="noStrike" dirty="0">
                          <a:solidFill>
                            <a:srgbClr val="FF0000"/>
                          </a:solidFill>
                          <a:effectLst/>
                          <a:latin typeface="+mn-lt"/>
                        </a:rPr>
                        <a:t>Доля лиц, у которых был диагностирован новый случай легочного туберкулеза и чья болезнь была подтверждена бактериологически</a:t>
                      </a:r>
                      <a:endParaRPr lang="ru-RU" sz="1400" b="0" i="0" u="none" strike="noStrike" dirty="0">
                        <a:solidFill>
                          <a:srgbClr val="FF0000"/>
                        </a:solidFill>
                        <a:effectLst/>
                        <a:latin typeface="+mn-lt"/>
                      </a:endParaRPr>
                    </a:p>
                  </a:txBody>
                  <a:tcPr marL="0" marR="0" marT="0" marB="0"/>
                </a:tc>
                <a:tc>
                  <a:txBody>
                    <a:bodyPr/>
                    <a:lstStyle/>
                    <a:p>
                      <a:pPr algn="justLow" fontAlgn="t">
                        <a:buNone/>
                      </a:pPr>
                      <a:r>
                        <a:rPr lang="ru-RU" sz="1400" u="none" strike="noStrike" dirty="0">
                          <a:solidFill>
                            <a:srgbClr val="FF0000"/>
                          </a:solidFill>
                          <a:effectLst/>
                          <a:latin typeface="+mn-lt"/>
                        </a:rPr>
                        <a:t>2 422</a:t>
                      </a:r>
                      <a:endParaRPr lang="ru-RU" sz="1400" b="0" i="0" u="none" strike="noStrike" dirty="0">
                        <a:solidFill>
                          <a:srgbClr val="FF0000"/>
                        </a:solidFill>
                        <a:effectLst/>
                        <a:latin typeface="+mn-lt"/>
                      </a:endParaRPr>
                    </a:p>
                  </a:txBody>
                  <a:tcPr marL="0" marR="0" marT="0" marB="0">
                    <a:solidFill>
                      <a:schemeClr val="accent2">
                        <a:lumMod val="20000"/>
                        <a:lumOff val="80000"/>
                      </a:schemeClr>
                    </a:solidFill>
                  </a:tcPr>
                </a:tc>
                <a:tc>
                  <a:txBody>
                    <a:bodyPr/>
                    <a:lstStyle/>
                    <a:p>
                      <a:pPr algn="justLow" fontAlgn="b">
                        <a:buNone/>
                      </a:pPr>
                      <a:r>
                        <a:rPr lang="ru-RU" sz="1400" u="none" strike="noStrike" dirty="0">
                          <a:solidFill>
                            <a:srgbClr val="FF0000"/>
                          </a:solidFill>
                          <a:effectLst/>
                          <a:latin typeface="+mn-lt"/>
                        </a:rPr>
                        <a:t>74,6%</a:t>
                      </a:r>
                      <a:endParaRPr lang="ru-RU" sz="1400" b="0" i="0" u="none" strike="noStrike" dirty="0">
                        <a:solidFill>
                          <a:srgbClr val="FF0000"/>
                        </a:solidFill>
                        <a:effectLst/>
                        <a:latin typeface="+mn-lt"/>
                      </a:endParaRPr>
                    </a:p>
                  </a:txBody>
                  <a:tcPr marL="0" marR="0" marT="0" marB="0" anchor="b">
                    <a:solidFill>
                      <a:schemeClr val="accent2">
                        <a:lumMod val="20000"/>
                        <a:lumOff val="80000"/>
                      </a:schemeClr>
                    </a:solidFill>
                  </a:tcPr>
                </a:tc>
                <a:tc>
                  <a:txBody>
                    <a:bodyPr/>
                    <a:lstStyle/>
                    <a:p>
                      <a:pPr algn="justLow" fontAlgn="t">
                        <a:buNone/>
                      </a:pPr>
                      <a:r>
                        <a:rPr lang="ru-RU" sz="1400" u="none" strike="noStrike" dirty="0">
                          <a:solidFill>
                            <a:srgbClr val="FF0000"/>
                          </a:solidFill>
                          <a:effectLst/>
                          <a:latin typeface="+mn-lt"/>
                        </a:rPr>
                        <a:t>2024</a:t>
                      </a:r>
                      <a:endParaRPr lang="ru-RU" sz="1400" b="0" i="0" u="none" strike="noStrike" dirty="0">
                        <a:solidFill>
                          <a:srgbClr val="FF0000"/>
                        </a:solidFill>
                        <a:effectLst/>
                        <a:latin typeface="+mn-lt"/>
                      </a:endParaRPr>
                    </a:p>
                  </a:txBody>
                  <a:tcPr marL="0" marR="0" marT="0" marB="0">
                    <a:solidFill>
                      <a:schemeClr val="accent2">
                        <a:lumMod val="20000"/>
                        <a:lumOff val="80000"/>
                      </a:schemeClr>
                    </a:solidFill>
                  </a:tcPr>
                </a:tc>
                <a:tc>
                  <a:txBody>
                    <a:bodyPr/>
                    <a:lstStyle/>
                    <a:p>
                      <a:pPr algn="l" fontAlgn="t">
                        <a:buNone/>
                      </a:pPr>
                      <a:r>
                        <a:rPr lang="ru-RU" sz="1400" u="none" strike="noStrike" dirty="0">
                          <a:solidFill>
                            <a:srgbClr val="FF0000"/>
                          </a:solidFill>
                          <a:effectLst/>
                          <a:latin typeface="+mn-lt"/>
                        </a:rPr>
                        <a:t>Global TB </a:t>
                      </a:r>
                      <a:r>
                        <a:rPr lang="ru-RU" sz="1400" u="none" strike="noStrike" dirty="0" err="1">
                          <a:solidFill>
                            <a:srgbClr val="FF0000"/>
                          </a:solidFill>
                          <a:effectLst/>
                          <a:latin typeface="+mn-lt"/>
                        </a:rPr>
                        <a:t>report</a:t>
                      </a:r>
                      <a:endParaRPr lang="ru-RU" sz="1400" b="0" i="0" u="none" strike="noStrike" dirty="0">
                        <a:solidFill>
                          <a:srgbClr val="FF0000"/>
                        </a:solidFill>
                        <a:effectLst/>
                        <a:latin typeface="+mn-lt"/>
                      </a:endParaRPr>
                    </a:p>
                  </a:txBody>
                  <a:tcPr marL="0" marR="0" marT="0" marB="0">
                    <a:solidFill>
                      <a:schemeClr val="accent2">
                        <a:lumMod val="20000"/>
                        <a:lumOff val="80000"/>
                      </a:schemeClr>
                    </a:solidFill>
                  </a:tcPr>
                </a:tc>
                <a:tc>
                  <a:txBody>
                    <a:bodyPr/>
                    <a:lstStyle/>
                    <a:p>
                      <a:pPr algn="ctr" fontAlgn="t">
                        <a:buNone/>
                      </a:pPr>
                      <a:r>
                        <a:rPr lang="en-US" sz="1400" u="none" strike="noStrike" dirty="0">
                          <a:solidFill>
                            <a:srgbClr val="FF0000"/>
                          </a:solidFill>
                          <a:effectLst/>
                          <a:latin typeface="+mn-lt"/>
                        </a:rPr>
                        <a:t>73,4%</a:t>
                      </a:r>
                    </a:p>
                    <a:p>
                      <a:pPr algn="ctr" fontAlgn="t">
                        <a:buNone/>
                      </a:pPr>
                      <a:r>
                        <a:rPr lang="ru-RU" sz="1400" u="none" strike="noStrike" dirty="0">
                          <a:solidFill>
                            <a:srgbClr val="FF0000"/>
                          </a:solidFill>
                          <a:effectLst/>
                          <a:latin typeface="+mn-lt"/>
                        </a:rPr>
                        <a:t> </a:t>
                      </a:r>
                      <a:endParaRPr lang="ru-RU" sz="1400" b="0" i="0" u="none" strike="noStrike" dirty="0">
                        <a:solidFill>
                          <a:srgbClr val="FF0000"/>
                        </a:solidFill>
                        <a:effectLst/>
                        <a:latin typeface="+mn-lt"/>
                      </a:endParaRPr>
                    </a:p>
                  </a:txBody>
                  <a:tcPr marL="0" marR="0" marT="0" marB="0">
                    <a:solidFill>
                      <a:srgbClr val="92D050"/>
                    </a:solidFill>
                  </a:tcPr>
                </a:tc>
                <a:tc>
                  <a:txBody>
                    <a:bodyPr/>
                    <a:lstStyle/>
                    <a:p>
                      <a:pPr algn="r" fontAlgn="t">
                        <a:buNone/>
                      </a:pPr>
                      <a:r>
                        <a:rPr lang="ru-RU" sz="1400" u="none" strike="noStrike" dirty="0">
                          <a:solidFill>
                            <a:srgbClr val="FF0000"/>
                          </a:solidFill>
                          <a:effectLst/>
                          <a:latin typeface="+mn-lt"/>
                        </a:rPr>
                        <a:t>75%</a:t>
                      </a:r>
                      <a:endParaRPr lang="ru-RU" sz="1400" b="0" i="0" u="none" strike="noStrike" dirty="0">
                        <a:solidFill>
                          <a:srgbClr val="FF0000"/>
                        </a:solidFill>
                        <a:effectLst/>
                        <a:latin typeface="+mn-lt"/>
                      </a:endParaRPr>
                    </a:p>
                  </a:txBody>
                  <a:tcPr marL="0" marR="0" marT="0" marB="0">
                    <a:solidFill>
                      <a:schemeClr val="accent1">
                        <a:lumMod val="20000"/>
                        <a:lumOff val="80000"/>
                      </a:schemeClr>
                    </a:solidFill>
                  </a:tcPr>
                </a:tc>
                <a:tc>
                  <a:txBody>
                    <a:bodyPr/>
                    <a:lstStyle/>
                    <a:p>
                      <a:pPr algn="r" fontAlgn="t">
                        <a:buNone/>
                      </a:pPr>
                      <a:r>
                        <a:rPr lang="ru-RU" sz="1400" u="none" strike="noStrike" dirty="0">
                          <a:solidFill>
                            <a:srgbClr val="FF0000"/>
                          </a:solidFill>
                          <a:effectLst/>
                          <a:latin typeface="+mn-lt"/>
                        </a:rPr>
                        <a:t>77%</a:t>
                      </a:r>
                      <a:endParaRPr lang="ru-RU" sz="1400" b="0" i="0" u="none" strike="noStrike" dirty="0">
                        <a:solidFill>
                          <a:srgbClr val="FF0000"/>
                        </a:solidFill>
                        <a:effectLst/>
                        <a:latin typeface="+mn-lt"/>
                      </a:endParaRPr>
                    </a:p>
                  </a:txBody>
                  <a:tcPr marL="0" marR="0" marT="0" marB="0">
                    <a:solidFill>
                      <a:schemeClr val="accent1">
                        <a:lumMod val="20000"/>
                        <a:lumOff val="80000"/>
                      </a:schemeClr>
                    </a:solidFill>
                  </a:tcPr>
                </a:tc>
                <a:tc>
                  <a:txBody>
                    <a:bodyPr/>
                    <a:lstStyle/>
                    <a:p>
                      <a:pPr algn="r" fontAlgn="t">
                        <a:buNone/>
                      </a:pPr>
                      <a:r>
                        <a:rPr lang="ru-RU" sz="1400" u="none" strike="noStrike" dirty="0">
                          <a:solidFill>
                            <a:srgbClr val="FF0000"/>
                          </a:solidFill>
                          <a:effectLst/>
                          <a:latin typeface="+mn-lt"/>
                        </a:rPr>
                        <a:t>80%</a:t>
                      </a:r>
                      <a:endParaRPr lang="ru-RU" sz="1400" b="0" i="0" u="none" strike="noStrike" dirty="0">
                        <a:solidFill>
                          <a:srgbClr val="FF0000"/>
                        </a:solidFill>
                        <a:effectLst/>
                        <a:latin typeface="+mn-lt"/>
                      </a:endParaRPr>
                    </a:p>
                  </a:txBody>
                  <a:tcPr marL="0" marR="0" marT="0" marB="0">
                    <a:solidFill>
                      <a:schemeClr val="accent1">
                        <a:lumMod val="20000"/>
                        <a:lumOff val="80000"/>
                      </a:schemeClr>
                    </a:solidFill>
                  </a:tcPr>
                </a:tc>
                <a:extLst>
                  <a:ext uri="{0D108BD9-81ED-4DB2-BD59-A6C34878D82A}">
                    <a16:rowId xmlns:a16="http://schemas.microsoft.com/office/drawing/2014/main" val="3070776737"/>
                  </a:ext>
                </a:extLst>
              </a:tr>
              <a:tr h="242020">
                <a:tc vMerge="1">
                  <a:txBody>
                    <a:bodyPr/>
                    <a:lstStyle/>
                    <a:p>
                      <a:endParaRPr lang="ru-RU"/>
                    </a:p>
                  </a:txBody>
                  <a:tcPr/>
                </a:tc>
                <a:tc vMerge="1">
                  <a:txBody>
                    <a:bodyPr/>
                    <a:lstStyle/>
                    <a:p>
                      <a:endParaRPr lang="ru-RU"/>
                    </a:p>
                  </a:txBody>
                  <a:tcPr/>
                </a:tc>
                <a:tc>
                  <a:txBody>
                    <a:bodyPr/>
                    <a:lstStyle/>
                    <a:p>
                      <a:pPr algn="justLow" fontAlgn="t">
                        <a:buNone/>
                      </a:pPr>
                      <a:r>
                        <a:rPr lang="ru-RU" sz="1400" u="none" strike="noStrike">
                          <a:effectLst/>
                          <a:latin typeface="+mn-lt"/>
                        </a:rPr>
                        <a:t>3 247</a:t>
                      </a:r>
                      <a:endParaRPr lang="ru-RU" sz="1400" b="0" i="0" u="none" strike="noStrike">
                        <a:solidFill>
                          <a:srgbClr val="000000"/>
                        </a:solidFill>
                        <a:effectLst/>
                        <a:latin typeface="+mn-lt"/>
                      </a:endParaRPr>
                    </a:p>
                  </a:txBody>
                  <a:tcPr marL="0" marR="0" marT="0" marB="0">
                    <a:solidFill>
                      <a:schemeClr val="accent2">
                        <a:lumMod val="20000"/>
                        <a:lumOff val="80000"/>
                      </a:schemeClr>
                    </a:solidFill>
                  </a:tcPr>
                </a:tc>
                <a:tc>
                  <a:txBody>
                    <a:bodyPr/>
                    <a:lstStyle/>
                    <a:p>
                      <a:pPr algn="justLow" fontAlgn="t">
                        <a:buNone/>
                      </a:pPr>
                      <a:r>
                        <a:rPr lang="ru-RU" sz="1400" u="none" strike="noStrike">
                          <a:effectLst/>
                          <a:latin typeface="+mn-lt"/>
                        </a:rPr>
                        <a:t> </a:t>
                      </a:r>
                      <a:endParaRPr lang="ru-RU" sz="1400" b="0" i="0" u="none" strike="noStrike">
                        <a:solidFill>
                          <a:srgbClr val="000000"/>
                        </a:solidFill>
                        <a:effectLst/>
                        <a:latin typeface="+mn-lt"/>
                      </a:endParaRPr>
                    </a:p>
                  </a:txBody>
                  <a:tcPr marL="0" marR="0" marT="0" marB="0">
                    <a:solidFill>
                      <a:schemeClr val="accent2">
                        <a:lumMod val="20000"/>
                        <a:lumOff val="80000"/>
                      </a:schemeClr>
                    </a:solidFill>
                  </a:tcPr>
                </a:tc>
                <a:tc>
                  <a:txBody>
                    <a:bodyPr/>
                    <a:lstStyle/>
                    <a:p>
                      <a:pPr algn="justLow" fontAlgn="t">
                        <a:buNone/>
                      </a:pPr>
                      <a:r>
                        <a:rPr lang="ru-RU" sz="1400" u="none" strike="noStrike" dirty="0">
                          <a:effectLst/>
                          <a:latin typeface="+mn-lt"/>
                        </a:rPr>
                        <a:t> </a:t>
                      </a:r>
                      <a:endParaRPr lang="ru-RU" sz="1400" b="0" i="0" u="none" strike="noStrike" dirty="0">
                        <a:solidFill>
                          <a:srgbClr val="000000"/>
                        </a:solidFill>
                        <a:effectLst/>
                        <a:latin typeface="+mn-lt"/>
                      </a:endParaRPr>
                    </a:p>
                  </a:txBody>
                  <a:tcPr marL="0" marR="0" marT="0" marB="0">
                    <a:solidFill>
                      <a:schemeClr val="accent2">
                        <a:lumMod val="20000"/>
                        <a:lumOff val="80000"/>
                      </a:schemeClr>
                    </a:solidFill>
                  </a:tcPr>
                </a:tc>
                <a:tc>
                  <a:txBody>
                    <a:bodyPr/>
                    <a:lstStyle/>
                    <a:p>
                      <a:pPr algn="l" fontAlgn="t">
                        <a:buNone/>
                      </a:pPr>
                      <a:r>
                        <a:rPr lang="ru-RU" sz="1400" u="none" strike="noStrike" dirty="0">
                          <a:effectLst/>
                          <a:latin typeface="+mn-lt"/>
                        </a:rPr>
                        <a:t> </a:t>
                      </a:r>
                      <a:endParaRPr lang="ru-RU" sz="1400" b="0" i="0" u="none" strike="noStrike" dirty="0">
                        <a:solidFill>
                          <a:srgbClr val="000000"/>
                        </a:solidFill>
                        <a:effectLst/>
                        <a:latin typeface="+mn-lt"/>
                      </a:endParaRPr>
                    </a:p>
                  </a:txBody>
                  <a:tcPr marL="0" marR="0" marT="0" marB="0">
                    <a:solidFill>
                      <a:schemeClr val="accent2">
                        <a:lumMod val="20000"/>
                        <a:lumOff val="80000"/>
                      </a:schemeClr>
                    </a:solidFill>
                  </a:tcPr>
                </a:tc>
                <a:tc>
                  <a:txBody>
                    <a:bodyPr/>
                    <a:lstStyle/>
                    <a:p>
                      <a:pPr algn="ctr" fontAlgn="t">
                        <a:buNone/>
                      </a:pPr>
                      <a:r>
                        <a:rPr lang="ru-RU" sz="1400" u="none" strike="noStrike" dirty="0">
                          <a:effectLst/>
                          <a:latin typeface="+mn-lt"/>
                        </a:rPr>
                        <a:t> </a:t>
                      </a:r>
                      <a:endParaRPr lang="ru-RU" sz="1400" b="0" i="0" u="none" strike="noStrike" dirty="0">
                        <a:solidFill>
                          <a:srgbClr val="000000"/>
                        </a:solidFill>
                        <a:effectLst/>
                        <a:latin typeface="+mn-lt"/>
                      </a:endParaRPr>
                    </a:p>
                  </a:txBody>
                  <a:tcPr marL="0" marR="0" marT="0" marB="0">
                    <a:solidFill>
                      <a:srgbClr val="92D050"/>
                    </a:solidFill>
                  </a:tcPr>
                </a:tc>
                <a:tc>
                  <a:txBody>
                    <a:bodyPr/>
                    <a:lstStyle/>
                    <a:p>
                      <a:pPr algn="r" fontAlgn="t">
                        <a:buNone/>
                      </a:pPr>
                      <a:r>
                        <a:rPr lang="ru-RU" sz="1400" u="none" strike="noStrike">
                          <a:effectLst/>
                          <a:latin typeface="+mn-lt"/>
                        </a:rPr>
                        <a:t> </a:t>
                      </a:r>
                      <a:endParaRPr lang="ru-RU" sz="1400" b="0" i="0" u="none" strike="noStrike">
                        <a:solidFill>
                          <a:srgbClr val="FF0000"/>
                        </a:solidFill>
                        <a:effectLst/>
                        <a:latin typeface="+mn-lt"/>
                      </a:endParaRPr>
                    </a:p>
                  </a:txBody>
                  <a:tcPr marL="0" marR="0" marT="0" marB="0">
                    <a:solidFill>
                      <a:schemeClr val="accent1">
                        <a:lumMod val="20000"/>
                        <a:lumOff val="80000"/>
                      </a:schemeClr>
                    </a:solidFill>
                  </a:tcPr>
                </a:tc>
                <a:tc>
                  <a:txBody>
                    <a:bodyPr/>
                    <a:lstStyle/>
                    <a:p>
                      <a:pPr algn="r" fontAlgn="t">
                        <a:buNone/>
                      </a:pPr>
                      <a:r>
                        <a:rPr lang="ru-RU" sz="1400" u="none" strike="noStrike">
                          <a:effectLst/>
                          <a:latin typeface="+mn-lt"/>
                        </a:rPr>
                        <a:t> </a:t>
                      </a:r>
                      <a:endParaRPr lang="ru-RU" sz="1400" b="0" i="0" u="none" strike="noStrike">
                        <a:solidFill>
                          <a:srgbClr val="FF0000"/>
                        </a:solidFill>
                        <a:effectLst/>
                        <a:latin typeface="+mn-lt"/>
                      </a:endParaRPr>
                    </a:p>
                  </a:txBody>
                  <a:tcPr marL="0" marR="0" marT="0" marB="0">
                    <a:solidFill>
                      <a:schemeClr val="accent1">
                        <a:lumMod val="20000"/>
                        <a:lumOff val="80000"/>
                      </a:schemeClr>
                    </a:solidFill>
                  </a:tcPr>
                </a:tc>
                <a:tc>
                  <a:txBody>
                    <a:bodyPr/>
                    <a:lstStyle/>
                    <a:p>
                      <a:pPr algn="r" fontAlgn="t">
                        <a:buNone/>
                      </a:pPr>
                      <a:r>
                        <a:rPr lang="ru-RU" sz="1400" u="none" strike="noStrike" dirty="0">
                          <a:effectLst/>
                          <a:latin typeface="+mn-lt"/>
                        </a:rPr>
                        <a:t> </a:t>
                      </a:r>
                      <a:endParaRPr lang="ru-RU" sz="1400" b="0" i="0" u="none" strike="noStrike" dirty="0">
                        <a:solidFill>
                          <a:srgbClr val="FF0000"/>
                        </a:solidFill>
                        <a:effectLst/>
                        <a:latin typeface="+mn-lt"/>
                      </a:endParaRPr>
                    </a:p>
                  </a:txBody>
                  <a:tcPr marL="0" marR="0" marT="0" marB="0">
                    <a:solidFill>
                      <a:schemeClr val="accent1">
                        <a:lumMod val="20000"/>
                        <a:lumOff val="80000"/>
                      </a:schemeClr>
                    </a:solidFill>
                  </a:tcPr>
                </a:tc>
                <a:extLst>
                  <a:ext uri="{0D108BD9-81ED-4DB2-BD59-A6C34878D82A}">
                    <a16:rowId xmlns:a16="http://schemas.microsoft.com/office/drawing/2014/main" val="1707086481"/>
                  </a:ext>
                </a:extLst>
              </a:tr>
              <a:tr h="638153">
                <a:tc>
                  <a:txBody>
                    <a:bodyPr/>
                    <a:lstStyle/>
                    <a:p>
                      <a:pPr algn="l" fontAlgn="t">
                        <a:buNone/>
                      </a:pPr>
                      <a:r>
                        <a:rPr lang="ru-RU" sz="1400" u="none" strike="noStrike" dirty="0">
                          <a:effectLst/>
                          <a:latin typeface="+mn-lt"/>
                        </a:rPr>
                        <a:t>DRTB-2</a:t>
                      </a:r>
                      <a:endParaRPr lang="ru-RU" sz="1400" b="1" i="0" u="none" strike="noStrike" dirty="0">
                        <a:solidFill>
                          <a:srgbClr val="000000"/>
                        </a:solidFill>
                        <a:effectLst/>
                        <a:latin typeface="+mn-lt"/>
                      </a:endParaRPr>
                    </a:p>
                  </a:txBody>
                  <a:tcPr marL="0" marR="0" marT="0" marB="0"/>
                </a:tc>
                <a:tc>
                  <a:txBody>
                    <a:bodyPr/>
                    <a:lstStyle/>
                    <a:p>
                      <a:pPr algn="l" fontAlgn="t">
                        <a:buNone/>
                      </a:pPr>
                      <a:r>
                        <a:rPr lang="ru-RU" sz="1400" u="none" strike="noStrike" dirty="0">
                          <a:effectLst/>
                          <a:latin typeface="+mn-lt"/>
                        </a:rPr>
                        <a:t>Число лиц, о которых поступили уведомления как о случаях лабораторно подтвержденного РР-ТБ</a:t>
                      </a:r>
                      <a:endParaRPr lang="ru-RU" sz="1400" b="1" i="0" u="none" strike="noStrike" dirty="0">
                        <a:solidFill>
                          <a:srgbClr val="000000"/>
                        </a:solidFill>
                        <a:effectLst/>
                        <a:latin typeface="+mn-lt"/>
                      </a:endParaRPr>
                    </a:p>
                  </a:txBody>
                  <a:tcPr marL="0" marR="0" marT="0" marB="0"/>
                </a:tc>
                <a:tc>
                  <a:txBody>
                    <a:bodyPr/>
                    <a:lstStyle/>
                    <a:p>
                      <a:pPr algn="justLow" fontAlgn="t">
                        <a:buNone/>
                      </a:pPr>
                      <a:r>
                        <a:rPr lang="ru-RU" sz="1400" u="none" strike="noStrike">
                          <a:effectLst/>
                          <a:latin typeface="+mn-lt"/>
                        </a:rPr>
                        <a:t> </a:t>
                      </a:r>
                      <a:endParaRPr lang="ru-RU" sz="1400" b="0" i="0" u="none" strike="noStrike">
                        <a:solidFill>
                          <a:srgbClr val="000000"/>
                        </a:solidFill>
                        <a:effectLst/>
                        <a:latin typeface="+mn-lt"/>
                      </a:endParaRPr>
                    </a:p>
                  </a:txBody>
                  <a:tcPr marL="0" marR="0" marT="0" marB="0">
                    <a:solidFill>
                      <a:schemeClr val="accent2">
                        <a:lumMod val="20000"/>
                        <a:lumOff val="80000"/>
                      </a:schemeClr>
                    </a:solidFill>
                  </a:tcPr>
                </a:tc>
                <a:tc>
                  <a:txBody>
                    <a:bodyPr/>
                    <a:lstStyle/>
                    <a:p>
                      <a:pPr algn="justLow" fontAlgn="t">
                        <a:buNone/>
                      </a:pPr>
                      <a:r>
                        <a:rPr lang="ru-RU" sz="1400" u="none" strike="noStrike">
                          <a:effectLst/>
                          <a:latin typeface="+mn-lt"/>
                        </a:rPr>
                        <a:t>657</a:t>
                      </a:r>
                      <a:endParaRPr lang="ru-RU" sz="1400" b="0" i="0" u="none" strike="noStrike">
                        <a:solidFill>
                          <a:srgbClr val="000000"/>
                        </a:solidFill>
                        <a:effectLst/>
                        <a:latin typeface="+mn-lt"/>
                      </a:endParaRPr>
                    </a:p>
                  </a:txBody>
                  <a:tcPr marL="0" marR="0" marT="0" marB="0">
                    <a:solidFill>
                      <a:schemeClr val="accent2">
                        <a:lumMod val="20000"/>
                        <a:lumOff val="80000"/>
                      </a:schemeClr>
                    </a:solidFill>
                  </a:tcPr>
                </a:tc>
                <a:tc>
                  <a:txBody>
                    <a:bodyPr/>
                    <a:lstStyle/>
                    <a:p>
                      <a:pPr algn="justLow" fontAlgn="t">
                        <a:buNone/>
                      </a:pPr>
                      <a:r>
                        <a:rPr lang="ru-RU" sz="1400" u="none" strike="noStrike" dirty="0">
                          <a:effectLst/>
                          <a:latin typeface="+mn-lt"/>
                        </a:rPr>
                        <a:t>2024</a:t>
                      </a:r>
                      <a:endParaRPr lang="ru-RU" sz="1400" b="0" i="0" u="none" strike="noStrike" dirty="0">
                        <a:solidFill>
                          <a:srgbClr val="000000"/>
                        </a:solidFill>
                        <a:effectLst/>
                        <a:latin typeface="+mn-lt"/>
                      </a:endParaRPr>
                    </a:p>
                  </a:txBody>
                  <a:tcPr marL="0" marR="0" marT="0" marB="0">
                    <a:solidFill>
                      <a:schemeClr val="accent2">
                        <a:lumMod val="20000"/>
                        <a:lumOff val="80000"/>
                      </a:schemeClr>
                    </a:solidFill>
                  </a:tcPr>
                </a:tc>
                <a:tc>
                  <a:txBody>
                    <a:bodyPr/>
                    <a:lstStyle/>
                    <a:p>
                      <a:pPr algn="l" fontAlgn="t">
                        <a:buNone/>
                      </a:pPr>
                      <a:r>
                        <a:rPr lang="ru-RU" sz="1400" u="none" strike="noStrike" dirty="0">
                          <a:effectLst/>
                          <a:latin typeface="+mn-lt"/>
                        </a:rPr>
                        <a:t>Global TB </a:t>
                      </a:r>
                      <a:r>
                        <a:rPr lang="ru-RU" sz="1400" u="none" strike="noStrike" dirty="0" err="1">
                          <a:effectLst/>
                          <a:latin typeface="+mn-lt"/>
                        </a:rPr>
                        <a:t>report</a:t>
                      </a:r>
                      <a:endParaRPr lang="ru-RU" sz="1400" b="0" i="0" u="none" strike="noStrike" dirty="0">
                        <a:solidFill>
                          <a:srgbClr val="000000"/>
                        </a:solidFill>
                        <a:effectLst/>
                        <a:latin typeface="+mn-lt"/>
                      </a:endParaRPr>
                    </a:p>
                  </a:txBody>
                  <a:tcPr marL="0" marR="0" marT="0" marB="0">
                    <a:solidFill>
                      <a:schemeClr val="accent2">
                        <a:lumMod val="20000"/>
                        <a:lumOff val="80000"/>
                      </a:schemeClr>
                    </a:solidFill>
                  </a:tcPr>
                </a:tc>
                <a:tc>
                  <a:txBody>
                    <a:bodyPr/>
                    <a:lstStyle/>
                    <a:p>
                      <a:pPr algn="ctr" fontAlgn="t">
                        <a:buNone/>
                      </a:pPr>
                      <a:r>
                        <a:rPr lang="en-US" sz="1400" u="none" strike="noStrike" dirty="0">
                          <a:effectLst/>
                          <a:latin typeface="+mn-lt"/>
                        </a:rPr>
                        <a:t>759</a:t>
                      </a:r>
                      <a:r>
                        <a:rPr lang="ru-RU" sz="1400" u="none" strike="noStrike" dirty="0">
                          <a:effectLst/>
                          <a:latin typeface="+mn-lt"/>
                        </a:rPr>
                        <a:t> </a:t>
                      </a:r>
                      <a:endParaRPr lang="ru-RU" sz="1400" b="0" i="0" u="none" strike="noStrike" dirty="0">
                        <a:solidFill>
                          <a:srgbClr val="000000"/>
                        </a:solidFill>
                        <a:effectLst/>
                        <a:latin typeface="+mn-lt"/>
                      </a:endParaRPr>
                    </a:p>
                  </a:txBody>
                  <a:tcPr marL="0" marR="0" marT="0" marB="0">
                    <a:solidFill>
                      <a:srgbClr val="92D050"/>
                    </a:solidFill>
                  </a:tcPr>
                </a:tc>
                <a:tc>
                  <a:txBody>
                    <a:bodyPr/>
                    <a:lstStyle/>
                    <a:p>
                      <a:pPr algn="l" fontAlgn="t">
                        <a:buNone/>
                      </a:pPr>
                      <a:r>
                        <a:rPr lang="ru-RU" sz="1400" u="none" strike="noStrike" dirty="0">
                          <a:effectLst/>
                          <a:latin typeface="+mn-lt"/>
                        </a:rPr>
                        <a:t> </a:t>
                      </a:r>
                      <a:r>
                        <a:rPr lang="en-US" sz="1400" u="none" strike="noStrike" dirty="0">
                          <a:effectLst/>
                          <a:latin typeface="+mn-lt"/>
                        </a:rPr>
                        <a:t>810</a:t>
                      </a:r>
                      <a:endParaRPr lang="ru-RU" sz="1400" b="0" i="0" u="none" strike="noStrike" dirty="0">
                        <a:solidFill>
                          <a:srgbClr val="FF0000"/>
                        </a:solidFill>
                        <a:effectLst/>
                        <a:latin typeface="+mn-lt"/>
                      </a:endParaRPr>
                    </a:p>
                  </a:txBody>
                  <a:tcPr marL="0" marR="0" marT="0" marB="0">
                    <a:solidFill>
                      <a:schemeClr val="accent1">
                        <a:lumMod val="20000"/>
                        <a:lumOff val="80000"/>
                      </a:schemeClr>
                    </a:solidFill>
                  </a:tcPr>
                </a:tc>
                <a:tc>
                  <a:txBody>
                    <a:bodyPr/>
                    <a:lstStyle/>
                    <a:p>
                      <a:pPr algn="l" fontAlgn="t">
                        <a:buNone/>
                      </a:pPr>
                      <a:r>
                        <a:rPr lang="en-US" sz="1400" u="none" strike="noStrike" dirty="0">
                          <a:effectLst/>
                          <a:latin typeface="+mn-lt"/>
                        </a:rPr>
                        <a:t>850</a:t>
                      </a:r>
                      <a:r>
                        <a:rPr lang="ru-RU" sz="1400" u="none" strike="noStrike" dirty="0">
                          <a:effectLst/>
                          <a:latin typeface="+mn-lt"/>
                        </a:rPr>
                        <a:t> </a:t>
                      </a:r>
                      <a:endParaRPr lang="ru-RU" sz="1400" b="0" i="0" u="none" strike="noStrike" dirty="0">
                        <a:solidFill>
                          <a:srgbClr val="FF0000"/>
                        </a:solidFill>
                        <a:effectLst/>
                        <a:latin typeface="+mn-lt"/>
                      </a:endParaRPr>
                    </a:p>
                  </a:txBody>
                  <a:tcPr marL="0" marR="0" marT="0" marB="0">
                    <a:solidFill>
                      <a:schemeClr val="accent1">
                        <a:lumMod val="20000"/>
                        <a:lumOff val="80000"/>
                      </a:schemeClr>
                    </a:solidFill>
                  </a:tcPr>
                </a:tc>
                <a:tc>
                  <a:txBody>
                    <a:bodyPr/>
                    <a:lstStyle/>
                    <a:p>
                      <a:pPr algn="l" fontAlgn="t">
                        <a:buNone/>
                      </a:pPr>
                      <a:r>
                        <a:rPr lang="ru-RU" sz="1400" u="none" strike="noStrike" dirty="0">
                          <a:effectLst/>
                          <a:latin typeface="+mn-lt"/>
                        </a:rPr>
                        <a:t> </a:t>
                      </a:r>
                      <a:r>
                        <a:rPr lang="en-US" sz="1400" u="none" strike="noStrike" dirty="0">
                          <a:effectLst/>
                          <a:latin typeface="+mn-lt"/>
                        </a:rPr>
                        <a:t>810</a:t>
                      </a:r>
                      <a:endParaRPr lang="ru-RU" sz="1400" b="0" i="0" u="none" strike="noStrike" dirty="0">
                        <a:solidFill>
                          <a:srgbClr val="FF0000"/>
                        </a:solidFill>
                        <a:effectLst/>
                        <a:latin typeface="+mn-lt"/>
                      </a:endParaRPr>
                    </a:p>
                  </a:txBody>
                  <a:tcPr marL="0" marR="0" marT="0" marB="0">
                    <a:solidFill>
                      <a:schemeClr val="accent1">
                        <a:lumMod val="20000"/>
                        <a:lumOff val="80000"/>
                      </a:schemeClr>
                    </a:solidFill>
                  </a:tcPr>
                </a:tc>
                <a:extLst>
                  <a:ext uri="{0D108BD9-81ED-4DB2-BD59-A6C34878D82A}">
                    <a16:rowId xmlns:a16="http://schemas.microsoft.com/office/drawing/2014/main" val="781657181"/>
                  </a:ext>
                </a:extLst>
              </a:tr>
              <a:tr h="462071">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ru-RU" sz="1400" u="none" strike="noStrike" dirty="0">
                          <a:solidFill>
                            <a:srgbClr val="00B050"/>
                          </a:solidFill>
                          <a:effectLst/>
                          <a:latin typeface="+mn-lt"/>
                        </a:rPr>
                        <a:t>DRTB-</a:t>
                      </a:r>
                      <a:r>
                        <a:rPr lang="en-US" sz="1400" u="none" strike="noStrike" dirty="0">
                          <a:solidFill>
                            <a:srgbClr val="00B050"/>
                          </a:solidFill>
                          <a:effectLst/>
                          <a:latin typeface="+mn-lt"/>
                        </a:rPr>
                        <a:t>3</a:t>
                      </a:r>
                      <a:endParaRPr lang="ru-RU" sz="1400" b="1" i="0" u="none" strike="noStrike" dirty="0">
                        <a:solidFill>
                          <a:srgbClr val="00B050"/>
                        </a:solidFill>
                        <a:effectLst/>
                        <a:latin typeface="+mn-lt"/>
                      </a:endParaRPr>
                    </a:p>
                    <a:p>
                      <a:pPr algn="l" fontAlgn="t">
                        <a:buNone/>
                      </a:pPr>
                      <a:endParaRPr lang="ru-RU" sz="1400" b="1" i="0" u="none" strike="noStrike" dirty="0">
                        <a:solidFill>
                          <a:srgbClr val="00B050"/>
                        </a:solidFill>
                        <a:effectLst/>
                        <a:latin typeface="+mn-lt"/>
                      </a:endParaRPr>
                    </a:p>
                  </a:txBody>
                  <a:tcPr marL="0" marR="0" marT="0" marB="0"/>
                </a:tc>
                <a:tc>
                  <a:txBody>
                    <a:bodyPr/>
                    <a:lstStyle/>
                    <a:p>
                      <a:pPr algn="l" fontAlgn="t">
                        <a:buNone/>
                      </a:pPr>
                      <a:r>
                        <a:rPr lang="ru-RU" sz="1400" b="0" i="0" u="none" strike="noStrike" dirty="0">
                          <a:solidFill>
                            <a:srgbClr val="00B050"/>
                          </a:solidFill>
                          <a:effectLst/>
                          <a:latin typeface="+mn-lt"/>
                        </a:rPr>
                        <a:t>Доля лиц с лабораторно подтвержденным РР-ТБ, о которых поступило уведомление и которым назначена соответствующая схема лечения второго ряда.</a:t>
                      </a:r>
                    </a:p>
                  </a:txBody>
                  <a:tcPr marL="0" marR="0" marT="0" marB="0"/>
                </a:tc>
                <a:tc>
                  <a:txBody>
                    <a:bodyPr/>
                    <a:lstStyle/>
                    <a:p>
                      <a:pPr algn="justLow" fontAlgn="t">
                        <a:buNone/>
                      </a:pPr>
                      <a:endParaRPr lang="ru-RU" sz="1400" b="0" i="0" u="none" strike="noStrike" dirty="0">
                        <a:solidFill>
                          <a:srgbClr val="000000"/>
                        </a:solidFill>
                        <a:effectLst/>
                        <a:latin typeface="+mn-lt"/>
                      </a:endParaRPr>
                    </a:p>
                  </a:txBody>
                  <a:tcPr marL="0" marR="0" marT="0" marB="0">
                    <a:solidFill>
                      <a:schemeClr val="accent2">
                        <a:lumMod val="20000"/>
                        <a:lumOff val="80000"/>
                      </a:schemeClr>
                    </a:solidFill>
                  </a:tcPr>
                </a:tc>
                <a:tc>
                  <a:txBody>
                    <a:bodyPr/>
                    <a:lstStyle/>
                    <a:p>
                      <a:pPr algn="justLow" fontAlgn="b">
                        <a:buNone/>
                      </a:pPr>
                      <a:endParaRPr lang="ru-RU" sz="1400" b="0" i="0" u="none" strike="noStrike">
                        <a:solidFill>
                          <a:srgbClr val="000000"/>
                        </a:solidFill>
                        <a:effectLst/>
                        <a:latin typeface="+mn-lt"/>
                      </a:endParaRPr>
                    </a:p>
                  </a:txBody>
                  <a:tcPr marL="0" marR="0" marT="0" marB="0" anchor="b">
                    <a:solidFill>
                      <a:schemeClr val="accent2">
                        <a:lumMod val="20000"/>
                        <a:lumOff val="80000"/>
                      </a:schemeClr>
                    </a:solidFill>
                  </a:tcPr>
                </a:tc>
                <a:tc>
                  <a:txBody>
                    <a:bodyPr/>
                    <a:lstStyle/>
                    <a:p>
                      <a:pPr algn="justLow" fontAlgn="b">
                        <a:buNone/>
                      </a:pPr>
                      <a:endParaRPr lang="ru-RU" sz="1400" b="0" i="0" u="none" strike="noStrike" dirty="0">
                        <a:solidFill>
                          <a:srgbClr val="000000"/>
                        </a:solidFill>
                        <a:effectLst/>
                        <a:latin typeface="+mn-lt"/>
                      </a:endParaRPr>
                    </a:p>
                  </a:txBody>
                  <a:tcPr marL="0" marR="0" marT="0" marB="0" anchor="b">
                    <a:solidFill>
                      <a:schemeClr val="accent2">
                        <a:lumMod val="20000"/>
                        <a:lumOff val="80000"/>
                      </a:schemeClr>
                    </a:solidFill>
                  </a:tcPr>
                </a:tc>
                <a:tc>
                  <a:txBody>
                    <a:bodyPr/>
                    <a:lstStyle/>
                    <a:p>
                      <a:pPr algn="l" fontAlgn="t">
                        <a:buNone/>
                      </a:pPr>
                      <a:endParaRPr lang="ru-RU" sz="1400" b="0" i="0" u="none" strike="noStrike" dirty="0">
                        <a:solidFill>
                          <a:srgbClr val="000000"/>
                        </a:solidFill>
                        <a:effectLst/>
                        <a:latin typeface="+mn-lt"/>
                      </a:endParaRPr>
                    </a:p>
                  </a:txBody>
                  <a:tcPr marL="0" marR="0" marT="0" marB="0">
                    <a:solidFill>
                      <a:schemeClr val="accent2">
                        <a:lumMod val="20000"/>
                        <a:lumOff val="80000"/>
                      </a:schemeClr>
                    </a:solidFill>
                  </a:tcPr>
                </a:tc>
                <a:tc>
                  <a:txBody>
                    <a:bodyPr/>
                    <a:lstStyle/>
                    <a:p>
                      <a:pPr algn="ctr" fontAlgn="t">
                        <a:buNone/>
                      </a:pPr>
                      <a:endParaRPr lang="ru-RU" sz="1400" b="0" i="0" u="none" strike="noStrike" dirty="0">
                        <a:solidFill>
                          <a:srgbClr val="000000"/>
                        </a:solidFill>
                        <a:effectLst/>
                        <a:latin typeface="+mn-lt"/>
                      </a:endParaRPr>
                    </a:p>
                  </a:txBody>
                  <a:tcPr marL="0" marR="0" marT="0" marB="0">
                    <a:solidFill>
                      <a:srgbClr val="92D050"/>
                    </a:solidFill>
                  </a:tcPr>
                </a:tc>
                <a:tc>
                  <a:txBody>
                    <a:bodyPr/>
                    <a:lstStyle/>
                    <a:p>
                      <a:pPr algn="r" fontAlgn="b">
                        <a:buNone/>
                      </a:pPr>
                      <a:endParaRPr lang="ru-RU" sz="1400" b="0" i="0" u="none" strike="noStrike" dirty="0">
                        <a:solidFill>
                          <a:srgbClr val="FF0000"/>
                        </a:solidFill>
                        <a:effectLst/>
                        <a:latin typeface="+mn-lt"/>
                      </a:endParaRPr>
                    </a:p>
                  </a:txBody>
                  <a:tcPr marL="0" marR="0" marT="0" marB="0" anchor="b">
                    <a:solidFill>
                      <a:schemeClr val="accent1">
                        <a:lumMod val="20000"/>
                        <a:lumOff val="80000"/>
                      </a:schemeClr>
                    </a:solidFill>
                  </a:tcPr>
                </a:tc>
                <a:tc>
                  <a:txBody>
                    <a:bodyPr/>
                    <a:lstStyle/>
                    <a:p>
                      <a:pPr algn="r" fontAlgn="b">
                        <a:buNone/>
                      </a:pPr>
                      <a:endParaRPr lang="ru-RU" sz="1400" b="0" i="0" u="none" strike="noStrike">
                        <a:solidFill>
                          <a:srgbClr val="FF0000"/>
                        </a:solidFill>
                        <a:effectLst/>
                        <a:latin typeface="+mn-lt"/>
                      </a:endParaRPr>
                    </a:p>
                  </a:txBody>
                  <a:tcPr marL="0" marR="0" marT="0" marB="0" anchor="b">
                    <a:solidFill>
                      <a:schemeClr val="accent1">
                        <a:lumMod val="20000"/>
                        <a:lumOff val="80000"/>
                      </a:schemeClr>
                    </a:solidFill>
                  </a:tcPr>
                </a:tc>
                <a:tc>
                  <a:txBody>
                    <a:bodyPr/>
                    <a:lstStyle/>
                    <a:p>
                      <a:pPr algn="r" fontAlgn="b">
                        <a:buNone/>
                      </a:pPr>
                      <a:endParaRPr lang="ru-RU" sz="1400" b="0" i="0" u="none" strike="noStrike" dirty="0">
                        <a:solidFill>
                          <a:srgbClr val="FF0000"/>
                        </a:solidFill>
                        <a:effectLst/>
                        <a:latin typeface="+mn-lt"/>
                      </a:endParaRPr>
                    </a:p>
                  </a:txBody>
                  <a:tcPr marL="0" marR="0" marT="0" marB="0" anchor="b">
                    <a:solidFill>
                      <a:schemeClr val="accent1">
                        <a:lumMod val="20000"/>
                        <a:lumOff val="80000"/>
                      </a:schemeClr>
                    </a:solidFill>
                  </a:tcPr>
                </a:tc>
                <a:extLst>
                  <a:ext uri="{0D108BD9-81ED-4DB2-BD59-A6C34878D82A}">
                    <a16:rowId xmlns:a16="http://schemas.microsoft.com/office/drawing/2014/main" val="3591741052"/>
                  </a:ext>
                </a:extLst>
              </a:tr>
              <a:tr h="462071">
                <a:tc rowSpan="2">
                  <a:txBody>
                    <a:bodyPr/>
                    <a:lstStyle/>
                    <a:p>
                      <a:pPr algn="l" fontAlgn="t">
                        <a:buNone/>
                      </a:pPr>
                      <a:r>
                        <a:rPr lang="ru-RU" sz="1400" u="none" strike="noStrike" dirty="0">
                          <a:effectLst/>
                          <a:latin typeface="+mn-lt"/>
                        </a:rPr>
                        <a:t>DRTB-9</a:t>
                      </a:r>
                      <a:endParaRPr lang="ru-RU" sz="1400" b="1" i="0" u="none" strike="noStrike" dirty="0">
                        <a:solidFill>
                          <a:srgbClr val="000000"/>
                        </a:solidFill>
                        <a:effectLst/>
                        <a:latin typeface="+mn-lt"/>
                      </a:endParaRPr>
                    </a:p>
                  </a:txBody>
                  <a:tcPr marL="0" marR="0" marT="0" marB="0"/>
                </a:tc>
                <a:tc rowSpan="2">
                  <a:txBody>
                    <a:bodyPr/>
                    <a:lstStyle/>
                    <a:p>
                      <a:pPr algn="l" fontAlgn="t">
                        <a:buNone/>
                      </a:pPr>
                      <a:r>
                        <a:rPr lang="ru-RU" sz="1400" u="none" strike="noStrike" dirty="0">
                          <a:effectLst/>
                          <a:latin typeface="+mn-lt"/>
                        </a:rPr>
                        <a:t>Показатель успешности лечения РР-ТБ: доля лиц с подтвержденным </a:t>
                      </a:r>
                      <a:r>
                        <a:rPr lang="ru-RU" sz="1400" u="none" strike="noStrike" dirty="0" err="1">
                          <a:effectLst/>
                          <a:latin typeface="+mn-lt"/>
                        </a:rPr>
                        <a:t>рифампицинорезистентным</a:t>
                      </a:r>
                      <a:r>
                        <a:rPr lang="ru-RU" sz="1400" u="none" strike="noStrike" dirty="0">
                          <a:effectLst/>
                          <a:latin typeface="+mn-lt"/>
                        </a:rPr>
                        <a:t> туберкулезом, прошедших успешный курс лечения</a:t>
                      </a:r>
                      <a:endParaRPr lang="ru-RU" sz="1400" b="0" i="0" u="none" strike="noStrike" dirty="0">
                        <a:solidFill>
                          <a:srgbClr val="000000"/>
                        </a:solidFill>
                        <a:effectLst/>
                        <a:latin typeface="+mn-lt"/>
                      </a:endParaRPr>
                    </a:p>
                  </a:txBody>
                  <a:tcPr marL="0" marR="0" marT="0" marB="0"/>
                </a:tc>
                <a:tc>
                  <a:txBody>
                    <a:bodyPr/>
                    <a:lstStyle/>
                    <a:p>
                      <a:pPr algn="justLow" fontAlgn="t">
                        <a:buNone/>
                      </a:pPr>
                      <a:r>
                        <a:rPr lang="ru-RU" sz="1400" u="none" strike="noStrike" dirty="0">
                          <a:effectLst/>
                          <a:latin typeface="+mn-lt"/>
                        </a:rPr>
                        <a:t>489</a:t>
                      </a:r>
                      <a:endParaRPr lang="ru-RU" sz="1400" b="0" i="0" u="none" strike="noStrike" dirty="0">
                        <a:solidFill>
                          <a:srgbClr val="000000"/>
                        </a:solidFill>
                        <a:effectLst/>
                        <a:latin typeface="+mn-lt"/>
                      </a:endParaRPr>
                    </a:p>
                  </a:txBody>
                  <a:tcPr marL="0" marR="0" marT="0" marB="0">
                    <a:solidFill>
                      <a:schemeClr val="accent2">
                        <a:lumMod val="20000"/>
                        <a:lumOff val="80000"/>
                      </a:schemeClr>
                    </a:solidFill>
                  </a:tcPr>
                </a:tc>
                <a:tc>
                  <a:txBody>
                    <a:bodyPr/>
                    <a:lstStyle/>
                    <a:p>
                      <a:pPr algn="justLow" fontAlgn="b">
                        <a:buNone/>
                      </a:pPr>
                      <a:r>
                        <a:rPr lang="ru-RU" sz="1400" u="none" strike="noStrike">
                          <a:effectLst/>
                          <a:latin typeface="+mn-lt"/>
                        </a:rPr>
                        <a:t>75,0%</a:t>
                      </a:r>
                      <a:endParaRPr lang="ru-RU" sz="1400" b="0" i="0" u="none" strike="noStrike">
                        <a:solidFill>
                          <a:srgbClr val="000000"/>
                        </a:solidFill>
                        <a:effectLst/>
                        <a:latin typeface="+mn-lt"/>
                      </a:endParaRPr>
                    </a:p>
                  </a:txBody>
                  <a:tcPr marL="0" marR="0" marT="0" marB="0" anchor="b">
                    <a:solidFill>
                      <a:schemeClr val="accent2">
                        <a:lumMod val="20000"/>
                        <a:lumOff val="80000"/>
                      </a:schemeClr>
                    </a:solidFill>
                  </a:tcPr>
                </a:tc>
                <a:tc>
                  <a:txBody>
                    <a:bodyPr/>
                    <a:lstStyle/>
                    <a:p>
                      <a:pPr algn="justLow" fontAlgn="b">
                        <a:buNone/>
                      </a:pPr>
                      <a:r>
                        <a:rPr lang="ru-RU" sz="1400" u="none" strike="noStrike" dirty="0">
                          <a:effectLst/>
                          <a:latin typeface="+mn-lt"/>
                        </a:rPr>
                        <a:t>2024</a:t>
                      </a:r>
                      <a:endParaRPr lang="ru-RU" sz="1400" b="0" i="0" u="none" strike="noStrike" dirty="0">
                        <a:solidFill>
                          <a:srgbClr val="000000"/>
                        </a:solidFill>
                        <a:effectLst/>
                        <a:latin typeface="+mn-lt"/>
                      </a:endParaRPr>
                    </a:p>
                  </a:txBody>
                  <a:tcPr marL="0" marR="0" marT="0" marB="0" anchor="b">
                    <a:solidFill>
                      <a:schemeClr val="accent2">
                        <a:lumMod val="20000"/>
                        <a:lumOff val="80000"/>
                      </a:schemeClr>
                    </a:solidFill>
                  </a:tcPr>
                </a:tc>
                <a:tc>
                  <a:txBody>
                    <a:bodyPr/>
                    <a:lstStyle/>
                    <a:p>
                      <a:pPr algn="l" fontAlgn="t">
                        <a:buNone/>
                      </a:pPr>
                      <a:r>
                        <a:rPr lang="ru-RU" sz="1400" u="none" strike="noStrike" dirty="0">
                          <a:effectLst/>
                          <a:latin typeface="+mn-lt"/>
                        </a:rPr>
                        <a:t>Global TB </a:t>
                      </a:r>
                      <a:r>
                        <a:rPr lang="ru-RU" sz="1400" u="none" strike="noStrike" dirty="0" err="1">
                          <a:effectLst/>
                          <a:latin typeface="+mn-lt"/>
                        </a:rPr>
                        <a:t>report</a:t>
                      </a:r>
                      <a:endParaRPr lang="ru-RU" sz="1400" b="0" i="0" u="none" strike="noStrike" dirty="0">
                        <a:solidFill>
                          <a:srgbClr val="000000"/>
                        </a:solidFill>
                        <a:effectLst/>
                        <a:latin typeface="+mn-lt"/>
                      </a:endParaRPr>
                    </a:p>
                  </a:txBody>
                  <a:tcPr marL="0" marR="0" marT="0" marB="0">
                    <a:solidFill>
                      <a:schemeClr val="accent2">
                        <a:lumMod val="20000"/>
                        <a:lumOff val="80000"/>
                      </a:schemeClr>
                    </a:solidFill>
                  </a:tcPr>
                </a:tc>
                <a:tc>
                  <a:txBody>
                    <a:bodyPr/>
                    <a:lstStyle/>
                    <a:p>
                      <a:pPr algn="ctr" fontAlgn="t">
                        <a:buNone/>
                      </a:pPr>
                      <a:r>
                        <a:rPr lang="ru-RU" sz="1400" u="none" strike="noStrike" dirty="0">
                          <a:effectLst/>
                          <a:latin typeface="+mn-lt"/>
                        </a:rPr>
                        <a:t> </a:t>
                      </a:r>
                      <a:endParaRPr lang="en-US" sz="1400" u="none" strike="noStrike" dirty="0">
                        <a:effectLst/>
                        <a:latin typeface="+mn-lt"/>
                      </a:endParaRPr>
                    </a:p>
                    <a:p>
                      <a:pPr algn="ctr" fontAlgn="t">
                        <a:buNone/>
                      </a:pPr>
                      <a:endParaRPr lang="en-US" sz="1400" b="0" i="0" u="none" strike="noStrike" dirty="0">
                        <a:solidFill>
                          <a:srgbClr val="000000"/>
                        </a:solidFill>
                        <a:effectLst/>
                        <a:latin typeface="+mn-lt"/>
                      </a:endParaRPr>
                    </a:p>
                    <a:p>
                      <a:pPr algn="ctr" fontAlgn="t">
                        <a:buNone/>
                      </a:pPr>
                      <a:r>
                        <a:rPr lang="en-US" sz="1400" b="0" i="0" u="none" strike="noStrike" dirty="0">
                          <a:solidFill>
                            <a:srgbClr val="000000"/>
                          </a:solidFill>
                          <a:effectLst/>
                          <a:latin typeface="+mn-lt"/>
                        </a:rPr>
                        <a:t>74%</a:t>
                      </a:r>
                      <a:endParaRPr lang="ru-RU" sz="1400" b="0" i="0" u="none" strike="noStrike" dirty="0">
                        <a:solidFill>
                          <a:srgbClr val="000000"/>
                        </a:solidFill>
                        <a:effectLst/>
                        <a:latin typeface="+mn-lt"/>
                      </a:endParaRPr>
                    </a:p>
                  </a:txBody>
                  <a:tcPr marL="0" marR="0" marT="0" marB="0">
                    <a:solidFill>
                      <a:srgbClr val="92D050"/>
                    </a:solidFill>
                  </a:tcPr>
                </a:tc>
                <a:tc>
                  <a:txBody>
                    <a:bodyPr/>
                    <a:lstStyle/>
                    <a:p>
                      <a:pPr algn="r" fontAlgn="b">
                        <a:buNone/>
                      </a:pPr>
                      <a:r>
                        <a:rPr lang="ru-RU" sz="1400" u="none" strike="noStrike" dirty="0">
                          <a:effectLst/>
                          <a:latin typeface="+mn-lt"/>
                        </a:rPr>
                        <a:t>76%</a:t>
                      </a:r>
                      <a:endParaRPr lang="ru-RU" sz="1400" b="0" i="0" u="none" strike="noStrike" dirty="0">
                        <a:solidFill>
                          <a:srgbClr val="FF0000"/>
                        </a:solidFill>
                        <a:effectLst/>
                        <a:latin typeface="+mn-lt"/>
                      </a:endParaRPr>
                    </a:p>
                  </a:txBody>
                  <a:tcPr marL="0" marR="0" marT="0" marB="0" anchor="b">
                    <a:solidFill>
                      <a:schemeClr val="accent1">
                        <a:lumMod val="20000"/>
                        <a:lumOff val="80000"/>
                      </a:schemeClr>
                    </a:solidFill>
                  </a:tcPr>
                </a:tc>
                <a:tc>
                  <a:txBody>
                    <a:bodyPr/>
                    <a:lstStyle/>
                    <a:p>
                      <a:pPr algn="r" fontAlgn="b">
                        <a:buNone/>
                      </a:pPr>
                      <a:r>
                        <a:rPr lang="ru-RU" sz="1400" u="none" strike="noStrike">
                          <a:effectLst/>
                          <a:latin typeface="+mn-lt"/>
                        </a:rPr>
                        <a:t>80%</a:t>
                      </a:r>
                      <a:endParaRPr lang="ru-RU" sz="1400" b="0" i="0" u="none" strike="noStrike">
                        <a:solidFill>
                          <a:srgbClr val="FF0000"/>
                        </a:solidFill>
                        <a:effectLst/>
                        <a:latin typeface="+mn-lt"/>
                      </a:endParaRPr>
                    </a:p>
                  </a:txBody>
                  <a:tcPr marL="0" marR="0" marT="0" marB="0" anchor="b">
                    <a:solidFill>
                      <a:schemeClr val="accent1">
                        <a:lumMod val="20000"/>
                        <a:lumOff val="80000"/>
                      </a:schemeClr>
                    </a:solidFill>
                  </a:tcPr>
                </a:tc>
                <a:tc>
                  <a:txBody>
                    <a:bodyPr/>
                    <a:lstStyle/>
                    <a:p>
                      <a:pPr algn="r" fontAlgn="b">
                        <a:buNone/>
                      </a:pPr>
                      <a:r>
                        <a:rPr lang="en-US" sz="1400" u="none" strike="noStrike" dirty="0">
                          <a:effectLst/>
                          <a:latin typeface="+mn-lt"/>
                        </a:rPr>
                        <a:t>85</a:t>
                      </a:r>
                      <a:r>
                        <a:rPr lang="ru-RU" sz="1400" u="none" strike="noStrike" dirty="0">
                          <a:effectLst/>
                          <a:latin typeface="+mn-lt"/>
                        </a:rPr>
                        <a:t>%</a:t>
                      </a:r>
                      <a:endParaRPr lang="ru-RU" sz="1400" b="0" i="0" u="none" strike="noStrike" dirty="0">
                        <a:solidFill>
                          <a:srgbClr val="FF0000"/>
                        </a:solidFill>
                        <a:effectLst/>
                        <a:latin typeface="+mn-lt"/>
                      </a:endParaRPr>
                    </a:p>
                  </a:txBody>
                  <a:tcPr marL="0" marR="0" marT="0" marB="0" anchor="b">
                    <a:solidFill>
                      <a:schemeClr val="accent1">
                        <a:lumMod val="20000"/>
                        <a:lumOff val="80000"/>
                      </a:schemeClr>
                    </a:solidFill>
                  </a:tcPr>
                </a:tc>
                <a:extLst>
                  <a:ext uri="{0D108BD9-81ED-4DB2-BD59-A6C34878D82A}">
                    <a16:rowId xmlns:a16="http://schemas.microsoft.com/office/drawing/2014/main" val="718322210"/>
                  </a:ext>
                </a:extLst>
              </a:tr>
              <a:tr h="296492">
                <a:tc vMerge="1">
                  <a:txBody>
                    <a:bodyPr/>
                    <a:lstStyle/>
                    <a:p>
                      <a:endParaRPr lang="ru-RU"/>
                    </a:p>
                  </a:txBody>
                  <a:tcPr/>
                </a:tc>
                <a:tc vMerge="1">
                  <a:txBody>
                    <a:bodyPr/>
                    <a:lstStyle/>
                    <a:p>
                      <a:endParaRPr lang="ru-RU"/>
                    </a:p>
                  </a:txBody>
                  <a:tcPr/>
                </a:tc>
                <a:tc>
                  <a:txBody>
                    <a:bodyPr/>
                    <a:lstStyle/>
                    <a:p>
                      <a:pPr algn="justLow" fontAlgn="t">
                        <a:buNone/>
                      </a:pPr>
                      <a:r>
                        <a:rPr lang="ru-RU" sz="1400" u="none" strike="noStrike" dirty="0">
                          <a:effectLst/>
                          <a:latin typeface="+mn-lt"/>
                        </a:rPr>
                        <a:t>652</a:t>
                      </a:r>
                      <a:endParaRPr lang="ru-RU" sz="1400" b="0" i="0" u="none" strike="noStrike" dirty="0">
                        <a:solidFill>
                          <a:srgbClr val="000000"/>
                        </a:solidFill>
                        <a:effectLst/>
                        <a:latin typeface="+mn-lt"/>
                      </a:endParaRPr>
                    </a:p>
                  </a:txBody>
                  <a:tcPr marL="0" marR="0" marT="0" marB="0">
                    <a:solidFill>
                      <a:schemeClr val="accent2">
                        <a:lumMod val="20000"/>
                        <a:lumOff val="80000"/>
                      </a:schemeClr>
                    </a:solidFill>
                  </a:tcPr>
                </a:tc>
                <a:tc>
                  <a:txBody>
                    <a:bodyPr/>
                    <a:lstStyle/>
                    <a:p>
                      <a:pPr algn="justLow" fontAlgn="t">
                        <a:buNone/>
                      </a:pPr>
                      <a:r>
                        <a:rPr lang="ru-RU" sz="1400" u="none" strike="noStrike">
                          <a:effectLst/>
                          <a:latin typeface="+mn-lt"/>
                        </a:rPr>
                        <a:t> </a:t>
                      </a:r>
                      <a:endParaRPr lang="ru-RU" sz="1400" b="0" i="0" u="none" strike="noStrike">
                        <a:solidFill>
                          <a:srgbClr val="000000"/>
                        </a:solidFill>
                        <a:effectLst/>
                        <a:latin typeface="+mn-lt"/>
                      </a:endParaRPr>
                    </a:p>
                  </a:txBody>
                  <a:tcPr marL="0" marR="0" marT="0" marB="0">
                    <a:solidFill>
                      <a:schemeClr val="accent2">
                        <a:lumMod val="20000"/>
                        <a:lumOff val="80000"/>
                      </a:schemeClr>
                    </a:solidFill>
                  </a:tcPr>
                </a:tc>
                <a:tc>
                  <a:txBody>
                    <a:bodyPr/>
                    <a:lstStyle/>
                    <a:p>
                      <a:pPr algn="justLow" fontAlgn="b">
                        <a:buNone/>
                      </a:pPr>
                      <a:r>
                        <a:rPr lang="ru-RU" sz="1400" u="none" strike="noStrike" dirty="0">
                          <a:effectLst/>
                          <a:latin typeface="+mn-lt"/>
                        </a:rPr>
                        <a:t> </a:t>
                      </a:r>
                      <a:endParaRPr lang="ru-RU" sz="1400" b="0" i="0" u="none" strike="noStrike" dirty="0">
                        <a:solidFill>
                          <a:srgbClr val="000000"/>
                        </a:solidFill>
                        <a:effectLst/>
                        <a:latin typeface="+mn-lt"/>
                      </a:endParaRPr>
                    </a:p>
                  </a:txBody>
                  <a:tcPr marL="0" marR="0" marT="0" marB="0" anchor="b">
                    <a:solidFill>
                      <a:schemeClr val="accent2">
                        <a:lumMod val="20000"/>
                        <a:lumOff val="80000"/>
                      </a:schemeClr>
                    </a:solidFill>
                  </a:tcPr>
                </a:tc>
                <a:tc>
                  <a:txBody>
                    <a:bodyPr/>
                    <a:lstStyle/>
                    <a:p>
                      <a:pPr algn="l" fontAlgn="t">
                        <a:buNone/>
                      </a:pPr>
                      <a:r>
                        <a:rPr lang="ru-RU" sz="1400" u="none" strike="noStrike" dirty="0">
                          <a:effectLst/>
                          <a:latin typeface="+mn-lt"/>
                        </a:rPr>
                        <a:t>(2022 </a:t>
                      </a:r>
                      <a:r>
                        <a:rPr lang="ru-RU" sz="1400" u="none" strike="noStrike" dirty="0" err="1">
                          <a:effectLst/>
                          <a:latin typeface="+mn-lt"/>
                        </a:rPr>
                        <a:t>cohort</a:t>
                      </a:r>
                      <a:r>
                        <a:rPr lang="ru-RU" sz="1400" u="none" strike="noStrike" dirty="0">
                          <a:effectLst/>
                          <a:latin typeface="+mn-lt"/>
                        </a:rPr>
                        <a:t>)</a:t>
                      </a:r>
                      <a:endParaRPr lang="ru-RU" sz="1400" b="0" i="0" u="none" strike="noStrike" dirty="0">
                        <a:solidFill>
                          <a:srgbClr val="000000"/>
                        </a:solidFill>
                        <a:effectLst/>
                        <a:latin typeface="+mn-lt"/>
                      </a:endParaRPr>
                    </a:p>
                  </a:txBody>
                  <a:tcPr marL="0" marR="0" marT="0" marB="0">
                    <a:solidFill>
                      <a:schemeClr val="accent2">
                        <a:lumMod val="20000"/>
                        <a:lumOff val="80000"/>
                      </a:schemeClr>
                    </a:solidFill>
                  </a:tcPr>
                </a:tc>
                <a:tc>
                  <a:txBody>
                    <a:bodyPr/>
                    <a:lstStyle/>
                    <a:p>
                      <a:pPr algn="ctr" fontAlgn="t">
                        <a:buNone/>
                      </a:pPr>
                      <a:r>
                        <a:rPr lang="ru-RU" sz="1400" u="none" strike="noStrike" dirty="0">
                          <a:effectLst/>
                          <a:latin typeface="+mn-lt"/>
                        </a:rPr>
                        <a:t> </a:t>
                      </a:r>
                      <a:endParaRPr lang="ru-RU" sz="1400" b="0" i="0" u="none" strike="noStrike" dirty="0">
                        <a:solidFill>
                          <a:srgbClr val="000000"/>
                        </a:solidFill>
                        <a:effectLst/>
                        <a:latin typeface="+mn-lt"/>
                      </a:endParaRPr>
                    </a:p>
                  </a:txBody>
                  <a:tcPr marL="0" marR="0" marT="0" marB="0">
                    <a:solidFill>
                      <a:srgbClr val="92D050"/>
                    </a:solidFill>
                  </a:tcPr>
                </a:tc>
                <a:tc>
                  <a:txBody>
                    <a:bodyPr/>
                    <a:lstStyle/>
                    <a:p>
                      <a:pPr algn="l" fontAlgn="b">
                        <a:buNone/>
                      </a:pPr>
                      <a:r>
                        <a:rPr lang="ru-RU" sz="1400" u="none" strike="noStrike" dirty="0">
                          <a:effectLst/>
                          <a:latin typeface="+mn-lt"/>
                        </a:rPr>
                        <a:t> </a:t>
                      </a:r>
                      <a:endParaRPr lang="ru-RU" sz="1400" b="0" i="0" u="none" strike="noStrike" dirty="0">
                        <a:solidFill>
                          <a:srgbClr val="FF0000"/>
                        </a:solidFill>
                        <a:effectLst/>
                        <a:latin typeface="+mn-lt"/>
                      </a:endParaRPr>
                    </a:p>
                  </a:txBody>
                  <a:tcPr marL="0" marR="0" marT="0" marB="0" anchor="b">
                    <a:solidFill>
                      <a:schemeClr val="accent1">
                        <a:lumMod val="20000"/>
                        <a:lumOff val="80000"/>
                      </a:schemeClr>
                    </a:solidFill>
                  </a:tcPr>
                </a:tc>
                <a:tc>
                  <a:txBody>
                    <a:bodyPr/>
                    <a:lstStyle/>
                    <a:p>
                      <a:pPr algn="l" fontAlgn="b">
                        <a:buNone/>
                      </a:pPr>
                      <a:r>
                        <a:rPr lang="ru-RU" sz="1400" u="none" strike="noStrike">
                          <a:effectLst/>
                          <a:latin typeface="+mn-lt"/>
                        </a:rPr>
                        <a:t> </a:t>
                      </a:r>
                      <a:endParaRPr lang="ru-RU" sz="1400" b="0" i="0" u="none" strike="noStrike">
                        <a:solidFill>
                          <a:srgbClr val="FF0000"/>
                        </a:solidFill>
                        <a:effectLst/>
                        <a:latin typeface="+mn-lt"/>
                      </a:endParaRPr>
                    </a:p>
                  </a:txBody>
                  <a:tcPr marL="0" marR="0" marT="0" marB="0" anchor="b">
                    <a:solidFill>
                      <a:schemeClr val="accent1">
                        <a:lumMod val="20000"/>
                        <a:lumOff val="80000"/>
                      </a:schemeClr>
                    </a:solidFill>
                  </a:tcPr>
                </a:tc>
                <a:tc>
                  <a:txBody>
                    <a:bodyPr/>
                    <a:lstStyle/>
                    <a:p>
                      <a:pPr algn="l" fontAlgn="b">
                        <a:buNone/>
                      </a:pPr>
                      <a:r>
                        <a:rPr lang="ru-RU" sz="1400" u="none" strike="noStrike" dirty="0">
                          <a:effectLst/>
                          <a:latin typeface="+mn-lt"/>
                        </a:rPr>
                        <a:t> </a:t>
                      </a:r>
                      <a:endParaRPr lang="ru-RU" sz="1400" b="0" i="0" u="none" strike="noStrike" dirty="0">
                        <a:solidFill>
                          <a:srgbClr val="FF0000"/>
                        </a:solidFill>
                        <a:effectLst/>
                        <a:latin typeface="+mn-lt"/>
                      </a:endParaRPr>
                    </a:p>
                  </a:txBody>
                  <a:tcPr marL="0" marR="0" marT="0" marB="0" anchor="b">
                    <a:solidFill>
                      <a:schemeClr val="accent1">
                        <a:lumMod val="20000"/>
                        <a:lumOff val="80000"/>
                      </a:schemeClr>
                    </a:solidFill>
                  </a:tcPr>
                </a:tc>
                <a:extLst>
                  <a:ext uri="{0D108BD9-81ED-4DB2-BD59-A6C34878D82A}">
                    <a16:rowId xmlns:a16="http://schemas.microsoft.com/office/drawing/2014/main" val="1273130896"/>
                  </a:ext>
                </a:extLst>
              </a:tr>
              <a:tr h="622779">
                <a:tc>
                  <a:txBody>
                    <a:bodyPr/>
                    <a:lstStyle/>
                    <a:p>
                      <a:pPr algn="l" fontAlgn="t">
                        <a:buNone/>
                      </a:pPr>
                      <a:r>
                        <a:rPr lang="ru-RU" sz="1400" u="none" strike="noStrike">
                          <a:effectLst/>
                          <a:latin typeface="+mn-lt"/>
                        </a:rPr>
                        <a:t>TBP-1</a:t>
                      </a:r>
                      <a:endParaRPr lang="ru-RU" sz="1400" b="1" i="0" u="none" strike="noStrike">
                        <a:solidFill>
                          <a:srgbClr val="000000"/>
                        </a:solidFill>
                        <a:effectLst/>
                        <a:latin typeface="+mn-lt"/>
                      </a:endParaRPr>
                    </a:p>
                  </a:txBody>
                  <a:tcPr marL="0" marR="0" marT="0" marB="0"/>
                </a:tc>
                <a:tc>
                  <a:txBody>
                    <a:bodyPr/>
                    <a:lstStyle/>
                    <a:p>
                      <a:pPr algn="l" fontAlgn="b">
                        <a:buNone/>
                      </a:pPr>
                      <a:r>
                        <a:rPr lang="ru-RU" sz="1400" u="none" strike="noStrike" dirty="0">
                          <a:effectLst/>
                          <a:latin typeface="+mn-lt"/>
                        </a:rPr>
                        <a:t>Число подходящих контактов лиц с туберкулезом, начавших профилактическое лечение от туберкулеза</a:t>
                      </a:r>
                      <a:endParaRPr lang="ru-RU" sz="1400" b="0" i="0" u="none" strike="noStrike" dirty="0">
                        <a:solidFill>
                          <a:srgbClr val="000000"/>
                        </a:solidFill>
                        <a:effectLst/>
                        <a:latin typeface="+mn-lt"/>
                      </a:endParaRPr>
                    </a:p>
                  </a:txBody>
                  <a:tcPr marL="0" marR="0" marT="0" marB="0" anchor="b"/>
                </a:tc>
                <a:tc>
                  <a:txBody>
                    <a:bodyPr/>
                    <a:lstStyle/>
                    <a:p>
                      <a:pPr algn="justLow" fontAlgn="t">
                        <a:buNone/>
                      </a:pPr>
                      <a:r>
                        <a:rPr lang="ru-RU" sz="1400" u="none" strike="noStrike" dirty="0">
                          <a:effectLst/>
                          <a:latin typeface="+mn-lt"/>
                        </a:rPr>
                        <a:t> </a:t>
                      </a:r>
                      <a:endParaRPr lang="ru-RU" sz="1400" b="0" i="0" u="none" strike="noStrike" dirty="0">
                        <a:solidFill>
                          <a:srgbClr val="000000"/>
                        </a:solidFill>
                        <a:effectLst/>
                        <a:latin typeface="+mn-lt"/>
                      </a:endParaRPr>
                    </a:p>
                  </a:txBody>
                  <a:tcPr marL="0" marR="0" marT="0" marB="0">
                    <a:solidFill>
                      <a:schemeClr val="accent2">
                        <a:lumMod val="20000"/>
                        <a:lumOff val="80000"/>
                      </a:schemeClr>
                    </a:solidFill>
                  </a:tcPr>
                </a:tc>
                <a:tc>
                  <a:txBody>
                    <a:bodyPr/>
                    <a:lstStyle/>
                    <a:p>
                      <a:pPr algn="justLow" fontAlgn="t">
                        <a:buNone/>
                      </a:pPr>
                      <a:r>
                        <a:rPr lang="ru-RU" sz="1400" u="none" strike="noStrike" dirty="0">
                          <a:effectLst/>
                          <a:latin typeface="+mn-lt"/>
                        </a:rPr>
                        <a:t>526</a:t>
                      </a:r>
                      <a:endParaRPr lang="ru-RU" sz="1400" b="0" i="0" u="none" strike="noStrike" dirty="0">
                        <a:solidFill>
                          <a:srgbClr val="000000"/>
                        </a:solidFill>
                        <a:effectLst/>
                        <a:latin typeface="+mn-lt"/>
                      </a:endParaRPr>
                    </a:p>
                  </a:txBody>
                  <a:tcPr marL="0" marR="0" marT="0" marB="0">
                    <a:solidFill>
                      <a:schemeClr val="accent2">
                        <a:lumMod val="20000"/>
                        <a:lumOff val="80000"/>
                      </a:schemeClr>
                    </a:solidFill>
                  </a:tcPr>
                </a:tc>
                <a:tc>
                  <a:txBody>
                    <a:bodyPr/>
                    <a:lstStyle/>
                    <a:p>
                      <a:pPr algn="justLow" fontAlgn="t">
                        <a:buNone/>
                      </a:pPr>
                      <a:r>
                        <a:rPr lang="ru-RU" sz="1400" u="none" strike="noStrike" dirty="0">
                          <a:effectLst/>
                          <a:latin typeface="+mn-lt"/>
                        </a:rPr>
                        <a:t>2024</a:t>
                      </a:r>
                      <a:endParaRPr lang="ru-RU" sz="1400" b="0" i="0" u="none" strike="noStrike" dirty="0">
                        <a:solidFill>
                          <a:srgbClr val="000000"/>
                        </a:solidFill>
                        <a:effectLst/>
                        <a:latin typeface="+mn-lt"/>
                      </a:endParaRPr>
                    </a:p>
                  </a:txBody>
                  <a:tcPr marL="0" marR="0" marT="0" marB="0">
                    <a:solidFill>
                      <a:schemeClr val="accent2">
                        <a:lumMod val="20000"/>
                        <a:lumOff val="80000"/>
                      </a:schemeClr>
                    </a:solidFill>
                  </a:tcPr>
                </a:tc>
                <a:tc>
                  <a:txBody>
                    <a:bodyPr/>
                    <a:lstStyle/>
                    <a:p>
                      <a:pPr algn="l" fontAlgn="t">
                        <a:buNone/>
                      </a:pPr>
                      <a:r>
                        <a:rPr lang="ru-RU" sz="1400" u="none" strike="noStrike" dirty="0">
                          <a:effectLst/>
                          <a:latin typeface="+mn-lt"/>
                        </a:rPr>
                        <a:t>Global TB </a:t>
                      </a:r>
                      <a:r>
                        <a:rPr lang="ru-RU" sz="1400" u="none" strike="noStrike" dirty="0" err="1">
                          <a:effectLst/>
                          <a:latin typeface="+mn-lt"/>
                        </a:rPr>
                        <a:t>report</a:t>
                      </a:r>
                      <a:endParaRPr lang="ru-RU" sz="1400" b="0" i="0" u="none" strike="noStrike" dirty="0">
                        <a:solidFill>
                          <a:srgbClr val="000000"/>
                        </a:solidFill>
                        <a:effectLst/>
                        <a:latin typeface="+mn-lt"/>
                      </a:endParaRPr>
                    </a:p>
                  </a:txBody>
                  <a:tcPr marL="0" marR="0" marT="0" marB="0">
                    <a:solidFill>
                      <a:schemeClr val="accent2">
                        <a:lumMod val="20000"/>
                        <a:lumOff val="80000"/>
                      </a:schemeClr>
                    </a:solidFill>
                  </a:tcPr>
                </a:tc>
                <a:tc>
                  <a:txBody>
                    <a:bodyPr/>
                    <a:lstStyle/>
                    <a:p>
                      <a:pPr algn="ctr" fontAlgn="t">
                        <a:buNone/>
                      </a:pPr>
                      <a:r>
                        <a:rPr lang="ru-RU" sz="1400" u="none" strike="noStrike" dirty="0">
                          <a:effectLst/>
                          <a:latin typeface="+mn-lt"/>
                        </a:rPr>
                        <a:t> </a:t>
                      </a:r>
                      <a:r>
                        <a:rPr lang="en-US" sz="1400" u="none" strike="noStrike" dirty="0">
                          <a:effectLst/>
                          <a:latin typeface="+mn-lt"/>
                        </a:rPr>
                        <a:t>785</a:t>
                      </a:r>
                      <a:endParaRPr lang="ru-RU" sz="1400" b="0" i="0" u="none" strike="noStrike" dirty="0">
                        <a:solidFill>
                          <a:srgbClr val="000000"/>
                        </a:solidFill>
                        <a:effectLst/>
                        <a:latin typeface="+mn-lt"/>
                      </a:endParaRPr>
                    </a:p>
                  </a:txBody>
                  <a:tcPr marL="0" marR="0" marT="0" marB="0">
                    <a:solidFill>
                      <a:srgbClr val="92D050"/>
                    </a:solidFill>
                  </a:tcPr>
                </a:tc>
                <a:tc>
                  <a:txBody>
                    <a:bodyPr/>
                    <a:lstStyle/>
                    <a:p>
                      <a:pPr algn="r" fontAlgn="t">
                        <a:buNone/>
                      </a:pPr>
                      <a:r>
                        <a:rPr lang="ru-RU" sz="1400" u="none" strike="noStrike" dirty="0">
                          <a:effectLst/>
                          <a:latin typeface="+mn-lt"/>
                        </a:rPr>
                        <a:t> </a:t>
                      </a:r>
                      <a:r>
                        <a:rPr lang="en-US" sz="1400" u="none" strike="noStrike" dirty="0">
                          <a:effectLst/>
                          <a:latin typeface="+mn-lt"/>
                        </a:rPr>
                        <a:t>1000</a:t>
                      </a:r>
                      <a:endParaRPr lang="ru-RU" sz="1400" b="0" i="0" u="none" strike="noStrike" dirty="0">
                        <a:solidFill>
                          <a:srgbClr val="FF0000"/>
                        </a:solidFill>
                        <a:effectLst/>
                        <a:latin typeface="+mn-lt"/>
                      </a:endParaRPr>
                    </a:p>
                  </a:txBody>
                  <a:tcPr marL="0" marR="0" marT="0" marB="0">
                    <a:solidFill>
                      <a:schemeClr val="accent1">
                        <a:lumMod val="20000"/>
                        <a:lumOff val="80000"/>
                      </a:schemeClr>
                    </a:solidFill>
                  </a:tcPr>
                </a:tc>
                <a:tc>
                  <a:txBody>
                    <a:bodyPr/>
                    <a:lstStyle/>
                    <a:p>
                      <a:pPr algn="r" fontAlgn="t">
                        <a:buNone/>
                      </a:pPr>
                      <a:r>
                        <a:rPr lang="en-US" sz="1400" u="none" strike="noStrike" dirty="0">
                          <a:effectLst/>
                          <a:latin typeface="+mn-lt"/>
                        </a:rPr>
                        <a:t>1500</a:t>
                      </a:r>
                      <a:r>
                        <a:rPr lang="ru-RU" sz="1400" u="none" strike="noStrike" dirty="0">
                          <a:effectLst/>
                          <a:latin typeface="+mn-lt"/>
                        </a:rPr>
                        <a:t> </a:t>
                      </a:r>
                      <a:endParaRPr lang="ru-RU" sz="1400" b="0" i="0" u="none" strike="noStrike" dirty="0">
                        <a:solidFill>
                          <a:srgbClr val="FF0000"/>
                        </a:solidFill>
                        <a:effectLst/>
                        <a:latin typeface="+mn-lt"/>
                      </a:endParaRPr>
                    </a:p>
                  </a:txBody>
                  <a:tcPr marL="0" marR="0" marT="0" marB="0">
                    <a:solidFill>
                      <a:schemeClr val="accent1">
                        <a:lumMod val="20000"/>
                        <a:lumOff val="80000"/>
                      </a:schemeClr>
                    </a:solidFill>
                  </a:tcPr>
                </a:tc>
                <a:tc>
                  <a:txBody>
                    <a:bodyPr/>
                    <a:lstStyle/>
                    <a:p>
                      <a:pPr algn="r" fontAlgn="t">
                        <a:buNone/>
                      </a:pPr>
                      <a:r>
                        <a:rPr lang="en-US" sz="1400" u="none" strike="noStrike" dirty="0">
                          <a:effectLst/>
                          <a:latin typeface="+mn-lt"/>
                        </a:rPr>
                        <a:t>2000</a:t>
                      </a:r>
                      <a:r>
                        <a:rPr lang="ru-RU" sz="1400" u="none" strike="noStrike" dirty="0">
                          <a:effectLst/>
                          <a:latin typeface="+mn-lt"/>
                        </a:rPr>
                        <a:t> </a:t>
                      </a:r>
                      <a:endParaRPr lang="ru-RU" sz="1400" b="0" i="0" u="none" strike="noStrike" dirty="0">
                        <a:solidFill>
                          <a:srgbClr val="FF0000"/>
                        </a:solidFill>
                        <a:effectLst/>
                        <a:latin typeface="+mn-lt"/>
                      </a:endParaRPr>
                    </a:p>
                  </a:txBody>
                  <a:tcPr marL="0" marR="0" marT="0" marB="0">
                    <a:solidFill>
                      <a:schemeClr val="accent1">
                        <a:lumMod val="20000"/>
                        <a:lumOff val="80000"/>
                      </a:schemeClr>
                    </a:solidFill>
                  </a:tcPr>
                </a:tc>
                <a:extLst>
                  <a:ext uri="{0D108BD9-81ED-4DB2-BD59-A6C34878D82A}">
                    <a16:rowId xmlns:a16="http://schemas.microsoft.com/office/drawing/2014/main" val="823223347"/>
                  </a:ext>
                </a:extLst>
              </a:tr>
            </a:tbl>
          </a:graphicData>
        </a:graphic>
      </p:graphicFrame>
    </p:spTree>
    <p:extLst>
      <p:ext uri="{BB962C8B-B14F-4D97-AF65-F5344CB8AC3E}">
        <p14:creationId xmlns:p14="http://schemas.microsoft.com/office/powerpoint/2010/main" val="2981868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55AFB4C-2E20-239B-E2A5-A70B39A629AF}"/>
              </a:ext>
            </a:extLst>
          </p:cNvPr>
          <p:cNvSpPr>
            <a:spLocks noGrp="1"/>
          </p:cNvSpPr>
          <p:nvPr>
            <p:ph type="title"/>
          </p:nvPr>
        </p:nvSpPr>
        <p:spPr>
          <a:xfrm>
            <a:off x="2019380" y="339049"/>
            <a:ext cx="7729728" cy="1188720"/>
          </a:xfrm>
        </p:spPr>
        <p:txBody>
          <a:bodyPr>
            <a:normAutofit fontScale="90000"/>
          </a:bodyPr>
          <a:lstStyle/>
          <a:p>
            <a:r>
              <a:rPr lang="ru-RU" dirty="0">
                <a:solidFill>
                  <a:srgbClr val="C00000"/>
                </a:solidFill>
              </a:rPr>
              <a:t>Предварительные модули по ТБ</a:t>
            </a:r>
          </a:p>
        </p:txBody>
      </p:sp>
      <p:sp>
        <p:nvSpPr>
          <p:cNvPr id="3" name="Объект 2">
            <a:extLst>
              <a:ext uri="{FF2B5EF4-FFF2-40B4-BE49-F238E27FC236}">
                <a16:creationId xmlns:a16="http://schemas.microsoft.com/office/drawing/2014/main" id="{E85BEDAA-CD7A-5685-74D7-2BCB41139610}"/>
              </a:ext>
            </a:extLst>
          </p:cNvPr>
          <p:cNvSpPr>
            <a:spLocks noGrp="1"/>
          </p:cNvSpPr>
          <p:nvPr>
            <p:ph idx="1"/>
          </p:nvPr>
        </p:nvSpPr>
        <p:spPr>
          <a:xfrm>
            <a:off x="875899" y="1780674"/>
            <a:ext cx="10308657" cy="4398745"/>
          </a:xfrm>
        </p:spPr>
        <p:txBody>
          <a:bodyPr>
            <a:normAutofit/>
          </a:bodyPr>
          <a:lstStyle/>
          <a:p>
            <a:r>
              <a:rPr lang="ru-RU" sz="2200" b="1" dirty="0">
                <a:solidFill>
                  <a:srgbClr val="C00000"/>
                </a:solidFill>
              </a:rPr>
              <a:t>Модуль 1:</a:t>
            </a:r>
            <a:r>
              <a:rPr lang="ru-RU" sz="2200" dirty="0">
                <a:solidFill>
                  <a:srgbClr val="C00000"/>
                </a:solidFill>
              </a:rPr>
              <a:t> </a:t>
            </a:r>
            <a:r>
              <a:rPr lang="ru-RU" sz="2200" dirty="0">
                <a:solidFill>
                  <a:schemeClr val="tx1"/>
                </a:solidFill>
              </a:rPr>
              <a:t>Диагностика, лечение и уход при ЛУ-ТБ (</a:t>
            </a:r>
            <a:r>
              <a:rPr lang="en-US" sz="2200" dirty="0">
                <a:solidFill>
                  <a:schemeClr val="tx1"/>
                </a:solidFill>
              </a:rPr>
              <a:t>TB-DR</a:t>
            </a:r>
            <a:r>
              <a:rPr lang="ru-RU" sz="2200" dirty="0">
                <a:solidFill>
                  <a:schemeClr val="tx1"/>
                </a:solidFill>
              </a:rPr>
              <a:t> </a:t>
            </a:r>
            <a:r>
              <a:rPr lang="ru-RU" sz="2200" dirty="0" err="1">
                <a:solidFill>
                  <a:schemeClr val="tx1"/>
                </a:solidFill>
              </a:rPr>
              <a:t>Diagnosis</a:t>
            </a:r>
            <a:r>
              <a:rPr lang="ru-RU" sz="2200" dirty="0">
                <a:solidFill>
                  <a:schemeClr val="tx1"/>
                </a:solidFill>
              </a:rPr>
              <a:t>, </a:t>
            </a:r>
            <a:r>
              <a:rPr lang="ru-RU" sz="2200" dirty="0" err="1">
                <a:solidFill>
                  <a:schemeClr val="tx1"/>
                </a:solidFill>
              </a:rPr>
              <a:t>Treatment</a:t>
            </a:r>
            <a:r>
              <a:rPr lang="ru-RU" sz="2200" dirty="0">
                <a:solidFill>
                  <a:schemeClr val="tx1"/>
                </a:solidFill>
              </a:rPr>
              <a:t> </a:t>
            </a:r>
            <a:r>
              <a:rPr lang="ru-RU" sz="2200" dirty="0" err="1">
                <a:solidFill>
                  <a:schemeClr val="tx1"/>
                </a:solidFill>
              </a:rPr>
              <a:t>and</a:t>
            </a:r>
            <a:r>
              <a:rPr lang="ru-RU" sz="2200" dirty="0">
                <a:solidFill>
                  <a:schemeClr val="tx1"/>
                </a:solidFill>
              </a:rPr>
              <a:t> Care)</a:t>
            </a:r>
          </a:p>
          <a:p>
            <a:r>
              <a:rPr lang="ru-RU" sz="2200" b="1" dirty="0">
                <a:solidFill>
                  <a:srgbClr val="C00000"/>
                </a:solidFill>
              </a:rPr>
              <a:t>Модуль 2</a:t>
            </a:r>
            <a:r>
              <a:rPr lang="ru-RU" sz="2200" dirty="0">
                <a:solidFill>
                  <a:srgbClr val="C00000"/>
                </a:solidFill>
              </a:rPr>
              <a:t>: </a:t>
            </a:r>
            <a:r>
              <a:rPr lang="ru-RU" sz="2200" dirty="0"/>
              <a:t>Профилактика ЛУ-ТБ (DR-TB </a:t>
            </a:r>
            <a:r>
              <a:rPr lang="ru-RU" sz="2200" dirty="0" err="1"/>
              <a:t>Prevention</a:t>
            </a:r>
            <a:r>
              <a:rPr lang="ru-RU" sz="2200" dirty="0"/>
              <a:t>) </a:t>
            </a:r>
          </a:p>
          <a:p>
            <a:r>
              <a:rPr lang="ru-RU" sz="2200" b="1" dirty="0">
                <a:solidFill>
                  <a:srgbClr val="C00000"/>
                </a:solidFill>
              </a:rPr>
              <a:t>Модуль 3</a:t>
            </a:r>
            <a:r>
              <a:rPr lang="ru-RU" sz="2200" dirty="0">
                <a:solidFill>
                  <a:srgbClr val="C00000"/>
                </a:solidFill>
              </a:rPr>
              <a:t>: </a:t>
            </a:r>
            <a:r>
              <a:rPr lang="ru-RU" sz="2200" dirty="0"/>
              <a:t>Инновации в диагностике и лабораторные системы </a:t>
            </a:r>
          </a:p>
          <a:p>
            <a:r>
              <a:rPr lang="ru-RU" sz="2200" b="1" dirty="0">
                <a:solidFill>
                  <a:srgbClr val="C00000"/>
                </a:solidFill>
              </a:rPr>
              <a:t>Модуль 4</a:t>
            </a:r>
            <a:r>
              <a:rPr lang="ru-RU" sz="2200" dirty="0">
                <a:solidFill>
                  <a:srgbClr val="C00000"/>
                </a:solidFill>
              </a:rPr>
              <a:t>: </a:t>
            </a:r>
            <a:r>
              <a:rPr lang="ru-RU" sz="2200" dirty="0"/>
              <a:t>Усиление межсекторального сотрудничества через укрепление управления и вовлечения сообщества через государственный социальный заказ</a:t>
            </a:r>
          </a:p>
          <a:p>
            <a:r>
              <a:rPr lang="ru-RU" sz="2200" b="1" dirty="0">
                <a:solidFill>
                  <a:srgbClr val="C00000"/>
                </a:solidFill>
              </a:rPr>
              <a:t>Модуль 5</a:t>
            </a:r>
            <a:r>
              <a:rPr lang="ru-RU" sz="2200" dirty="0">
                <a:solidFill>
                  <a:srgbClr val="C00000"/>
                </a:solidFill>
              </a:rPr>
              <a:t>: </a:t>
            </a:r>
            <a:r>
              <a:rPr lang="ru-RU" sz="2200" dirty="0"/>
              <a:t>Управление грантом и усиление интеграции в систему здравоохранения (</a:t>
            </a:r>
            <a:r>
              <a:rPr lang="en-US" sz="2200" dirty="0"/>
              <a:t>RSSH</a:t>
            </a:r>
            <a:r>
              <a:rPr lang="ru-RU" sz="2200" dirty="0"/>
              <a:t>)</a:t>
            </a:r>
          </a:p>
        </p:txBody>
      </p:sp>
    </p:spTree>
    <p:extLst>
      <p:ext uri="{BB962C8B-B14F-4D97-AF65-F5344CB8AC3E}">
        <p14:creationId xmlns:p14="http://schemas.microsoft.com/office/powerpoint/2010/main" val="4279608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038446-D7C9-EC77-262F-78692FF93CF6}"/>
              </a:ext>
            </a:extLst>
          </p:cNvPr>
          <p:cNvSpPr>
            <a:spLocks noGrp="1"/>
          </p:cNvSpPr>
          <p:nvPr>
            <p:ph type="title"/>
          </p:nvPr>
        </p:nvSpPr>
        <p:spPr/>
        <p:txBody>
          <a:bodyPr/>
          <a:lstStyle/>
          <a:p>
            <a:r>
              <a:rPr lang="ru-RU" dirty="0">
                <a:solidFill>
                  <a:srgbClr val="C00000"/>
                </a:solidFill>
              </a:rPr>
              <a:t>Приоритеты в заявке на ГЦ8</a:t>
            </a:r>
          </a:p>
        </p:txBody>
      </p:sp>
      <p:sp>
        <p:nvSpPr>
          <p:cNvPr id="3" name="Объект 2">
            <a:extLst>
              <a:ext uri="{FF2B5EF4-FFF2-40B4-BE49-F238E27FC236}">
                <a16:creationId xmlns:a16="http://schemas.microsoft.com/office/drawing/2014/main" id="{DCEE1EF5-E51C-4F2B-A03C-77EAB6B81EBB}"/>
              </a:ext>
            </a:extLst>
          </p:cNvPr>
          <p:cNvSpPr>
            <a:spLocks noGrp="1"/>
          </p:cNvSpPr>
          <p:nvPr>
            <p:ph idx="1"/>
          </p:nvPr>
        </p:nvSpPr>
        <p:spPr/>
        <p:txBody>
          <a:bodyPr>
            <a:normAutofit/>
          </a:bodyPr>
          <a:lstStyle/>
          <a:p>
            <a:r>
              <a:rPr lang="ru-RU" u="sng" dirty="0">
                <a:solidFill>
                  <a:srgbClr val="C00000"/>
                </a:solidFill>
              </a:rPr>
              <a:t>раннее выявление туберкулеза </a:t>
            </a:r>
            <a:r>
              <a:rPr lang="ru-RU" dirty="0"/>
              <a:t>посредством расширения </a:t>
            </a:r>
            <a:r>
              <a:rPr lang="ru-RU" i="1" dirty="0"/>
              <a:t>активного поиска </a:t>
            </a:r>
            <a:r>
              <a:rPr lang="ru-RU" dirty="0"/>
              <a:t>больных и </a:t>
            </a:r>
            <a:r>
              <a:rPr lang="ru-RU" i="1" dirty="0"/>
              <a:t>систематического скрининга </a:t>
            </a:r>
            <a:r>
              <a:rPr lang="ru-RU" dirty="0"/>
              <a:t>среди лиц, </a:t>
            </a:r>
            <a:r>
              <a:rPr lang="ru-RU" u="sng" dirty="0"/>
              <a:t>контактировавших</a:t>
            </a:r>
            <a:r>
              <a:rPr lang="ru-RU" dirty="0"/>
              <a:t> с больными в домашних условиях, а также среди ключевых уязвимых групп населения;</a:t>
            </a:r>
          </a:p>
          <a:p>
            <a:r>
              <a:rPr lang="ru-RU" dirty="0"/>
              <a:t>обеспечение </a:t>
            </a:r>
            <a:r>
              <a:rPr lang="ru-RU" i="1" u="sng" dirty="0">
                <a:solidFill>
                  <a:srgbClr val="C00000"/>
                </a:solidFill>
              </a:rPr>
              <a:t>своевременной диагностики и быстрого начала лечения</a:t>
            </a:r>
            <a:r>
              <a:rPr lang="ru-RU" dirty="0"/>
              <a:t>, в том числе лекарственно-устойчивого (ЛУ) туберкулеза;</a:t>
            </a:r>
          </a:p>
          <a:p>
            <a:r>
              <a:rPr lang="ru-RU" dirty="0"/>
              <a:t>улучшение результатов лечения за счет более широкого внедрения </a:t>
            </a:r>
            <a:r>
              <a:rPr lang="ru-RU" i="1" u="sng" dirty="0">
                <a:solidFill>
                  <a:srgbClr val="C00000"/>
                </a:solidFill>
              </a:rPr>
              <a:t>полностью пероральных, сокращенных схем лечения ЛУ-туберкулеза</a:t>
            </a:r>
            <a:r>
              <a:rPr lang="ru-RU" dirty="0"/>
              <a:t>;</a:t>
            </a:r>
          </a:p>
        </p:txBody>
      </p:sp>
    </p:spTree>
    <p:extLst>
      <p:ext uri="{BB962C8B-B14F-4D97-AF65-F5344CB8AC3E}">
        <p14:creationId xmlns:p14="http://schemas.microsoft.com/office/powerpoint/2010/main" val="36078947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7AD4D7-ADBE-A41D-BF7D-2B24B82E7ED2}"/>
              </a:ext>
            </a:extLst>
          </p:cNvPr>
          <p:cNvSpPr>
            <a:spLocks noGrp="1"/>
          </p:cNvSpPr>
          <p:nvPr>
            <p:ph type="title"/>
          </p:nvPr>
        </p:nvSpPr>
        <p:spPr/>
        <p:txBody>
          <a:bodyPr/>
          <a:lstStyle/>
          <a:p>
            <a:r>
              <a:rPr lang="ru-RU" dirty="0">
                <a:solidFill>
                  <a:srgbClr val="C00000"/>
                </a:solidFill>
              </a:rPr>
              <a:t>Приоритеты в заявке на ГЦ8</a:t>
            </a:r>
          </a:p>
        </p:txBody>
      </p:sp>
      <p:sp>
        <p:nvSpPr>
          <p:cNvPr id="3" name="Объект 2">
            <a:extLst>
              <a:ext uri="{FF2B5EF4-FFF2-40B4-BE49-F238E27FC236}">
                <a16:creationId xmlns:a16="http://schemas.microsoft.com/office/drawing/2014/main" id="{8AF6C8EE-4166-E79E-BD3D-7F51DCC22D0A}"/>
              </a:ext>
            </a:extLst>
          </p:cNvPr>
          <p:cNvSpPr>
            <a:spLocks noGrp="1"/>
          </p:cNvSpPr>
          <p:nvPr>
            <p:ph idx="1"/>
          </p:nvPr>
        </p:nvSpPr>
        <p:spPr/>
        <p:txBody>
          <a:bodyPr>
            <a:normAutofit lnSpcReduction="10000"/>
          </a:bodyPr>
          <a:lstStyle/>
          <a:p>
            <a:r>
              <a:rPr lang="ru-RU" dirty="0"/>
              <a:t>укрепление </a:t>
            </a:r>
            <a:r>
              <a:rPr lang="ru-RU" i="1" u="sng" dirty="0">
                <a:solidFill>
                  <a:srgbClr val="C00000"/>
                </a:solidFill>
              </a:rPr>
              <a:t>дифференцированной поддержки приверженности лечению </a:t>
            </a:r>
            <a:r>
              <a:rPr lang="ru-RU" dirty="0"/>
              <a:t>с целью минимизации потерь из наблюдения и улучшения результатов лечения.</a:t>
            </a:r>
          </a:p>
          <a:p>
            <a:r>
              <a:rPr lang="ru-RU" dirty="0"/>
              <a:t>уделено приоритетное внимание совершенствованию и </a:t>
            </a:r>
            <a:r>
              <a:rPr lang="ru-RU" i="1" u="sng" dirty="0">
                <a:solidFill>
                  <a:srgbClr val="C00000"/>
                </a:solidFill>
              </a:rPr>
              <a:t>внедрению механизмов социальных договоров </a:t>
            </a:r>
            <a:r>
              <a:rPr lang="ru-RU" dirty="0"/>
              <a:t>для поддержки и обеспечения устойчивости инициатив по борьбе с туберкулезом, возглавляемых ОГО;</a:t>
            </a:r>
          </a:p>
          <a:p>
            <a:r>
              <a:rPr lang="ru-RU" dirty="0"/>
              <a:t>уделено отдельное внимание препятствиям, связанным с </a:t>
            </a:r>
            <a:r>
              <a:rPr lang="ru-RU" i="1" u="sng" dirty="0">
                <a:solidFill>
                  <a:srgbClr val="C00000"/>
                </a:solidFill>
              </a:rPr>
              <a:t>правами человека и гендерными вопросами</a:t>
            </a:r>
            <a:r>
              <a:rPr lang="ru-RU" dirty="0"/>
              <a:t>, на пути к доступу к качественным услугам по профилактике, диагностике и лечению.</a:t>
            </a:r>
          </a:p>
        </p:txBody>
      </p:sp>
    </p:spTree>
    <p:extLst>
      <p:ext uri="{BB962C8B-B14F-4D97-AF65-F5344CB8AC3E}">
        <p14:creationId xmlns:p14="http://schemas.microsoft.com/office/powerpoint/2010/main" val="220829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CB805D4-3F60-223D-72E8-2A4504E85AE1}"/>
              </a:ext>
            </a:extLst>
          </p:cNvPr>
          <p:cNvSpPr>
            <a:spLocks noGrp="1"/>
          </p:cNvSpPr>
          <p:nvPr>
            <p:ph type="title"/>
          </p:nvPr>
        </p:nvSpPr>
        <p:spPr/>
        <p:txBody>
          <a:bodyPr/>
          <a:lstStyle/>
          <a:p>
            <a:r>
              <a:rPr lang="ru-RU" dirty="0"/>
              <a:t>Основные моменты</a:t>
            </a:r>
            <a:r>
              <a:rPr lang="en-US" dirty="0"/>
              <a:t> </a:t>
            </a:r>
            <a:r>
              <a:rPr lang="ru-RU" dirty="0"/>
              <a:t>по заявке на ГЦ8</a:t>
            </a:r>
          </a:p>
        </p:txBody>
      </p:sp>
      <p:graphicFrame>
        <p:nvGraphicFramePr>
          <p:cNvPr id="6" name="Объект 5">
            <a:extLst>
              <a:ext uri="{FF2B5EF4-FFF2-40B4-BE49-F238E27FC236}">
                <a16:creationId xmlns:a16="http://schemas.microsoft.com/office/drawing/2014/main" id="{B618CB65-C007-864C-DC43-C206922A8EA1}"/>
              </a:ext>
            </a:extLst>
          </p:cNvPr>
          <p:cNvGraphicFramePr>
            <a:graphicFrameLocks noGrp="1"/>
          </p:cNvGraphicFramePr>
          <p:nvPr>
            <p:ph idx="1"/>
            <p:extLst>
              <p:ext uri="{D42A27DB-BD31-4B8C-83A1-F6EECF244321}">
                <p14:modId xmlns:p14="http://schemas.microsoft.com/office/powerpoint/2010/main" val="4287877"/>
              </p:ext>
            </p:extLst>
          </p:nvPr>
        </p:nvGraphicFramePr>
        <p:xfrm>
          <a:off x="960120" y="1690688"/>
          <a:ext cx="8686800" cy="3365920"/>
        </p:xfrm>
        <a:graphic>
          <a:graphicData uri="http://schemas.openxmlformats.org/drawingml/2006/table">
            <a:tbl>
              <a:tblPr>
                <a:tableStyleId>{5C22544A-7EE6-4342-B048-85BDC9FD1C3A}</a:tableStyleId>
              </a:tblPr>
              <a:tblGrid>
                <a:gridCol w="4144545">
                  <a:extLst>
                    <a:ext uri="{9D8B030D-6E8A-4147-A177-3AD203B41FA5}">
                      <a16:colId xmlns:a16="http://schemas.microsoft.com/office/drawing/2014/main" val="1387967199"/>
                    </a:ext>
                  </a:extLst>
                </a:gridCol>
                <a:gridCol w="2135069">
                  <a:extLst>
                    <a:ext uri="{9D8B030D-6E8A-4147-A177-3AD203B41FA5}">
                      <a16:colId xmlns:a16="http://schemas.microsoft.com/office/drawing/2014/main" val="3271741442"/>
                    </a:ext>
                  </a:extLst>
                </a:gridCol>
                <a:gridCol w="2407186">
                  <a:extLst>
                    <a:ext uri="{9D8B030D-6E8A-4147-A177-3AD203B41FA5}">
                      <a16:colId xmlns:a16="http://schemas.microsoft.com/office/drawing/2014/main" val="2489606360"/>
                    </a:ext>
                  </a:extLst>
                </a:gridCol>
              </a:tblGrid>
              <a:tr h="402330">
                <a:tc>
                  <a:txBody>
                    <a:bodyPr/>
                    <a:lstStyle/>
                    <a:p>
                      <a:pPr algn="l" fontAlgn="b">
                        <a:buNone/>
                      </a:pPr>
                      <a:r>
                        <a:rPr lang="ru-RU" sz="1600" b="1" u="none" strike="noStrike">
                          <a:effectLst/>
                        </a:rPr>
                        <a:t>Категории затрат</a:t>
                      </a:r>
                      <a:endParaRPr lang="ru-RU" sz="1600" b="1" i="0" u="none" strike="noStrike">
                        <a:solidFill>
                          <a:srgbClr val="000000"/>
                        </a:solidFill>
                        <a:effectLst/>
                        <a:latin typeface="Aptos Narrow" panose="020B0004020202020204" pitchFamily="34" charset="0"/>
                      </a:endParaRPr>
                    </a:p>
                  </a:txBody>
                  <a:tcPr marL="0" marR="0" marT="0" marB="0" anchor="b"/>
                </a:tc>
                <a:tc>
                  <a:txBody>
                    <a:bodyPr/>
                    <a:lstStyle/>
                    <a:p>
                      <a:pPr algn="l" fontAlgn="b">
                        <a:buNone/>
                      </a:pPr>
                      <a:r>
                        <a:rPr lang="ru-RU" sz="1600" b="1" u="none" strike="noStrike">
                          <a:effectLst/>
                        </a:rPr>
                        <a:t>Бюджет 2027-2029</a:t>
                      </a:r>
                      <a:endParaRPr lang="ru-RU" sz="1600" b="1" i="0" u="none" strike="noStrike">
                        <a:solidFill>
                          <a:srgbClr val="000000"/>
                        </a:solidFill>
                        <a:effectLst/>
                        <a:latin typeface="Aptos Narrow" panose="020B0004020202020204" pitchFamily="34" charset="0"/>
                      </a:endParaRPr>
                    </a:p>
                  </a:txBody>
                  <a:tcPr marL="0" marR="0" marT="0" marB="0" anchor="b"/>
                </a:tc>
                <a:tc>
                  <a:txBody>
                    <a:bodyPr/>
                    <a:lstStyle/>
                    <a:p>
                      <a:pPr algn="l" fontAlgn="b">
                        <a:buNone/>
                      </a:pPr>
                      <a:r>
                        <a:rPr lang="ru-RU" sz="1600" b="1" u="none" strike="noStrike" dirty="0">
                          <a:effectLst/>
                        </a:rPr>
                        <a:t>% от общего бюджета </a:t>
                      </a:r>
                      <a:endParaRPr lang="ru-RU" sz="1600" b="1" i="0" u="none" strike="noStrike" dirty="0">
                        <a:solidFill>
                          <a:srgbClr val="000000"/>
                        </a:solidFill>
                        <a:effectLst/>
                        <a:latin typeface="Aptos Narrow" panose="020B0004020202020204" pitchFamily="34" charset="0"/>
                      </a:endParaRPr>
                    </a:p>
                  </a:txBody>
                  <a:tcPr marL="0" marR="0" marT="0" marB="0" anchor="b"/>
                </a:tc>
                <a:extLst>
                  <a:ext uri="{0D108BD9-81ED-4DB2-BD59-A6C34878D82A}">
                    <a16:rowId xmlns:a16="http://schemas.microsoft.com/office/drawing/2014/main" val="2497636762"/>
                  </a:ext>
                </a:extLst>
              </a:tr>
              <a:tr h="402330">
                <a:tc>
                  <a:txBody>
                    <a:bodyPr/>
                    <a:lstStyle/>
                    <a:p>
                      <a:pPr algn="l" fontAlgn="b">
                        <a:buNone/>
                      </a:pPr>
                      <a:r>
                        <a:rPr lang="ru-RU" sz="1600" i="1" u="none" strike="noStrike" dirty="0">
                          <a:effectLst/>
                        </a:rPr>
                        <a:t>НПО</a:t>
                      </a:r>
                      <a:endParaRPr lang="ru-RU" sz="1600" b="0" i="1" u="none" strike="noStrike" dirty="0">
                        <a:solidFill>
                          <a:srgbClr val="000000"/>
                        </a:solidFill>
                        <a:effectLst/>
                        <a:latin typeface="Aptos Narrow" panose="020B0004020202020204" pitchFamily="34" charset="0"/>
                      </a:endParaRPr>
                    </a:p>
                  </a:txBody>
                  <a:tcPr marL="0" marR="0" marT="0" marB="0" anchor="b"/>
                </a:tc>
                <a:tc>
                  <a:txBody>
                    <a:bodyPr/>
                    <a:lstStyle/>
                    <a:p>
                      <a:pPr algn="r" fontAlgn="b">
                        <a:buNone/>
                      </a:pPr>
                      <a:r>
                        <a:rPr lang="ru-RU" sz="1600" u="none" strike="noStrike">
                          <a:effectLst/>
                        </a:rPr>
                        <a:t>1 655 283</a:t>
                      </a:r>
                      <a:endParaRPr lang="ru-RU" sz="1600" b="0" i="0" u="none" strike="noStrike">
                        <a:solidFill>
                          <a:srgbClr val="000000"/>
                        </a:solidFill>
                        <a:effectLst/>
                        <a:latin typeface="Aptos Narrow" panose="020B0004020202020204" pitchFamily="34" charset="0"/>
                      </a:endParaRPr>
                    </a:p>
                  </a:txBody>
                  <a:tcPr marL="0" marR="0" marT="0" marB="0" anchor="b"/>
                </a:tc>
                <a:tc>
                  <a:txBody>
                    <a:bodyPr/>
                    <a:lstStyle/>
                    <a:p>
                      <a:pPr algn="r" fontAlgn="b">
                        <a:buNone/>
                      </a:pPr>
                      <a:r>
                        <a:rPr lang="ru-RU" sz="1600" u="none" strike="noStrike">
                          <a:effectLst/>
                        </a:rPr>
                        <a:t>14%</a:t>
                      </a:r>
                      <a:endParaRPr lang="ru-RU" sz="1600" b="0" i="0" u="none" strike="noStrike">
                        <a:solidFill>
                          <a:srgbClr val="000000"/>
                        </a:solidFill>
                        <a:effectLst/>
                        <a:latin typeface="Aptos Narrow" panose="020B0004020202020204" pitchFamily="34" charset="0"/>
                      </a:endParaRPr>
                    </a:p>
                  </a:txBody>
                  <a:tcPr marL="0" marR="0" marT="0" marB="0" anchor="b"/>
                </a:tc>
                <a:extLst>
                  <a:ext uri="{0D108BD9-81ED-4DB2-BD59-A6C34878D82A}">
                    <a16:rowId xmlns:a16="http://schemas.microsoft.com/office/drawing/2014/main" val="3567581039"/>
                  </a:ext>
                </a:extLst>
              </a:tr>
              <a:tr h="403300">
                <a:tc>
                  <a:txBody>
                    <a:bodyPr/>
                    <a:lstStyle/>
                    <a:p>
                      <a:pPr algn="l" fontAlgn="b">
                        <a:buNone/>
                      </a:pPr>
                      <a:r>
                        <a:rPr lang="ru-RU" sz="1600" i="1" u="none" strike="noStrike" dirty="0">
                          <a:effectLst/>
                        </a:rPr>
                        <a:t>Закупки медоборудование и препараты</a:t>
                      </a:r>
                      <a:endParaRPr lang="ru-RU" sz="1600" b="0" i="1" u="none" strike="noStrike" dirty="0">
                        <a:solidFill>
                          <a:srgbClr val="000000"/>
                        </a:solidFill>
                        <a:effectLst/>
                        <a:latin typeface="Aptos Narrow" panose="020B0004020202020204" pitchFamily="34" charset="0"/>
                      </a:endParaRPr>
                    </a:p>
                  </a:txBody>
                  <a:tcPr marL="0" marR="0" marT="0" marB="0" anchor="b"/>
                </a:tc>
                <a:tc>
                  <a:txBody>
                    <a:bodyPr/>
                    <a:lstStyle/>
                    <a:p>
                      <a:pPr algn="r" fontAlgn="b">
                        <a:buNone/>
                      </a:pPr>
                      <a:r>
                        <a:rPr lang="ru-RU" sz="1600" u="none" strike="noStrike">
                          <a:effectLst/>
                        </a:rPr>
                        <a:t>5 845 401</a:t>
                      </a:r>
                      <a:endParaRPr lang="ru-RU" sz="1600" b="0" i="0" u="none" strike="noStrike">
                        <a:solidFill>
                          <a:srgbClr val="000000"/>
                        </a:solidFill>
                        <a:effectLst/>
                        <a:latin typeface="Aptos Narrow" panose="020B0004020202020204" pitchFamily="34" charset="0"/>
                      </a:endParaRPr>
                    </a:p>
                  </a:txBody>
                  <a:tcPr marL="0" marR="0" marT="0" marB="0" anchor="b"/>
                </a:tc>
                <a:tc>
                  <a:txBody>
                    <a:bodyPr/>
                    <a:lstStyle/>
                    <a:p>
                      <a:pPr algn="r" fontAlgn="b">
                        <a:buNone/>
                      </a:pPr>
                      <a:r>
                        <a:rPr lang="ru-RU" sz="1600" u="none" strike="noStrike">
                          <a:effectLst/>
                        </a:rPr>
                        <a:t>50%</a:t>
                      </a:r>
                      <a:endParaRPr lang="ru-RU" sz="1600" b="0" i="0" u="none" strike="noStrike">
                        <a:solidFill>
                          <a:srgbClr val="000000"/>
                        </a:solidFill>
                        <a:effectLst/>
                        <a:latin typeface="Aptos Narrow" panose="020B0004020202020204" pitchFamily="34" charset="0"/>
                      </a:endParaRPr>
                    </a:p>
                  </a:txBody>
                  <a:tcPr marL="0" marR="0" marT="0" marB="0" anchor="b"/>
                </a:tc>
                <a:extLst>
                  <a:ext uri="{0D108BD9-81ED-4DB2-BD59-A6C34878D82A}">
                    <a16:rowId xmlns:a16="http://schemas.microsoft.com/office/drawing/2014/main" val="3985596895"/>
                  </a:ext>
                </a:extLst>
              </a:tr>
              <a:tr h="548640">
                <a:tc>
                  <a:txBody>
                    <a:bodyPr/>
                    <a:lstStyle/>
                    <a:p>
                      <a:pPr algn="l" fontAlgn="b">
                        <a:buNone/>
                      </a:pPr>
                      <a:r>
                        <a:rPr lang="ru-RU" sz="1600" i="1" u="none" strike="noStrike" dirty="0">
                          <a:effectLst/>
                        </a:rPr>
                        <a:t>Исследования</a:t>
                      </a:r>
                      <a:r>
                        <a:rPr lang="en-US" sz="1600" i="1" u="none" strike="noStrike" dirty="0">
                          <a:effectLst/>
                        </a:rPr>
                        <a:t> (</a:t>
                      </a:r>
                      <a:r>
                        <a:rPr lang="ru-RU" sz="1600" i="1" u="none" strike="noStrike" dirty="0">
                          <a:effectLst/>
                        </a:rPr>
                        <a:t>индекс стигмы</a:t>
                      </a:r>
                      <a:r>
                        <a:rPr lang="en-US" sz="1600" i="1" u="none" strike="noStrike" dirty="0">
                          <a:effectLst/>
                        </a:rPr>
                        <a:t>)</a:t>
                      </a:r>
                      <a:r>
                        <a:rPr lang="ru-RU" sz="1600" i="1" u="none" strike="noStrike" dirty="0">
                          <a:effectLst/>
                        </a:rPr>
                        <a:t>, обучение медперсонала, рабочие группы</a:t>
                      </a:r>
                      <a:endParaRPr lang="ru-RU" sz="1600" b="0" i="1" u="none" strike="noStrike" dirty="0">
                        <a:solidFill>
                          <a:srgbClr val="000000"/>
                        </a:solidFill>
                        <a:effectLst/>
                        <a:latin typeface="Aptos Narrow" panose="020B0004020202020204" pitchFamily="34" charset="0"/>
                      </a:endParaRPr>
                    </a:p>
                  </a:txBody>
                  <a:tcPr marL="0" marR="0" marT="0" marB="0" anchor="b"/>
                </a:tc>
                <a:tc>
                  <a:txBody>
                    <a:bodyPr/>
                    <a:lstStyle/>
                    <a:p>
                      <a:pPr algn="r" fontAlgn="b">
                        <a:buNone/>
                      </a:pPr>
                      <a:r>
                        <a:rPr lang="ru-RU" sz="1600" u="none" strike="noStrike" dirty="0">
                          <a:effectLst/>
                        </a:rPr>
                        <a:t>320 575</a:t>
                      </a:r>
                      <a:endParaRPr lang="ru-RU" sz="1600" b="0" i="0" u="none" strike="noStrike" dirty="0">
                        <a:solidFill>
                          <a:srgbClr val="000000"/>
                        </a:solidFill>
                        <a:effectLst/>
                        <a:latin typeface="Aptos Narrow" panose="020B0004020202020204" pitchFamily="34" charset="0"/>
                      </a:endParaRPr>
                    </a:p>
                  </a:txBody>
                  <a:tcPr marL="0" marR="0" marT="0" marB="0" anchor="b"/>
                </a:tc>
                <a:tc>
                  <a:txBody>
                    <a:bodyPr/>
                    <a:lstStyle/>
                    <a:p>
                      <a:pPr algn="r" fontAlgn="b">
                        <a:buNone/>
                      </a:pPr>
                      <a:r>
                        <a:rPr lang="ru-RU" sz="1600" u="none" strike="noStrike">
                          <a:effectLst/>
                        </a:rPr>
                        <a:t>3%</a:t>
                      </a:r>
                      <a:endParaRPr lang="ru-RU" sz="1600" b="0" i="0" u="none" strike="noStrike">
                        <a:solidFill>
                          <a:srgbClr val="000000"/>
                        </a:solidFill>
                        <a:effectLst/>
                        <a:latin typeface="Aptos Narrow" panose="020B0004020202020204" pitchFamily="34" charset="0"/>
                      </a:endParaRPr>
                    </a:p>
                  </a:txBody>
                  <a:tcPr marL="0" marR="0" marT="0" marB="0" anchor="b"/>
                </a:tc>
                <a:extLst>
                  <a:ext uri="{0D108BD9-81ED-4DB2-BD59-A6C34878D82A}">
                    <a16:rowId xmlns:a16="http://schemas.microsoft.com/office/drawing/2014/main" val="3583353150"/>
                  </a:ext>
                </a:extLst>
              </a:tr>
              <a:tr h="402330">
                <a:tc>
                  <a:txBody>
                    <a:bodyPr/>
                    <a:lstStyle/>
                    <a:p>
                      <a:pPr algn="l" fontAlgn="b">
                        <a:buNone/>
                      </a:pPr>
                      <a:r>
                        <a:rPr lang="ru-RU" sz="1600" i="1" u="none" strike="noStrike" dirty="0">
                          <a:effectLst/>
                        </a:rPr>
                        <a:t>Расходы на RSSH (УСЗ)</a:t>
                      </a:r>
                      <a:endParaRPr lang="ru-RU" sz="1600" b="0" i="1" u="none" strike="noStrike" dirty="0">
                        <a:solidFill>
                          <a:srgbClr val="000000"/>
                        </a:solidFill>
                        <a:effectLst/>
                        <a:latin typeface="Aptos Narrow" panose="020B0004020202020204" pitchFamily="34" charset="0"/>
                      </a:endParaRPr>
                    </a:p>
                  </a:txBody>
                  <a:tcPr marL="0" marR="0" marT="0" marB="0" anchor="b"/>
                </a:tc>
                <a:tc>
                  <a:txBody>
                    <a:bodyPr/>
                    <a:lstStyle/>
                    <a:p>
                      <a:pPr algn="r" fontAlgn="b">
                        <a:buNone/>
                      </a:pPr>
                      <a:r>
                        <a:rPr lang="ru-RU" sz="1600" u="none" strike="noStrike" dirty="0">
                          <a:effectLst/>
                        </a:rPr>
                        <a:t>2 477 924</a:t>
                      </a:r>
                      <a:endParaRPr lang="ru-RU" sz="1600" b="0" i="0" u="none" strike="noStrike" dirty="0">
                        <a:solidFill>
                          <a:srgbClr val="000000"/>
                        </a:solidFill>
                        <a:effectLst/>
                        <a:latin typeface="Aptos Narrow" panose="020B0004020202020204" pitchFamily="34" charset="0"/>
                      </a:endParaRPr>
                    </a:p>
                  </a:txBody>
                  <a:tcPr marL="0" marR="0" marT="0" marB="0" anchor="b"/>
                </a:tc>
                <a:tc>
                  <a:txBody>
                    <a:bodyPr/>
                    <a:lstStyle/>
                    <a:p>
                      <a:pPr algn="r" fontAlgn="b">
                        <a:buNone/>
                      </a:pPr>
                      <a:r>
                        <a:rPr lang="ru-RU" sz="1600" u="none" strike="noStrike" dirty="0">
                          <a:effectLst/>
                        </a:rPr>
                        <a:t>21%</a:t>
                      </a:r>
                      <a:endParaRPr lang="ru-RU" sz="1600" b="0" i="0" u="none" strike="noStrike" dirty="0">
                        <a:solidFill>
                          <a:srgbClr val="000000"/>
                        </a:solidFill>
                        <a:effectLst/>
                        <a:latin typeface="Aptos Narrow" panose="020B0004020202020204" pitchFamily="34" charset="0"/>
                      </a:endParaRPr>
                    </a:p>
                  </a:txBody>
                  <a:tcPr marL="0" marR="0" marT="0" marB="0" anchor="b"/>
                </a:tc>
                <a:extLst>
                  <a:ext uri="{0D108BD9-81ED-4DB2-BD59-A6C34878D82A}">
                    <a16:rowId xmlns:a16="http://schemas.microsoft.com/office/drawing/2014/main" val="2252455472"/>
                  </a:ext>
                </a:extLst>
              </a:tr>
              <a:tr h="402330">
                <a:tc>
                  <a:txBody>
                    <a:bodyPr/>
                    <a:lstStyle/>
                    <a:p>
                      <a:pPr algn="l" fontAlgn="b">
                        <a:buNone/>
                      </a:pPr>
                      <a:r>
                        <a:rPr lang="ru-RU" sz="1600" i="1" u="none" strike="noStrike" dirty="0">
                          <a:effectLst/>
                        </a:rPr>
                        <a:t>Лабораторный компонент</a:t>
                      </a:r>
                      <a:endParaRPr lang="ru-RU" sz="1600" b="0" i="1" u="none" strike="noStrike" dirty="0">
                        <a:solidFill>
                          <a:srgbClr val="000000"/>
                        </a:solidFill>
                        <a:effectLst/>
                        <a:latin typeface="Aptos Narrow" panose="020B0004020202020204" pitchFamily="34" charset="0"/>
                      </a:endParaRPr>
                    </a:p>
                  </a:txBody>
                  <a:tcPr marL="0" marR="0" marT="0" marB="0" anchor="b"/>
                </a:tc>
                <a:tc>
                  <a:txBody>
                    <a:bodyPr/>
                    <a:lstStyle/>
                    <a:p>
                      <a:pPr algn="r" fontAlgn="b">
                        <a:buNone/>
                      </a:pPr>
                      <a:r>
                        <a:rPr lang="ru-RU" sz="1600" u="none" strike="noStrike">
                          <a:effectLst/>
                        </a:rPr>
                        <a:t>719 200</a:t>
                      </a:r>
                      <a:endParaRPr lang="ru-RU" sz="1600" b="0" i="0" u="none" strike="noStrike">
                        <a:solidFill>
                          <a:srgbClr val="000000"/>
                        </a:solidFill>
                        <a:effectLst/>
                        <a:latin typeface="Aptos Narrow" panose="020B0004020202020204" pitchFamily="34" charset="0"/>
                      </a:endParaRPr>
                    </a:p>
                  </a:txBody>
                  <a:tcPr marL="0" marR="0" marT="0" marB="0" anchor="b"/>
                </a:tc>
                <a:tc>
                  <a:txBody>
                    <a:bodyPr/>
                    <a:lstStyle/>
                    <a:p>
                      <a:pPr algn="r" fontAlgn="b">
                        <a:buNone/>
                      </a:pPr>
                      <a:r>
                        <a:rPr lang="ru-RU" sz="1600" u="none" strike="noStrike" dirty="0">
                          <a:effectLst/>
                        </a:rPr>
                        <a:t>6%</a:t>
                      </a:r>
                      <a:endParaRPr lang="ru-RU" sz="1600" b="0" i="0" u="none" strike="noStrike" dirty="0">
                        <a:solidFill>
                          <a:srgbClr val="000000"/>
                        </a:solidFill>
                        <a:effectLst/>
                        <a:latin typeface="Aptos Narrow" panose="020B0004020202020204" pitchFamily="34" charset="0"/>
                      </a:endParaRPr>
                    </a:p>
                  </a:txBody>
                  <a:tcPr marL="0" marR="0" marT="0" marB="0" anchor="b"/>
                </a:tc>
                <a:extLst>
                  <a:ext uri="{0D108BD9-81ED-4DB2-BD59-A6C34878D82A}">
                    <a16:rowId xmlns:a16="http://schemas.microsoft.com/office/drawing/2014/main" val="979256849"/>
                  </a:ext>
                </a:extLst>
              </a:tr>
              <a:tr h="402330">
                <a:tc>
                  <a:txBody>
                    <a:bodyPr/>
                    <a:lstStyle/>
                    <a:p>
                      <a:pPr algn="l" fontAlgn="b">
                        <a:buNone/>
                      </a:pPr>
                      <a:r>
                        <a:rPr lang="ru-RU" sz="1600" i="1" u="none" strike="noStrike" dirty="0">
                          <a:effectLst/>
                        </a:rPr>
                        <a:t>Управление грантом</a:t>
                      </a:r>
                      <a:endParaRPr lang="ru-RU" sz="1600" b="0" i="1" u="none" strike="noStrike" dirty="0">
                        <a:solidFill>
                          <a:srgbClr val="000000"/>
                        </a:solidFill>
                        <a:effectLst/>
                        <a:latin typeface="Aptos Narrow" panose="020B0004020202020204" pitchFamily="34" charset="0"/>
                      </a:endParaRPr>
                    </a:p>
                  </a:txBody>
                  <a:tcPr marL="0" marR="0" marT="0" marB="0" anchor="b"/>
                </a:tc>
                <a:tc>
                  <a:txBody>
                    <a:bodyPr/>
                    <a:lstStyle/>
                    <a:p>
                      <a:pPr algn="r" fontAlgn="b">
                        <a:buNone/>
                      </a:pPr>
                      <a:r>
                        <a:rPr lang="ru-RU" sz="1600" u="none" strike="noStrike" dirty="0">
                          <a:effectLst/>
                        </a:rPr>
                        <a:t>750</a:t>
                      </a:r>
                      <a:r>
                        <a:rPr lang="en-US" sz="1600" u="none" strike="noStrike" dirty="0">
                          <a:effectLst/>
                        </a:rPr>
                        <a:t>.</a:t>
                      </a:r>
                      <a:r>
                        <a:rPr lang="ru-RU" sz="1600" u="none" strike="noStrike" dirty="0">
                          <a:effectLst/>
                        </a:rPr>
                        <a:t>000</a:t>
                      </a:r>
                      <a:endParaRPr lang="ru-RU" sz="1600" b="0" i="0" u="none" strike="noStrike" dirty="0">
                        <a:solidFill>
                          <a:srgbClr val="000000"/>
                        </a:solidFill>
                        <a:effectLst/>
                        <a:latin typeface="Aptos Narrow" panose="020B0004020202020204" pitchFamily="34" charset="0"/>
                      </a:endParaRPr>
                    </a:p>
                  </a:txBody>
                  <a:tcPr marL="0" marR="0" marT="0" marB="0" anchor="b"/>
                </a:tc>
                <a:tc>
                  <a:txBody>
                    <a:bodyPr/>
                    <a:lstStyle/>
                    <a:p>
                      <a:pPr algn="r" fontAlgn="b">
                        <a:buNone/>
                      </a:pPr>
                      <a:r>
                        <a:rPr lang="ru-RU" sz="1600" u="none" strike="noStrike" dirty="0">
                          <a:effectLst/>
                        </a:rPr>
                        <a:t>6%</a:t>
                      </a:r>
                      <a:endParaRPr lang="ru-RU" sz="1600" b="0" i="0" u="none" strike="noStrike" dirty="0">
                        <a:solidFill>
                          <a:srgbClr val="000000"/>
                        </a:solidFill>
                        <a:effectLst/>
                        <a:latin typeface="Aptos Narrow" panose="020B0004020202020204" pitchFamily="34" charset="0"/>
                      </a:endParaRPr>
                    </a:p>
                  </a:txBody>
                  <a:tcPr marL="0" marR="0" marT="0" marB="0" anchor="b"/>
                </a:tc>
                <a:extLst>
                  <a:ext uri="{0D108BD9-81ED-4DB2-BD59-A6C34878D82A}">
                    <a16:rowId xmlns:a16="http://schemas.microsoft.com/office/drawing/2014/main" val="289200370"/>
                  </a:ext>
                </a:extLst>
              </a:tr>
              <a:tr h="402330">
                <a:tc>
                  <a:txBody>
                    <a:bodyPr/>
                    <a:lstStyle/>
                    <a:p>
                      <a:pPr algn="l" fontAlgn="b">
                        <a:buNone/>
                      </a:pPr>
                      <a:r>
                        <a:rPr lang="ru-RU" sz="1600" b="1" u="none" strike="noStrike">
                          <a:effectLst/>
                        </a:rPr>
                        <a:t>Итого</a:t>
                      </a:r>
                      <a:endParaRPr lang="ru-RU" sz="1600" b="1" i="0" u="none" strike="noStrike">
                        <a:solidFill>
                          <a:srgbClr val="000000"/>
                        </a:solidFill>
                        <a:effectLst/>
                        <a:latin typeface="Aptos Narrow" panose="020B0004020202020204" pitchFamily="34" charset="0"/>
                      </a:endParaRPr>
                    </a:p>
                  </a:txBody>
                  <a:tcPr marL="0" marR="0" marT="0" marB="0" anchor="b"/>
                </a:tc>
                <a:tc>
                  <a:txBody>
                    <a:bodyPr/>
                    <a:lstStyle/>
                    <a:p>
                      <a:pPr algn="r" fontAlgn="b">
                        <a:buNone/>
                      </a:pPr>
                      <a:r>
                        <a:rPr lang="ru-RU" sz="1600" b="1" u="none" strike="noStrike">
                          <a:effectLst/>
                        </a:rPr>
                        <a:t>11 768 383</a:t>
                      </a:r>
                      <a:endParaRPr lang="ru-RU" sz="1600" b="1" i="0" u="none" strike="noStrike">
                        <a:solidFill>
                          <a:srgbClr val="000000"/>
                        </a:solidFill>
                        <a:effectLst/>
                        <a:latin typeface="Aptos Narrow" panose="020B0004020202020204" pitchFamily="34" charset="0"/>
                      </a:endParaRPr>
                    </a:p>
                  </a:txBody>
                  <a:tcPr marL="0" marR="0" marT="0" marB="0" anchor="b"/>
                </a:tc>
                <a:tc>
                  <a:txBody>
                    <a:bodyPr/>
                    <a:lstStyle/>
                    <a:p>
                      <a:pPr algn="r" fontAlgn="b">
                        <a:buNone/>
                      </a:pPr>
                      <a:r>
                        <a:rPr lang="ru-RU" sz="1600" b="1" u="none" strike="noStrike" dirty="0">
                          <a:effectLst/>
                        </a:rPr>
                        <a:t>100%</a:t>
                      </a:r>
                      <a:endParaRPr lang="ru-RU" sz="1600" b="1" i="0" u="none" strike="noStrike" dirty="0">
                        <a:solidFill>
                          <a:srgbClr val="000000"/>
                        </a:solidFill>
                        <a:effectLst/>
                        <a:latin typeface="Aptos Narrow" panose="020B0004020202020204" pitchFamily="34" charset="0"/>
                      </a:endParaRPr>
                    </a:p>
                  </a:txBody>
                  <a:tcPr marL="0" marR="0" marT="0" marB="0" anchor="b"/>
                </a:tc>
                <a:extLst>
                  <a:ext uri="{0D108BD9-81ED-4DB2-BD59-A6C34878D82A}">
                    <a16:rowId xmlns:a16="http://schemas.microsoft.com/office/drawing/2014/main" val="345770479"/>
                  </a:ext>
                </a:extLst>
              </a:tr>
            </a:tbl>
          </a:graphicData>
        </a:graphic>
      </p:graphicFrame>
    </p:spTree>
    <p:extLst>
      <p:ext uri="{BB962C8B-B14F-4D97-AF65-F5344CB8AC3E}">
        <p14:creationId xmlns:p14="http://schemas.microsoft.com/office/powerpoint/2010/main" val="3835875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977EF9-8165-CEED-9CAC-0C78AA67B6DB}"/>
              </a:ext>
            </a:extLst>
          </p:cNvPr>
          <p:cNvSpPr>
            <a:spLocks noGrp="1"/>
          </p:cNvSpPr>
          <p:nvPr>
            <p:ph type="title"/>
          </p:nvPr>
        </p:nvSpPr>
        <p:spPr/>
        <p:txBody>
          <a:bodyPr/>
          <a:lstStyle/>
          <a:p>
            <a:r>
              <a:rPr lang="ru-RU" dirty="0"/>
              <a:t>Комментарии от </a:t>
            </a:r>
            <a:r>
              <a:rPr lang="en-US" dirty="0"/>
              <a:t>17 </a:t>
            </a:r>
            <a:r>
              <a:rPr lang="ru-RU" dirty="0"/>
              <a:t>и 24 июня 2026 г.</a:t>
            </a:r>
          </a:p>
        </p:txBody>
      </p:sp>
      <p:sp>
        <p:nvSpPr>
          <p:cNvPr id="3" name="Объект 2">
            <a:extLst>
              <a:ext uri="{FF2B5EF4-FFF2-40B4-BE49-F238E27FC236}">
                <a16:creationId xmlns:a16="http://schemas.microsoft.com/office/drawing/2014/main" id="{21FA2D24-834E-98DC-7EC5-661BC8530C4C}"/>
              </a:ext>
            </a:extLst>
          </p:cNvPr>
          <p:cNvSpPr>
            <a:spLocks noGrp="1"/>
          </p:cNvSpPr>
          <p:nvPr>
            <p:ph idx="1"/>
          </p:nvPr>
        </p:nvSpPr>
        <p:spPr/>
        <p:txBody>
          <a:bodyPr>
            <a:normAutofit/>
          </a:bodyPr>
          <a:lstStyle/>
          <a:p>
            <a:pPr marL="0" indent="0">
              <a:buNone/>
            </a:pPr>
            <a:r>
              <a:rPr lang="ru-RU" dirty="0"/>
              <a:t>1. Индикаторы и целевые показатели</a:t>
            </a:r>
          </a:p>
          <a:p>
            <a:pPr marL="457200" lvl="1" indent="0">
              <a:buNone/>
            </a:pPr>
            <a:r>
              <a:rPr lang="ru-RU" dirty="0"/>
              <a:t>Комментарии Михаила Волика:</a:t>
            </a:r>
          </a:p>
          <a:p>
            <a:pPr lvl="1"/>
            <a:r>
              <a:rPr lang="ru-RU" dirty="0"/>
              <a:t>По индикатору DRTB-2 необходимо включить дополнительные показатели. </a:t>
            </a:r>
          </a:p>
          <a:p>
            <a:pPr lvl="1"/>
            <a:r>
              <a:rPr lang="ru-RU" sz="2400" dirty="0"/>
              <a:t>Заменить индикаторы TBDT-4 и TBDT-5 на </a:t>
            </a:r>
            <a:r>
              <a:rPr lang="ru-RU" dirty="0"/>
              <a:t>DRTB-3.</a:t>
            </a:r>
          </a:p>
          <a:p>
            <a:pPr lvl="1"/>
            <a:r>
              <a:rPr lang="ru-RU" dirty="0"/>
              <a:t>По индикатору TBDT-1 следует учитывать, что Глобальный фонд будет стремиться повысить целевые значения, максимально приблизив их к показателям ВОЗ. </a:t>
            </a:r>
          </a:p>
          <a:p>
            <a:pPr lvl="1"/>
            <a:r>
              <a:rPr lang="ru-RU" dirty="0"/>
              <a:t>По индикатору DRTB-9 рекомендованный показатель целевого значения - 85%. </a:t>
            </a:r>
          </a:p>
          <a:p>
            <a:pPr lvl="1"/>
            <a:r>
              <a:rPr lang="ru-RU" dirty="0"/>
              <a:t>Необходимо предоставить данные за 2025 год. </a:t>
            </a:r>
          </a:p>
          <a:p>
            <a:endParaRPr lang="ru-RU" dirty="0"/>
          </a:p>
        </p:txBody>
      </p:sp>
    </p:spTree>
    <p:extLst>
      <p:ext uri="{BB962C8B-B14F-4D97-AF65-F5344CB8AC3E}">
        <p14:creationId xmlns:p14="http://schemas.microsoft.com/office/powerpoint/2010/main" val="197336089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Стандартная">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Стандартная">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1172</TotalTime>
  <Words>5076</Words>
  <Application>Microsoft Office PowerPoint</Application>
  <PresentationFormat>Широкоэкранный</PresentationFormat>
  <Paragraphs>1157</Paragraphs>
  <Slides>27</Slides>
  <Notes>19</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27</vt:i4>
      </vt:variant>
    </vt:vector>
  </HeadingPairs>
  <TitlesOfParts>
    <vt:vector size="32" baseType="lpstr">
      <vt:lpstr>Aptos</vt:lpstr>
      <vt:lpstr>Aptos Display</vt:lpstr>
      <vt:lpstr>Aptos Narrow</vt:lpstr>
      <vt:lpstr>Arial</vt:lpstr>
      <vt:lpstr>Тема Office</vt:lpstr>
      <vt:lpstr>Презентация по подготовке заявки на ГЦ8</vt:lpstr>
      <vt:lpstr>Особенности ГФГ-8</vt:lpstr>
      <vt:lpstr>Структура модуляра ГФГ-8</vt:lpstr>
      <vt:lpstr>Презентация PowerPoint</vt:lpstr>
      <vt:lpstr>Предварительные модули по ТБ</vt:lpstr>
      <vt:lpstr>Приоритеты в заявке на ГЦ8</vt:lpstr>
      <vt:lpstr>Приоритеты в заявке на ГЦ8</vt:lpstr>
      <vt:lpstr>Основные моменты по заявке на ГЦ8</vt:lpstr>
      <vt:lpstr>Комментарии от 17 и 24 июня 2026 г.</vt:lpstr>
      <vt:lpstr>Лекарственное обеспечение и государственное софинансирование (17 июня)</vt:lpstr>
      <vt:lpstr>Комментарии от 17 июня</vt:lpstr>
      <vt:lpstr>Комментарии 23 июня 2026 г.</vt:lpstr>
      <vt:lpstr>Комментарии 23 июня 2026 г.</vt:lpstr>
      <vt:lpstr>Комментарии 23 июня 2026 г.</vt:lpstr>
      <vt:lpstr>Комментарии 23 июня 2026 г.</vt:lpstr>
      <vt:lpstr>Комментарии 23 июня 2026 г.</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Sydykanov bolotkan</dc:creator>
  <cp:lastModifiedBy>Sydykanov bolotkan</cp:lastModifiedBy>
  <cp:revision>2</cp:revision>
  <dcterms:created xsi:type="dcterms:W3CDTF">2026-06-02T05:07:22Z</dcterms:created>
  <dcterms:modified xsi:type="dcterms:W3CDTF">2026-06-25T02:29:12Z</dcterms:modified>
</cp:coreProperties>
</file>